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16140625" r:id="rId10"/>
    <p:sldId id="16140628" r:id="rId11"/>
    <p:sldId id="16140630" r:id="rId12"/>
    <p:sldId id="16140629" r:id="rId13"/>
    <p:sldId id="1614062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6A376-0FD0-419E-9F6D-1E9D2839F991}" v="4" dt="2025-02-20T05:16:32.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pathilingampalli@hotmail.com" userId="c1526a4856431223" providerId="LiveId" clId="{1796A376-0FD0-419E-9F6D-1E9D2839F991}"/>
    <pc:docChg chg="custSel modSld">
      <pc:chgData name="bhupathilingampalli@hotmail.com" userId="c1526a4856431223" providerId="LiveId" clId="{1796A376-0FD0-419E-9F6D-1E9D2839F991}" dt="2025-02-20T05:16:22.595" v="30"/>
      <pc:docMkLst>
        <pc:docMk/>
      </pc:docMkLst>
      <pc:sldChg chg="modSp mod">
        <pc:chgData name="bhupathilingampalli@hotmail.com" userId="c1526a4856431223" providerId="LiveId" clId="{1796A376-0FD0-419E-9F6D-1E9D2839F991}" dt="2025-02-20T05:14:48.200" v="23" actId="20577"/>
        <pc:sldMkLst>
          <pc:docMk/>
          <pc:sldMk cId="0" sldId="256"/>
        </pc:sldMkLst>
        <pc:spChg chg="mod">
          <ac:chgData name="bhupathilingampalli@hotmail.com" userId="c1526a4856431223" providerId="LiveId" clId="{1796A376-0FD0-419E-9F6D-1E9D2839F991}" dt="2025-02-20T05:14:48.200" v="23" actId="20577"/>
          <ac:spMkLst>
            <pc:docMk/>
            <pc:sldMk cId="0" sldId="256"/>
            <ac:spMk id="4" creationId="{00000000-0000-0000-0000-000000000000}"/>
          </ac:spMkLst>
        </pc:spChg>
      </pc:sldChg>
      <pc:sldChg chg="modSp mod">
        <pc:chgData name="bhupathilingampalli@hotmail.com" userId="c1526a4856431223" providerId="LiveId" clId="{1796A376-0FD0-419E-9F6D-1E9D2839F991}" dt="2025-02-20T05:06:42.950" v="0" actId="27636"/>
        <pc:sldMkLst>
          <pc:docMk/>
          <pc:sldMk cId="0" sldId="16140625"/>
        </pc:sldMkLst>
        <pc:spChg chg="mod">
          <ac:chgData name="bhupathilingampalli@hotmail.com" userId="c1526a4856431223" providerId="LiveId" clId="{1796A376-0FD0-419E-9F6D-1E9D2839F991}" dt="2025-02-20T05:06:42.950" v="0" actId="27636"/>
          <ac:spMkLst>
            <pc:docMk/>
            <pc:sldMk cId="0" sldId="16140625"/>
            <ac:spMk id="3" creationId="{00000000-0000-0000-0000-000000000000}"/>
          </ac:spMkLst>
        </pc:spChg>
      </pc:sldChg>
      <pc:sldChg chg="addSp delSp modSp mod">
        <pc:chgData name="bhupathilingampalli@hotmail.com" userId="c1526a4856431223" providerId="LiveId" clId="{1796A376-0FD0-419E-9F6D-1E9D2839F991}" dt="2025-02-20T05:15:59.791" v="28" actId="14100"/>
        <pc:sldMkLst>
          <pc:docMk/>
          <pc:sldMk cId="0" sldId="16140628"/>
        </pc:sldMkLst>
        <pc:spChg chg="add del mod">
          <ac:chgData name="bhupathilingampalli@hotmail.com" userId="c1526a4856431223" providerId="LiveId" clId="{1796A376-0FD0-419E-9F6D-1E9D2839F991}" dt="2025-02-20T05:15:39.971" v="25" actId="931"/>
          <ac:spMkLst>
            <pc:docMk/>
            <pc:sldMk cId="0" sldId="16140628"/>
            <ac:spMk id="4" creationId="{5948256F-46AA-4158-87F2-E0EF7A080154}"/>
          </ac:spMkLst>
        </pc:spChg>
        <pc:picChg chg="add mod">
          <ac:chgData name="bhupathilingampalli@hotmail.com" userId="c1526a4856431223" providerId="LiveId" clId="{1796A376-0FD0-419E-9F6D-1E9D2839F991}" dt="2025-02-20T05:15:59.791" v="28" actId="14100"/>
          <ac:picMkLst>
            <pc:docMk/>
            <pc:sldMk cId="0" sldId="16140628"/>
            <ac:picMk id="6" creationId="{17975990-C1F8-42EB-690B-C59647EA3FA3}"/>
          </ac:picMkLst>
        </pc:picChg>
        <pc:picChg chg="del">
          <ac:chgData name="bhupathilingampalli@hotmail.com" userId="c1526a4856431223" providerId="LiveId" clId="{1796A376-0FD0-419E-9F6D-1E9D2839F991}" dt="2025-02-20T05:14:56.722" v="24" actId="21"/>
          <ac:picMkLst>
            <pc:docMk/>
            <pc:sldMk cId="0" sldId="16140628"/>
            <ac:picMk id="7" creationId="{4D73C829-60C4-F4F7-5D46-BBB5BB63B564}"/>
          </ac:picMkLst>
        </pc:picChg>
      </pc:sldChg>
      <pc:sldChg chg="modSp mod">
        <pc:chgData name="bhupathilingampalli@hotmail.com" userId="c1526a4856431223" providerId="LiveId" clId="{1796A376-0FD0-419E-9F6D-1E9D2839F991}" dt="2025-02-20T05:16:22.595" v="30"/>
        <pc:sldMkLst>
          <pc:docMk/>
          <pc:sldMk cId="0" sldId="16140629"/>
        </pc:sldMkLst>
        <pc:spChg chg="mod">
          <ac:chgData name="bhupathilingampalli@hotmail.com" userId="c1526a4856431223" providerId="LiveId" clId="{1796A376-0FD0-419E-9F6D-1E9D2839F991}" dt="2025-02-20T05:16:22.595" v="30"/>
          <ac:spMkLst>
            <pc:docMk/>
            <pc:sldMk cId="0" sldId="1614062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2/20/2025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ejaReddiee07/project-stego.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IN" altLang="en-US" sz="2220" b="1" dirty="0">
                <a:solidFill>
                  <a:schemeClr val="accent1"/>
                </a:solidFill>
                <a:latin typeface="Arial" panose="020B0604020202020204" pitchFamily="34" charset="0"/>
                <a:cs typeface="Arial" panose="020B0604020202020204" pitchFamily="34" charset="0"/>
              </a:rPr>
              <a:t>Secure data hiding in images by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Student Name : </a:t>
            </a:r>
            <a:r>
              <a:rPr lang="en-IN" sz="2000" b="1" dirty="0">
                <a:solidFill>
                  <a:schemeClr val="accent1">
                    <a:lumMod val="75000"/>
                  </a:schemeClr>
                </a:solidFill>
                <a:latin typeface="Arial" panose="020B0604020202020204"/>
                <a:cs typeface="Arial" panose="020B0604020202020204"/>
              </a:rPr>
              <a:t>Goli </a:t>
            </a:r>
            <a:r>
              <a:rPr lang="en-IN" sz="2000" b="1" dirty="0" err="1">
                <a:solidFill>
                  <a:schemeClr val="accent1">
                    <a:lumMod val="75000"/>
                  </a:schemeClr>
                </a:solidFill>
                <a:latin typeface="Arial" panose="020B0604020202020204"/>
                <a:cs typeface="Arial" panose="020B0604020202020204"/>
              </a:rPr>
              <a:t>Nagateja</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College Name &amp; Department : </a:t>
            </a:r>
            <a:r>
              <a:rPr lang="en-IN" altLang="en-US" sz="2000" b="1" dirty="0">
                <a:solidFill>
                  <a:schemeClr val="accent1">
                    <a:lumMod val="75000"/>
                  </a:schemeClr>
                </a:solidFill>
                <a:latin typeface="Arial" panose="020B0604020202020204"/>
                <a:cs typeface="Arial" panose="020B0604020202020204"/>
              </a:rPr>
              <a:t>Chaitanya Deemed to be University &amp;CSE(AI&amp;ML)</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lnSpcReduction="20000"/>
          </a:bodyPr>
          <a:lstStyle/>
          <a:p>
            <a:pPr marL="305435" indent="-305435"/>
            <a:r>
              <a:rPr lang="en-US" altLang="en-US" dirty="0"/>
              <a:t>Future Scope of Secure Data Hiding in Images Using Steganography </a:t>
            </a:r>
            <a:r>
              <a:rPr lang="zh-CN" altLang="en-US" dirty="0"/>
              <a:t>🚀</a:t>
            </a:r>
          </a:p>
          <a:p>
            <a:pPr marL="305435" indent="-305435"/>
            <a:r>
              <a:rPr lang="en-US" altLang="en-US" dirty="0"/>
              <a:t>As digital security threats evolve, steganography will continue to play a crucial role in covert communication and data protection. The future scope of this project includes advancements in robustness, security, and real-world applications across various domains.</a:t>
            </a:r>
          </a:p>
          <a:p>
            <a:pPr marL="305435" indent="-305435"/>
            <a:endParaRPr lang="en-US" altLang="en-US" dirty="0"/>
          </a:p>
          <a:p>
            <a:pPr marL="305435" indent="-305435"/>
            <a:r>
              <a:rPr lang="zh-CN" altLang="en-US" dirty="0"/>
              <a:t>🔥</a:t>
            </a:r>
            <a:r>
              <a:rPr lang="en-US" altLang="en-US" dirty="0"/>
              <a:t> 1. AI &amp; Machine Learning for Adaptive Steganography</a:t>
            </a:r>
          </a:p>
          <a:p>
            <a:pPr marL="305435" indent="-305435"/>
            <a:r>
              <a:rPr lang="en-US" altLang="en-US" dirty="0"/>
              <a:t>Implement Deep Learning (CNNs, GANs) to enhance undetectability by generating stego-images that closely resemble natural images.</a:t>
            </a:r>
          </a:p>
          <a:p>
            <a:pPr marL="305435" indent="-305435"/>
            <a:r>
              <a:rPr lang="en-US" altLang="en-US" dirty="0"/>
              <a:t>Use AI-based steganalysis to counteract attacks and dynamically adjust embedding strategies.</a:t>
            </a:r>
          </a:p>
          <a:p>
            <a:pPr marL="305435" indent="-305435"/>
            <a:r>
              <a:rPr lang="zh-CN" altLang="en-US" dirty="0"/>
              <a:t>🔐</a:t>
            </a:r>
            <a:r>
              <a:rPr lang="en-US" altLang="en-US" dirty="0"/>
              <a:t> 2. Blockchain Integration for Secure Verification</a:t>
            </a:r>
          </a:p>
          <a:p>
            <a:pPr marL="305435" indent="-305435"/>
            <a:r>
              <a:rPr lang="en-US" altLang="en-US" dirty="0"/>
              <a:t>Blockchain-based watermarking to verify the authenticity of hidden data and prevent tampering.</a:t>
            </a:r>
          </a:p>
          <a:p>
            <a:pPr marL="305435" indent="-305435"/>
            <a:r>
              <a:rPr lang="en-US" altLang="en-US" dirty="0"/>
              <a:t>Decentralized steganographic communication channels for secure, untraceable transactions.</a:t>
            </a:r>
          </a:p>
          <a:p>
            <a:pPr marL="305435" indent="-305435"/>
            <a:r>
              <a:rPr lang="zh-CN" altLang="en-US" dirty="0"/>
              <a:t>🏦</a:t>
            </a:r>
            <a:r>
              <a:rPr lang="en-US" altLang="en-US" dirty="0"/>
              <a:t> 3. Enhanced Security for Financial &amp; Government Sectors</a:t>
            </a:r>
          </a:p>
          <a:p>
            <a:pPr marL="305435" indent="-305435"/>
            <a:r>
              <a:rPr lang="en-US" altLang="en-US" dirty="0"/>
              <a:t>Secure bank transactions where sensitive data (e.g., account details) is hidden within images.</a:t>
            </a:r>
          </a:p>
          <a:p>
            <a:pPr marL="305435" indent="-305435"/>
            <a:r>
              <a:rPr lang="en-US" altLang="en-US" dirty="0"/>
              <a:t>Government agencies can secure classified communications without raising suspicion.</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scope(optional)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p>
          <a:p>
            <a:pPr marL="305435" indent="-305435"/>
            <a:r>
              <a:rPr lang="en-US" sz="2000" b="1" dirty="0">
                <a:latin typeface="Arial" panose="020B0604020202020204"/>
                <a:ea typeface="+mn-lt"/>
                <a:cs typeface="+mn-lt"/>
              </a:rPr>
              <a:t>Result</a:t>
            </a:r>
          </a:p>
          <a:p>
            <a:pPr marL="305435" indent="-305435"/>
            <a:r>
              <a:rPr lang="en-US" sz="2000" b="1" dirty="0">
                <a:latin typeface="Arial" panose="020B0604020202020204"/>
                <a:ea typeface="+mn-lt"/>
                <a:cs typeface="+mn-lt"/>
              </a:rPr>
              <a:t>Conclusion</a:t>
            </a:r>
          </a:p>
          <a:p>
            <a:pPr marL="305435" indent="-305435"/>
            <a:r>
              <a:rPr lang="en-US" sz="2000" b="1" dirty="0">
                <a:latin typeface="Arial" panose="020B0604020202020204"/>
                <a:ea typeface="+mn-lt"/>
                <a:cs typeface="+mn-lt"/>
              </a:rPr>
              <a:t>Git-hub Link</a:t>
            </a:r>
          </a:p>
          <a:p>
            <a:pPr marL="305435" indent="-305435"/>
            <a:r>
              <a:rPr lang="en-US" sz="2000" b="1" dirty="0">
                <a:latin typeface="Arial" panose="020B0604020202020204"/>
                <a:ea typeface="+mn-lt"/>
                <a:cs typeface="+mn-lt"/>
              </a:rPr>
              <a:t>Future scope</a:t>
            </a: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dirty="0"/>
              <a:t>With the rise in digital communication, ensuring secure transmission of sensitive data has become a critical challenge. Traditional encryption methods make data conspicuous, attracting potential attackers. Steganography offers a solution by hiding secret information within digital images, making the presence of hidden data undetectable to an observer. The problem lies in developing an efficient, secure, and imperceptible data hiding technique that maximizes embedding capacity while maintaining image quality and robustness against attacks like noise, compression, and steganalysis.</a:t>
            </a:r>
          </a:p>
        </p:txBody>
      </p:sp>
      <p:sp>
        <p:nvSpPr>
          <p:cNvPr id="3" name="Text Box 2"/>
          <p:cNvSpPr txBox="1"/>
          <p:nvPr/>
        </p:nvSpPr>
        <p:spPr>
          <a:xfrm>
            <a:off x="9085580" y="3664585"/>
            <a:ext cx="4064000" cy="368300"/>
          </a:xfrm>
          <a:prstGeom prst="rect">
            <a:avLst/>
          </a:prstGeom>
          <a:noFill/>
        </p:spPr>
        <p:txBody>
          <a:bodyPr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US" dirty="0"/>
              <a:t>For implementing secure data hiding in images using steganography, the following Python libraries are commonly used:</a:t>
            </a:r>
          </a:p>
          <a:p>
            <a:pPr marL="0" indent="0">
              <a:buNone/>
            </a:pPr>
            <a:r>
              <a:rPr lang="en-IN" altLang="en-US" dirty="0"/>
              <a:t>os</a:t>
            </a:r>
            <a:r>
              <a:rPr lang="en-US" altLang="en-US" dirty="0"/>
              <a:t> – For The import os statement in Python is used to bring in the os module, which provides a way of using operating system-dependent functionality.</a:t>
            </a:r>
          </a:p>
          <a:p>
            <a:pPr marL="0" indent="0">
              <a:buNone/>
            </a:pPr>
            <a:r>
              <a:rPr lang="en-US" altLang="en-US" dirty="0"/>
              <a:t>Install: pip install </a:t>
            </a:r>
            <a:r>
              <a:rPr lang="en-IN" altLang="en-US" dirty="0"/>
              <a:t>os(default)</a:t>
            </a:r>
            <a:endParaRPr lang="en-US" altLang="en-US" dirty="0"/>
          </a:p>
          <a:p>
            <a:pPr marL="0" indent="0">
              <a:buNone/>
            </a:pPr>
            <a:r>
              <a:rPr lang="en-US" altLang="en-US" dirty="0"/>
              <a:t>OpenCV – For advanced image processing and manipulation.</a:t>
            </a:r>
          </a:p>
          <a:p>
            <a:pPr marL="0" indent="0">
              <a:buNone/>
            </a:pPr>
            <a:r>
              <a:rPr lang="en-US" altLang="en-US" dirty="0"/>
              <a:t>Install: pip install opencv-python</a:t>
            </a:r>
          </a:p>
          <a:p>
            <a:pPr marL="0" indent="0">
              <a:buNone/>
            </a:pPr>
            <a:r>
              <a:rPr lang="en-IN" altLang="en-US" dirty="0"/>
              <a:t>we use python IDLE environment to execute the stego code.</a:t>
            </a:r>
            <a:endParaRPr lang="en-US" altLang="en-US" dirty="0"/>
          </a:p>
          <a:p>
            <a:pPr marL="0" indent="0">
              <a:buNone/>
            </a:pPr>
            <a:r>
              <a:rPr lang="en-US" altLang="en-US" dirty="0"/>
              <a:t>1. Image Processing Technologies:</a:t>
            </a:r>
          </a:p>
          <a:p>
            <a:pPr marL="0" indent="0">
              <a:buNone/>
            </a:pPr>
            <a:r>
              <a:rPr lang="en-US" altLang="en-US" dirty="0"/>
              <a:t>Least Significant Bit (LSB) Substitution – A common technique where secret data is embedded in the least significant bits of image pixels.2. Security &amp; Cryptography Technologies:</a:t>
            </a:r>
          </a:p>
          <a:p>
            <a:pPr marL="0" indent="0">
              <a:buNone/>
            </a:pPr>
            <a:r>
              <a:rPr lang="en-US" altLang="en-US" dirty="0"/>
              <a:t>AES (Advanced Encryption Standard) – Encrypts data before hiding it in the image.</a:t>
            </a:r>
          </a:p>
          <a:p>
            <a:pPr marL="0" indent="0">
              <a:buNone/>
            </a:pPr>
            <a:r>
              <a:rPr lang="en-US" altLang="en-US" dirty="0"/>
              <a:t>Hashing Algorithms (SHA-256, MD5) – Used for integrity verification of hidden data</a:t>
            </a:r>
          </a:p>
          <a:p>
            <a:pPr marL="0" indent="0">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5000"/>
          </a:bodyPr>
          <a:lstStyle/>
          <a:p>
            <a:pPr marL="0" indent="0">
              <a:buNone/>
            </a:pPr>
            <a:r>
              <a:rPr lang="en-US" altLang="en-US" sz="1800" b="1" dirty="0">
                <a:solidFill>
                  <a:srgbClr val="0F0F0F"/>
                </a:solidFill>
              </a:rPr>
              <a:t>The "Secure Data Hiding in Images Using Steganography" project has several WOW factors that make it innovative and impactful:</a:t>
            </a:r>
          </a:p>
          <a:p>
            <a:pPr marL="0" indent="0">
              <a:buNone/>
            </a:pPr>
            <a:endParaRPr lang="en-US" altLang="en-US" sz="1800" b="1" dirty="0">
              <a:solidFill>
                <a:srgbClr val="0F0F0F"/>
              </a:solidFill>
            </a:endParaRPr>
          </a:p>
          <a:p>
            <a:pPr marL="0" indent="0">
              <a:buNone/>
            </a:pPr>
            <a:r>
              <a:rPr lang="zh-CN" altLang="en-US" sz="1800" b="1" dirty="0">
                <a:solidFill>
                  <a:srgbClr val="0F0F0F"/>
                </a:solidFill>
              </a:rPr>
              <a:t>🔥</a:t>
            </a:r>
            <a:r>
              <a:rPr lang="en-US" altLang="en-US" sz="1800" b="1" dirty="0">
                <a:solidFill>
                  <a:srgbClr val="0F0F0F"/>
                </a:solidFill>
              </a:rPr>
              <a:t> 1. Invisible Yet Secure Communication</a:t>
            </a:r>
          </a:p>
          <a:p>
            <a:pPr marL="0" indent="0">
              <a:buNone/>
            </a:pPr>
            <a:r>
              <a:rPr lang="en-US" altLang="en-US" sz="1800" b="1" dirty="0">
                <a:solidFill>
                  <a:srgbClr val="0F0F0F"/>
                </a:solidFill>
              </a:rPr>
              <a:t>Data is hidden within images without altering their visual quality, making it undetectable to the human eye.</a:t>
            </a:r>
          </a:p>
          <a:p>
            <a:pPr marL="0" indent="0">
              <a:buNone/>
            </a:pPr>
            <a:r>
              <a:rPr lang="en-US" altLang="en-US" sz="1800" b="1" dirty="0">
                <a:solidFill>
                  <a:srgbClr val="0F0F0F"/>
                </a:solidFill>
              </a:rPr>
              <a:t>Unlike encryption, which makes the presence of secret data obvious, steganography keeps it completely covert.</a:t>
            </a:r>
          </a:p>
          <a:p>
            <a:pPr marL="0" indent="0">
              <a:buNone/>
            </a:pPr>
            <a:r>
              <a:rPr lang="zh-CN" altLang="en-US" sz="1800" b="1" dirty="0">
                <a:solidFill>
                  <a:srgbClr val="0F0F0F"/>
                </a:solidFill>
              </a:rPr>
              <a:t>🔐</a:t>
            </a:r>
            <a:r>
              <a:rPr lang="en-US" altLang="en-US" sz="1800" b="1" dirty="0">
                <a:solidFill>
                  <a:srgbClr val="0F0F0F"/>
                </a:solidFill>
              </a:rPr>
              <a:t> 2. Dual-Layer Security (Encryption + Steganography)</a:t>
            </a:r>
          </a:p>
          <a:p>
            <a:pPr marL="0" indent="0">
              <a:buNone/>
            </a:pPr>
            <a:r>
              <a:rPr lang="en-US" altLang="en-US" sz="1800" b="1" dirty="0">
                <a:solidFill>
                  <a:srgbClr val="0F0F0F"/>
                </a:solidFill>
              </a:rPr>
              <a:t>AES/RSA Encryption before embedding ensures that even if the hidden data is extracted, it remains unreadable without the correct decryption key.</a:t>
            </a:r>
          </a:p>
          <a:p>
            <a:pPr marL="0" indent="0">
              <a:buNone/>
            </a:pPr>
            <a:r>
              <a:rPr lang="en-US" altLang="en-US" sz="1800" b="1" dirty="0">
                <a:solidFill>
                  <a:srgbClr val="0F0F0F"/>
                </a:solidFill>
              </a:rPr>
              <a:t>Hashing techniques (SHA-256) can be used for integrity verification, ensuring tamper-proof data transmission.</a:t>
            </a:r>
          </a:p>
          <a:p>
            <a:pPr marL="0" indent="0">
              <a:buNone/>
            </a:pPr>
            <a:r>
              <a:rPr lang="zh-CN" altLang="en-US" sz="1800" b="1" dirty="0">
                <a:solidFill>
                  <a:srgbClr val="0F0F0F"/>
                </a:solidFill>
              </a:rPr>
              <a:t>🎭</a:t>
            </a:r>
            <a:r>
              <a:rPr lang="en-US" altLang="en-US" sz="1800" b="1" dirty="0">
                <a:solidFill>
                  <a:srgbClr val="0F0F0F"/>
                </a:solidFill>
              </a:rPr>
              <a:t> 3. Resistance to Steganalysis &amp; Attacks</a:t>
            </a:r>
          </a:p>
          <a:p>
            <a:pPr marL="0" indent="0">
              <a:buNone/>
            </a:pPr>
            <a:r>
              <a:rPr lang="en-US" altLang="en-US" sz="1800" b="1" dirty="0">
                <a:solidFill>
                  <a:srgbClr val="0F0F0F"/>
                </a:solidFill>
              </a:rPr>
              <a:t>Advanced DWT, DCT, or Hybrid Methods make it robust against compression, noise, and steganalysis techniques.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p>
        </p:txBody>
      </p:sp>
      <p:sp>
        <p:nvSpPr>
          <p:cNvPr id="3" name="Content Placeholder 2"/>
          <p:cNvSpPr>
            <a:spLocks noGrp="1"/>
          </p:cNvSpPr>
          <p:nvPr>
            <p:ph idx="1"/>
          </p:nvPr>
        </p:nvSpPr>
        <p:spPr/>
        <p:txBody>
          <a:bodyPr>
            <a:normAutofit fontScale="85000" lnSpcReduction="20000"/>
          </a:bodyPr>
          <a:lstStyle/>
          <a:p>
            <a:r>
              <a:rPr lang="en-US" altLang="en-US" dirty="0"/>
              <a:t>The end users of the "Secure Data Hiding in Images Using Steganography" project depend on the application and industry. Here are some key potential users:</a:t>
            </a:r>
          </a:p>
          <a:p>
            <a:endParaRPr lang="en-US" altLang="en-US" dirty="0"/>
          </a:p>
          <a:p>
            <a:r>
              <a:rPr lang="zh-CN" altLang="en-US" dirty="0"/>
              <a:t>🔐</a:t>
            </a:r>
            <a:r>
              <a:rPr lang="en-US" altLang="en-US" dirty="0"/>
              <a:t> 1. Cybersecurity Professionals &amp; Ethical Hackers</a:t>
            </a:r>
          </a:p>
          <a:p>
            <a:r>
              <a:rPr lang="en-US" altLang="en-US" dirty="0"/>
              <a:t>Use steganography for covert communication in secure networks.</a:t>
            </a:r>
          </a:p>
          <a:p>
            <a:r>
              <a:rPr lang="en-US" altLang="en-US" dirty="0"/>
              <a:t>Employ it for data protection and preventing cyber espionage.</a:t>
            </a:r>
          </a:p>
          <a:p>
            <a:r>
              <a:rPr lang="zh-CN" altLang="en-US" dirty="0"/>
              <a:t>📱</a:t>
            </a:r>
            <a:r>
              <a:rPr lang="en-US" altLang="en-US" dirty="0"/>
              <a:t> 2. Messaging &amp; Communication Platforms</a:t>
            </a:r>
          </a:p>
          <a:p>
            <a:r>
              <a:rPr lang="en-US" altLang="en-US" dirty="0"/>
              <a:t>WhatsApp, Telegram, Signal, etc. can integrate steganography for invisible encrypted messaging.</a:t>
            </a:r>
          </a:p>
          <a:p>
            <a:r>
              <a:rPr lang="en-US" altLang="en-US" dirty="0"/>
              <a:t>Users can hide secret messages within shared images.</a:t>
            </a:r>
          </a:p>
          <a:p>
            <a:r>
              <a:rPr lang="zh-CN" altLang="en-US" dirty="0"/>
              <a:t>🏛</a:t>
            </a:r>
            <a:r>
              <a:rPr lang="en-US" altLang="en-US" dirty="0"/>
              <a:t> 3. Government &amp; Intelligence Agencies</a:t>
            </a:r>
          </a:p>
          <a:p>
            <a:r>
              <a:rPr lang="en-US" altLang="en-US" dirty="0"/>
              <a:t>Used for covert operations and secure intelligence sharing.</a:t>
            </a:r>
          </a:p>
          <a:p>
            <a:r>
              <a:rPr lang="en-US" altLang="en-US" dirty="0"/>
              <a:t>Helps in avoiding censorship and surveillance by adversaries.</a:t>
            </a:r>
          </a:p>
          <a:p>
            <a:r>
              <a:rPr lang="zh-CN" altLang="en-US" dirty="0"/>
              <a:t>💻</a:t>
            </a:r>
            <a:r>
              <a:rPr lang="en-US" altLang="en-US" dirty="0"/>
              <a:t> 4. Digital Forensics &amp; Law Enforcement</a:t>
            </a:r>
          </a:p>
          <a:p>
            <a:r>
              <a:rPr lang="en-US" altLang="en-US" dirty="0"/>
              <a:t>Helps in detecting hidden criminal activities (e.g., illegal data transfers).</a:t>
            </a:r>
          </a:p>
          <a:p>
            <a:r>
              <a:rPr lang="en-US" altLang="en-US" dirty="0"/>
              <a:t>Used for tracking hidden communications in images.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17975990-C1F8-42EB-690B-C59647EA3FA3}"/>
              </a:ext>
            </a:extLst>
          </p:cNvPr>
          <p:cNvPicPr>
            <a:picLocks noGrp="1" noChangeAspect="1"/>
          </p:cNvPicPr>
          <p:nvPr>
            <p:ph idx="1"/>
          </p:nvPr>
        </p:nvPicPr>
        <p:blipFill>
          <a:blip r:embed="rId2"/>
          <a:stretch>
            <a:fillRect/>
          </a:stretch>
        </p:blipFill>
        <p:spPr>
          <a:xfrm>
            <a:off x="685800" y="1301749"/>
            <a:ext cx="10693400" cy="503131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p>
        </p:txBody>
      </p:sp>
      <p:sp>
        <p:nvSpPr>
          <p:cNvPr id="3" name="Content Placeholder 2"/>
          <p:cNvSpPr>
            <a:spLocks noGrp="1"/>
          </p:cNvSpPr>
          <p:nvPr>
            <p:ph idx="1"/>
          </p:nvPr>
        </p:nvSpPr>
        <p:spPr/>
        <p:txBody>
          <a:bodyPr/>
          <a:lstStyle/>
          <a:p>
            <a:r>
              <a:rPr lang="en-US" altLang="en-US" dirty="0"/>
              <a:t>The "Secure Data Hiding in Images Using Steganography" project provides an innovative and effective approach to covert communication by embedding secret information within digital images. Unlike traditional encryption, which makes the presence of hidden data obvious, steganography ensures that confidential information remains undetectable to unauthorized users. By integrating encryption techniques (AES/RSA), advanced embedding methods (LSB, DWT, DCT), and AI-driven steganalysis resistance, the system enhances both security and robustness against attacks like noise, compression, and steganalysis.</a:t>
            </a:r>
          </a:p>
          <a:p>
            <a:endParaRPr lang="en-US" altLang="en-US" dirty="0"/>
          </a:p>
          <a:p>
            <a:r>
              <a:rPr lang="en-US" altLang="en-US" dirty="0"/>
              <a:t>This technology has wide-ranging applications in cybersecurity, digital watermarking, secure messaging, intelligence operations, financial transactions, and healthcare. The implementation of high-capacity, imperceptible, and resilient data hiding techniques makes this project highly valuable in today’s data-driven world. Future enhancements may include AI-based adaptive steganography, blockchain for secure verification, and real-time steganalysis detection, further strengthening the security and usability of the system.</a:t>
            </a:r>
          </a:p>
        </p:txBody>
      </p:sp>
      <p:sp>
        <p:nvSpPr>
          <p:cNvPr id="4" name="Text Box 3"/>
          <p:cNvSpPr txBox="1"/>
          <p:nvPr/>
        </p:nvSpPr>
        <p:spPr>
          <a:xfrm>
            <a:off x="7204710" y="3655060"/>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p>
        </p:txBody>
      </p:sp>
      <p:sp>
        <p:nvSpPr>
          <p:cNvPr id="3" name="Content Placeholder 2"/>
          <p:cNvSpPr>
            <a:spLocks noGrp="1"/>
          </p:cNvSpPr>
          <p:nvPr>
            <p:ph idx="1"/>
          </p:nvPr>
        </p:nvSpPr>
        <p:spPr/>
        <p:txBody>
          <a:bodyPr/>
          <a:lstStyle/>
          <a:p>
            <a:pPr marL="0" indent="0">
              <a:buNone/>
            </a:pPr>
            <a:r>
              <a:rPr lang="en-US" altLang="en-US" sz="3000" dirty="0">
                <a:hlinkClick r:id="rId2"/>
              </a:rPr>
              <a:t>https://github.com/TejaReddiee07/project-stego.git</a:t>
            </a:r>
            <a:endParaRPr lang="en-US" altLang="en-US" sz="3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9DD71778-17EE-4151-88AE-C8F4E8043BD9}">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940</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Secure data hiding in images by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bhupathilingampalli@hotmail.com</cp:lastModifiedBy>
  <cp:revision>28</cp:revision>
  <dcterms:created xsi:type="dcterms:W3CDTF">2021-05-26T16:50:00Z</dcterms:created>
  <dcterms:modified xsi:type="dcterms:W3CDTF">2025-02-20T05:16:32Z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0853E502574043F181B6BC621489B01D_13</vt:lpwstr>
  </property>
  <property fmtid="{D5CDD505-2E9C-101B-9397-08002B2CF9AE}" pid="4" name="KSOProductBuildVer">
    <vt:lpwstr>1033-12.2.0.19805</vt:lpwstr>
  </property>
</Properties>
</file>