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71" r:id="rId4"/>
    <p:sldId id="258" r:id="rId5"/>
    <p:sldId id="259" r:id="rId6"/>
    <p:sldId id="260" r:id="rId7"/>
    <p:sldId id="272" r:id="rId8"/>
    <p:sldId id="263" r:id="rId9"/>
    <p:sldId id="273" r:id="rId10"/>
    <p:sldId id="267" r:id="rId11"/>
    <p:sldId id="268" r:id="rId12"/>
    <p:sldId id="269" r:id="rId13"/>
    <p:sldId id="274" r:id="rId14"/>
    <p:sldId id="27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6513" autoAdjust="0"/>
  </p:normalViewPr>
  <p:slideViewPr>
    <p:cSldViewPr snapToGrid="0">
      <p:cViewPr>
        <p:scale>
          <a:sx n="75" d="100"/>
          <a:sy n="75"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53562064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2097152"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1048582"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83"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1/10/2022</a:t>
            </a:fld>
            <a:endParaRPr lang="en-US" dirty="0"/>
          </a:p>
        </p:txBody>
      </p:sp>
      <p:sp>
        <p:nvSpPr>
          <p:cNvPr id="1048584" name="Footer Placeholder 4"/>
          <p:cNvSpPr>
            <a:spLocks noGrp="1"/>
          </p:cNvSpPr>
          <p:nvPr>
            <p:ph type="ftr" sz="quarter" idx="11"/>
          </p:nvPr>
        </p:nvSpPr>
        <p:spPr>
          <a:xfrm>
            <a:off x="3962399" y="5870575"/>
            <a:ext cx="4893958" cy="377825"/>
          </a:xfrm>
        </p:spPr>
        <p:txBody>
          <a:bodyPr/>
          <a:lstStyle/>
          <a:p>
            <a:endParaRPr lang="en-US" dirty="0"/>
          </a:p>
        </p:txBody>
      </p:sp>
      <p:sp>
        <p:nvSpPr>
          <p:cNvPr id="1048585"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2"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9"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1048700"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048701"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02" name="Date Placeholder 4"/>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5"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8"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1048659"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0"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64" name="Picture 1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0"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48653"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54"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55"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56" name="Footer Placeholder 4"/>
          <p:cNvSpPr>
            <a:spLocks noGrp="1"/>
          </p:cNvSpPr>
          <p:nvPr>
            <p:ph type="ftr" sz="quarter" idx="11"/>
          </p:nvPr>
        </p:nvSpPr>
        <p:spPr/>
        <p:txBody>
          <a:bodyPr/>
          <a:lstStyle/>
          <a:p>
            <a:endParaRPr lang="en-US" dirty="0"/>
          </a:p>
        </p:txBody>
      </p:sp>
      <p:sp>
        <p:nvSpPr>
          <p:cNvPr id="104865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6"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3"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1048664"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5"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66" name="Footer Placeholder 4"/>
          <p:cNvSpPr>
            <a:spLocks noGrp="1"/>
          </p:cNvSpPr>
          <p:nvPr>
            <p:ph type="ftr" sz="quarter" idx="11"/>
          </p:nvPr>
        </p:nvSpPr>
        <p:spPr/>
        <p:txBody>
          <a:bodyPr/>
          <a:lstStyle/>
          <a:p>
            <a:endParaRPr lang="en-US" dirty="0"/>
          </a:p>
        </p:txBody>
      </p:sp>
      <p:sp>
        <p:nvSpPr>
          <p:cNvPr id="104866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71"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91"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2"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93"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48694"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95"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96"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97" name="Footer Placeholder 4"/>
          <p:cNvSpPr>
            <a:spLocks noGrp="1"/>
          </p:cNvSpPr>
          <p:nvPr>
            <p:ph type="ftr" sz="quarter" idx="11"/>
          </p:nvPr>
        </p:nvSpPr>
        <p:spPr/>
        <p:txBody>
          <a:bodyPr/>
          <a:lstStyle/>
          <a:p>
            <a:endParaRPr lang="en-US" dirty="0"/>
          </a:p>
        </p:txBody>
      </p:sp>
      <p:sp>
        <p:nvSpPr>
          <p:cNvPr id="104869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61"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6"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48627"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1048628"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63"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5"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6"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9"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62"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104863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4"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35" name="Footer Placeholder 4"/>
          <p:cNvSpPr>
            <a:spLocks noGrp="1"/>
          </p:cNvSpPr>
          <p:nvPr>
            <p:ph type="ftr" sz="quarter" idx="11"/>
          </p:nvPr>
        </p:nvSpPr>
        <p:spPr/>
        <p:txBody>
          <a:bodyPr/>
          <a:lstStyle/>
          <a:p>
            <a:endParaRPr lang="en-US" dirty="0"/>
          </a:p>
        </p:txBody>
      </p:sp>
      <p:sp>
        <p:nvSpPr>
          <p:cNvPr id="104863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69"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0" name="Title 1"/>
          <p:cNvSpPr>
            <a:spLocks noGrp="1"/>
          </p:cNvSpPr>
          <p:nvPr>
            <p:ph type="title"/>
          </p:nvPr>
        </p:nvSpPr>
        <p:spPr/>
        <p:txBody>
          <a:bodyPr/>
          <a:lstStyle/>
          <a:p>
            <a:r>
              <a:rPr lang="en-US" smtClean="0"/>
              <a:t>Click to edit Master title style</a:t>
            </a:r>
            <a:endParaRPr lang="en-US" dirty="0"/>
          </a:p>
        </p:txBody>
      </p:sp>
      <p:sp>
        <p:nvSpPr>
          <p:cNvPr id="1048681"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2"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83" name="Footer Placeholder 4"/>
          <p:cNvSpPr>
            <a:spLocks noGrp="1"/>
          </p:cNvSpPr>
          <p:nvPr>
            <p:ph type="ftr" sz="quarter" idx="11"/>
          </p:nvPr>
        </p:nvSpPr>
        <p:spPr/>
        <p:txBody>
          <a:bodyPr/>
          <a:lstStyle/>
          <a:p>
            <a:endParaRPr lang="en-US" dirty="0"/>
          </a:p>
        </p:txBody>
      </p:sp>
      <p:sp>
        <p:nvSpPr>
          <p:cNvPr id="104868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0"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1048621"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2" name="Date Placeholder 3"/>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23" name="Footer Placeholder 4"/>
          <p:cNvSpPr>
            <a:spLocks noGrp="1"/>
          </p:cNvSpPr>
          <p:nvPr>
            <p:ph type="ftr" sz="quarter" idx="11"/>
          </p:nvPr>
        </p:nvSpPr>
        <p:spPr/>
        <p:txBody>
          <a:bodyPr/>
          <a:lstStyle/>
          <a:p>
            <a:endParaRPr lang="en-US" dirty="0"/>
          </a:p>
        </p:txBody>
      </p:sp>
      <p:sp>
        <p:nvSpPr>
          <p:cNvPr id="104862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68"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4" name="Title 1"/>
          <p:cNvSpPr>
            <a:spLocks noGrp="1"/>
          </p:cNvSpPr>
          <p:nvPr>
            <p:ph type="title"/>
          </p:nvPr>
        </p:nvSpPr>
        <p:spPr/>
        <p:txBody>
          <a:bodyPr/>
          <a:lstStyle/>
          <a:p>
            <a:r>
              <a:rPr lang="en-US" smtClean="0"/>
              <a:t>Click to edit Master title style</a:t>
            </a:r>
            <a:endParaRPr lang="en-US" dirty="0"/>
          </a:p>
        </p:txBody>
      </p:sp>
      <p:sp>
        <p:nvSpPr>
          <p:cNvPr id="1048675"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6"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7" name="Date Placeholder 4"/>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78" name="Footer Placeholder 5"/>
          <p:cNvSpPr>
            <a:spLocks noGrp="1"/>
          </p:cNvSpPr>
          <p:nvPr>
            <p:ph type="ftr" sz="quarter" idx="11"/>
          </p:nvPr>
        </p:nvSpPr>
        <p:spPr/>
        <p:txBody>
          <a:bodyPr/>
          <a:lstStyle/>
          <a:p>
            <a:endParaRPr lang="en-US" dirty="0"/>
          </a:p>
        </p:txBody>
      </p:sp>
      <p:sp>
        <p:nvSpPr>
          <p:cNvPr id="1048679"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smtClean="0"/>
              <a:t>Click to edit Master title style</a:t>
            </a:r>
            <a:endParaRPr lang="en-US" dirty="0"/>
          </a:p>
        </p:txBody>
      </p:sp>
      <p:sp>
        <p:nvSpPr>
          <p:cNvPr id="1048638"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9"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0"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1"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2" name="Date Placeholder 6"/>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43" name="Footer Placeholder 7"/>
          <p:cNvSpPr>
            <a:spLocks noGrp="1"/>
          </p:cNvSpPr>
          <p:nvPr>
            <p:ph type="ftr" sz="quarter" idx="11"/>
          </p:nvPr>
        </p:nvSpPr>
        <p:spPr/>
        <p:txBody>
          <a:bodyPr/>
          <a:lstStyle/>
          <a:p>
            <a:endParaRPr lang="en-US" dirty="0"/>
          </a:p>
        </p:txBody>
      </p:sp>
      <p:sp>
        <p:nvSpPr>
          <p:cNvPr id="104864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53"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7" name="Title 1"/>
          <p:cNvSpPr>
            <a:spLocks noGrp="1"/>
          </p:cNvSpPr>
          <p:nvPr>
            <p:ph type="title"/>
          </p:nvPr>
        </p:nvSpPr>
        <p:spPr/>
        <p:txBody>
          <a:bodyPr/>
          <a:lstStyle/>
          <a:p>
            <a:r>
              <a:rPr lang="en-US" smtClean="0"/>
              <a:t>Click to edit Master title style</a:t>
            </a:r>
            <a:endParaRPr lang="en-US" dirty="0"/>
          </a:p>
        </p:txBody>
      </p:sp>
      <p:sp>
        <p:nvSpPr>
          <p:cNvPr id="1048588" name="Date Placeholder 2"/>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589" name="Footer Placeholder 3"/>
          <p:cNvSpPr>
            <a:spLocks noGrp="1"/>
          </p:cNvSpPr>
          <p:nvPr>
            <p:ph type="ftr" sz="quarter" idx="11"/>
          </p:nvPr>
        </p:nvSpPr>
        <p:spPr/>
        <p:txBody>
          <a:bodyPr/>
          <a:lstStyle/>
          <a:p>
            <a:endParaRPr lang="en-US" dirty="0"/>
          </a:p>
        </p:txBody>
      </p:sp>
      <p:sp>
        <p:nvSpPr>
          <p:cNvPr id="1048590"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54"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93" name="Date Placeholder 1"/>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594" name="Footer Placeholder 2"/>
          <p:cNvSpPr>
            <a:spLocks noGrp="1"/>
          </p:cNvSpPr>
          <p:nvPr>
            <p:ph type="ftr" sz="quarter" idx="11"/>
          </p:nvPr>
        </p:nvSpPr>
        <p:spPr/>
        <p:txBody>
          <a:bodyPr/>
          <a:lstStyle/>
          <a:p>
            <a:endParaRPr lang="en-US" dirty="0"/>
          </a:p>
        </p:txBody>
      </p:sp>
      <p:sp>
        <p:nvSpPr>
          <p:cNvPr id="1048595"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67"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8"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1048669"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0"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71" name="Date Placeholder 4"/>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72" name="Footer Placeholder 5"/>
          <p:cNvSpPr>
            <a:spLocks noGrp="1"/>
          </p:cNvSpPr>
          <p:nvPr>
            <p:ph type="ftr" sz="quarter" idx="11"/>
          </p:nvPr>
        </p:nvSpPr>
        <p:spPr/>
        <p:txBody>
          <a:bodyPr/>
          <a:lstStyle/>
          <a:p>
            <a:endParaRPr lang="en-US" dirty="0"/>
          </a:p>
        </p:txBody>
      </p:sp>
      <p:sp>
        <p:nvSpPr>
          <p:cNvPr id="1048673"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70"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5"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048686"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048687"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8" name="Date Placeholder 4"/>
          <p:cNvSpPr>
            <a:spLocks noGrp="1"/>
          </p:cNvSpPr>
          <p:nvPr>
            <p:ph type="dt" sz="half" idx="10"/>
          </p:nvPr>
        </p:nvSpPr>
        <p:spPr/>
        <p:txBody>
          <a:bodyPr/>
          <a:lstStyle/>
          <a:p>
            <a:fld id="{B61BEF0D-F0BB-DE4B-95CE-6DB70DBA9567}" type="datetimeFigureOut">
              <a:rPr lang="en-US" dirty="0"/>
              <a:t>1/10/2022</a:t>
            </a:fld>
            <a:endParaRPr lang="en-US" dirty="0"/>
          </a:p>
        </p:txBody>
      </p:sp>
      <p:sp>
        <p:nvSpPr>
          <p:cNvPr id="1048689" name="Footer Placeholder 5"/>
          <p:cNvSpPr>
            <a:spLocks noGrp="1"/>
          </p:cNvSpPr>
          <p:nvPr>
            <p:ph type="ftr" sz="quarter" idx="11"/>
          </p:nvPr>
        </p:nvSpPr>
        <p:spPr/>
        <p:txBody>
          <a:bodyPr/>
          <a:lstStyle/>
          <a:p>
            <a:endParaRPr lang="en-US" dirty="0"/>
          </a:p>
        </p:txBody>
      </p:sp>
      <p:sp>
        <p:nvSpPr>
          <p:cNvPr id="1048690"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1/10/2022</a:t>
            </a:fld>
            <a:endParaRPr lang="en-US" dirty="0"/>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677314" y="2414879"/>
            <a:ext cx="7197726" cy="2708891"/>
          </a:xfrm>
          <a:ln>
            <a:solidFill>
              <a:schemeClr val="bg2"/>
            </a:solidFill>
          </a:ln>
        </p:spPr>
        <p:txBody>
          <a:bodyPr>
            <a:noAutofit/>
          </a:bodyPr>
          <a:lstStyle/>
          <a:p>
            <a:pPr algn="ctr"/>
            <a:r>
              <a:rPr lang="en-US" sz="4200" dirty="0" smtClean="0">
                <a:effectLst>
                  <a:glow rad="101600">
                    <a:schemeClr val="accent1">
                      <a:satMod val="175000"/>
                      <a:alpha val="40000"/>
                    </a:schemeClr>
                  </a:glow>
                </a:effectLst>
                <a:latin typeface="Bahnschrift" panose="020B0502040204020203" pitchFamily="34" charset="0"/>
              </a:rPr>
              <a:t>PRESENTATION</a:t>
            </a:r>
            <a:r>
              <a:rPr lang="en-US" sz="4200" dirty="0">
                <a:effectLst>
                  <a:glow rad="101600">
                    <a:schemeClr val="accent1">
                      <a:satMod val="175000"/>
                      <a:alpha val="40000"/>
                    </a:schemeClr>
                  </a:glow>
                </a:effectLst>
                <a:latin typeface="Bahnschrift" panose="020B0502040204020203" pitchFamily="34" charset="0"/>
              </a:rPr>
              <a:t/>
            </a:r>
            <a:br>
              <a:rPr lang="en-US" sz="4200" dirty="0">
                <a:effectLst>
                  <a:glow rad="101600">
                    <a:schemeClr val="accent1">
                      <a:satMod val="175000"/>
                      <a:alpha val="40000"/>
                    </a:schemeClr>
                  </a:glow>
                </a:effectLst>
                <a:latin typeface="Bahnschrift" panose="020B0502040204020203" pitchFamily="34" charset="0"/>
              </a:rPr>
            </a:br>
            <a:r>
              <a:rPr lang="en-US" sz="4200" dirty="0">
                <a:effectLst>
                  <a:glow rad="101600">
                    <a:schemeClr val="accent1">
                      <a:satMod val="175000"/>
                      <a:alpha val="40000"/>
                    </a:schemeClr>
                  </a:glow>
                </a:effectLst>
                <a:latin typeface="Bahnschrift" panose="020B0502040204020203" pitchFamily="34" charset="0"/>
              </a:rPr>
              <a:t> ON </a:t>
            </a:r>
            <a:br>
              <a:rPr lang="en-US" sz="4200" dirty="0">
                <a:effectLst>
                  <a:glow rad="101600">
                    <a:schemeClr val="accent1">
                      <a:satMod val="175000"/>
                      <a:alpha val="40000"/>
                    </a:schemeClr>
                  </a:glow>
                </a:effectLst>
                <a:latin typeface="Bahnschrift" panose="020B0502040204020203" pitchFamily="34" charset="0"/>
              </a:rPr>
            </a:br>
            <a:r>
              <a:rPr lang="en-US" sz="4200" dirty="0" smtClean="0">
                <a:effectLst>
                  <a:glow rad="101600">
                    <a:schemeClr val="accent1">
                      <a:satMod val="175000"/>
                      <a:alpha val="40000"/>
                    </a:schemeClr>
                  </a:glow>
                </a:effectLst>
                <a:latin typeface="Bahnschrift" panose="020B0502040204020203" pitchFamily="34" charset="0"/>
              </a:rPr>
              <a:t>Hospital Management System</a:t>
            </a:r>
            <a:endParaRPr lang="en-IN" sz="4200" b="1" dirty="0">
              <a:solidFill>
                <a:schemeClr val="accent1">
                  <a:lumMod val="40000"/>
                  <a:lumOff val="60000"/>
                </a:schemeClr>
              </a:solidFill>
              <a:effectLst>
                <a:outerShdw blurRad="38100" dist="38100" dir="2700000" algn="tl">
                  <a:srgbClr val="000000">
                    <a:alpha val="43137"/>
                  </a:srgbClr>
                </a:outerShdw>
              </a:effectLst>
              <a:latin typeface="Bahnschrift"/>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2"/>
          <p:cNvSpPr/>
          <p:nvPr/>
        </p:nvSpPr>
        <p:spPr>
          <a:xfrm>
            <a:off x="570016" y="1167884"/>
            <a:ext cx="10059884" cy="5016758"/>
          </a:xfrm>
          <a:prstGeom prst="rect">
            <a:avLst/>
          </a:prstGeom>
        </p:spPr>
        <p:txBody>
          <a:bodyPr wrap="square">
            <a:spAutoFit/>
          </a:bodyPr>
          <a:lstStyle/>
          <a:p>
            <a:r>
              <a:rPr lang="en-US" sz="3200" dirty="0" smtClean="0"/>
              <a:t>3.1 : ADVANTAGES : </a:t>
            </a:r>
          </a:p>
          <a:p>
            <a:pPr marL="342900" indent="-342900">
              <a:buFont typeface="Wingdings" pitchFamily="2" charset="2"/>
              <a:buChar char="q"/>
            </a:pPr>
            <a:endParaRPr lang="en-US" sz="2400" dirty="0"/>
          </a:p>
          <a:p>
            <a:pPr marL="342900" indent="-342900">
              <a:buFont typeface="Wingdings" pitchFamily="2" charset="2"/>
              <a:buChar char="q"/>
            </a:pPr>
            <a:r>
              <a:rPr lang="en-US" sz="2400" dirty="0" smtClean="0"/>
              <a:t>It </a:t>
            </a:r>
            <a:r>
              <a:rPr lang="en-US" sz="2400" dirty="0"/>
              <a:t>is possible to access every data from anywhere in the world specifically </a:t>
            </a:r>
            <a:r>
              <a:rPr lang="en-US" sz="2400" dirty="0" smtClean="0"/>
              <a:t>via </a:t>
            </a:r>
            <a:r>
              <a:rPr lang="en-US" sz="2400" dirty="0"/>
              <a:t>authorized login</a:t>
            </a:r>
            <a:r>
              <a:rPr lang="en-US" sz="2400" dirty="0" smtClean="0"/>
              <a:t>.</a:t>
            </a:r>
            <a:r>
              <a:rPr lang="en-US" sz="2400" dirty="0"/>
              <a:t/>
            </a:r>
            <a:br>
              <a:rPr lang="en-US" sz="2400" dirty="0"/>
            </a:br>
            <a:endParaRPr lang="en-US" sz="2400" dirty="0" smtClean="0"/>
          </a:p>
          <a:p>
            <a:pPr marL="342900" indent="-342900">
              <a:buFont typeface="Wingdings" pitchFamily="2" charset="2"/>
              <a:buChar char="q"/>
            </a:pPr>
            <a:r>
              <a:rPr lang="en-US" sz="2400" dirty="0" smtClean="0"/>
              <a:t>This </a:t>
            </a:r>
            <a:r>
              <a:rPr lang="en-US" sz="2400" dirty="0"/>
              <a:t>mode of communication has become relatively cheaper</a:t>
            </a:r>
            <a:r>
              <a:rPr lang="en-US" sz="2400" dirty="0" smtClean="0"/>
              <a:t>.</a:t>
            </a:r>
            <a:r>
              <a:rPr lang="en-US" sz="2400" dirty="0"/>
              <a:t/>
            </a:r>
            <a:br>
              <a:rPr lang="en-US" sz="2400" dirty="0"/>
            </a:br>
            <a:endParaRPr lang="en-US" sz="2400" dirty="0" smtClean="0"/>
          </a:p>
          <a:p>
            <a:pPr marL="342900" indent="-342900">
              <a:buFont typeface="Wingdings" pitchFamily="2" charset="2"/>
              <a:buChar char="q"/>
            </a:pPr>
            <a:r>
              <a:rPr lang="en-US" sz="2400" dirty="0" smtClean="0"/>
              <a:t>The </a:t>
            </a:r>
            <a:r>
              <a:rPr lang="en-US" sz="2400" dirty="0"/>
              <a:t>integration of the software into the system has made communication much more effective in the case of the health care </a:t>
            </a:r>
            <a:r>
              <a:rPr lang="en-US" sz="2400" dirty="0" smtClean="0"/>
              <a:t>system</a:t>
            </a:r>
            <a:r>
              <a:rPr lang="en-US" sz="2400" dirty="0"/>
              <a:t/>
            </a:r>
            <a:br>
              <a:rPr lang="en-US" sz="2400" dirty="0"/>
            </a:br>
            <a:endParaRPr lang="en-US" sz="2400" dirty="0" smtClean="0"/>
          </a:p>
          <a:p>
            <a:pPr marL="342900" indent="-342900">
              <a:buFont typeface="Wingdings" pitchFamily="2" charset="2"/>
              <a:buChar char="q"/>
            </a:pPr>
            <a:r>
              <a:rPr lang="en-US" sz="2400" dirty="0" smtClean="0"/>
              <a:t>The </a:t>
            </a:r>
            <a:r>
              <a:rPr lang="en-US" sz="2400" dirty="0"/>
              <a:t>integral reports can be sent through instant messages, emails, etc</a:t>
            </a:r>
            <a:r>
              <a:rPr lang="en-US" sz="2400" dirty="0" smtClean="0"/>
              <a:t>.</a:t>
            </a:r>
            <a:r>
              <a:rPr lang="en-US" sz="2400" dirty="0"/>
              <a:t/>
            </a:r>
            <a:br>
              <a:rPr lang="en-US" sz="2400" dirty="0"/>
            </a:br>
            <a:endParaRPr lang="en-US" sz="2400" dirty="0" smtClean="0"/>
          </a:p>
          <a:p>
            <a:pPr marL="342900" indent="-342900">
              <a:buFont typeface="Wingdings" pitchFamily="2" charset="2"/>
              <a:buChar char="q"/>
            </a:pPr>
            <a:r>
              <a:rPr lang="en-US" sz="2400" dirty="0" smtClean="0"/>
              <a:t>This </a:t>
            </a:r>
            <a:r>
              <a:rPr lang="en-US" sz="2400" dirty="0"/>
              <a:t>has ultimately given shape to a completely new type of system.</a:t>
            </a:r>
            <a:endParaRPr lang="en-IN" sz="2400" dirty="0">
              <a:latin typeface="Arial" panose="020B0604020202020204" pitchFamily="34" charset="0"/>
              <a:cs typeface="Arial" panose="020B0604020202020204" pitchFamily="34" charset="0"/>
            </a:endParaRPr>
          </a:p>
        </p:txBody>
      </p:sp>
      <p:sp>
        <p:nvSpPr>
          <p:cNvPr id="1048616" name="Rectangle 3"/>
          <p:cNvSpPr/>
          <p:nvPr/>
        </p:nvSpPr>
        <p:spPr>
          <a:xfrm>
            <a:off x="332509" y="414868"/>
            <a:ext cx="9544736" cy="646331"/>
          </a:xfrm>
          <a:prstGeom prst="rect">
            <a:avLst/>
          </a:prstGeom>
        </p:spPr>
        <p:txBody>
          <a:bodyPr wrap="square">
            <a:spAutoFit/>
          </a:bodyPr>
          <a:lstStyle/>
          <a:p>
            <a:r>
              <a:rPr lang="en-US" sz="3600" dirty="0" smtClean="0"/>
              <a:t>3.TESTING : </a:t>
            </a:r>
            <a:endParaRPr lang="en-IN" sz="3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2"/>
          <p:cNvSpPr/>
          <p:nvPr/>
        </p:nvSpPr>
        <p:spPr>
          <a:xfrm>
            <a:off x="1077949" y="601137"/>
            <a:ext cx="6546009" cy="954107"/>
          </a:xfrm>
          <a:prstGeom prst="rect">
            <a:avLst/>
          </a:prstGeom>
          <a:ln>
            <a:noFill/>
          </a:ln>
        </p:spPr>
        <p:txBody>
          <a:bodyPr wrap="square">
            <a:spAutoFit/>
          </a:bodyPr>
          <a:lstStyle/>
          <a:p>
            <a:pPr lvl="0"/>
            <a:r>
              <a:rPr lang="en-US" sz="3200" dirty="0"/>
              <a:t>3.2 </a:t>
            </a:r>
            <a:r>
              <a:rPr lang="en-US" sz="3200" dirty="0" smtClean="0"/>
              <a:t>Disadvantages :</a:t>
            </a:r>
            <a:endParaRPr lang="en-US" sz="3200" dirty="0">
              <a:solidFill>
                <a:prstClr val="white"/>
              </a:solidFill>
              <a:latin typeface="Tw Cen MT"/>
            </a:endParaRPr>
          </a:p>
          <a:p>
            <a:endParaRPr lang="en-IN" sz="2400" b="1" dirty="0">
              <a:ln w="12700">
                <a:solidFill>
                  <a:schemeClr val="tx2">
                    <a:lumMod val="75000"/>
                  </a:schemeClr>
                </a:solidFill>
                <a:prstDash val="solid"/>
              </a:ln>
              <a:pattFill prst="dkUpDiag">
                <a:fgClr>
                  <a:schemeClr val="tx2"/>
                </a:fgClr>
                <a:bgClr>
                  <a:schemeClr val="tx2">
                    <a:lumMod val="20000"/>
                    <a:lumOff val="80000"/>
                  </a:schemeClr>
                </a:bgClr>
              </a:pattFill>
              <a:latin typeface="Arial" pitchFamily="34" charset="0"/>
              <a:cs typeface="Arial" pitchFamily="34" charset="0"/>
            </a:endParaRPr>
          </a:p>
        </p:txBody>
      </p:sp>
      <p:sp>
        <p:nvSpPr>
          <p:cNvPr id="1048618" name="Rectangle 3"/>
          <p:cNvSpPr/>
          <p:nvPr/>
        </p:nvSpPr>
        <p:spPr>
          <a:xfrm>
            <a:off x="546265" y="1414732"/>
            <a:ext cx="9788180" cy="4893647"/>
          </a:xfrm>
          <a:prstGeom prst="rect">
            <a:avLst/>
          </a:prstGeom>
        </p:spPr>
        <p:txBody>
          <a:bodyPr wrap="square">
            <a:spAutoFit/>
          </a:bodyPr>
          <a:lstStyle/>
          <a:p>
            <a:pPr marL="342900" indent="-342900">
              <a:buFont typeface="Wingdings" pitchFamily="2" charset="2"/>
              <a:buChar char="q"/>
            </a:pPr>
            <a:r>
              <a:rPr lang="en-US" sz="2400" dirty="0"/>
              <a:t>H</a:t>
            </a:r>
            <a:r>
              <a:rPr lang="en-US" sz="2400" dirty="0" smtClean="0"/>
              <a:t>ospital </a:t>
            </a:r>
            <a:r>
              <a:rPr lang="en-US" sz="2400" dirty="0"/>
              <a:t>management system is generally related to security. It is considered to be a matter of concern in case you go online without enough protection which can create some big problems related to security</a:t>
            </a:r>
            <a:r>
              <a:rPr lang="en-US" sz="2400" dirty="0" smtClean="0"/>
              <a:t>.</a:t>
            </a:r>
            <a:r>
              <a:rPr lang="en-US" sz="2400" dirty="0"/>
              <a:t/>
            </a:r>
            <a:br>
              <a:rPr lang="en-US" sz="2400" dirty="0"/>
            </a:br>
            <a:endParaRPr lang="en-US" sz="2400" dirty="0" smtClean="0"/>
          </a:p>
          <a:p>
            <a:pPr marL="342900" indent="-342900">
              <a:buFont typeface="Wingdings" pitchFamily="2" charset="2"/>
              <a:buChar char="q"/>
            </a:pPr>
            <a:r>
              <a:rPr lang="en-US" sz="2400" dirty="0" smtClean="0"/>
              <a:t>Another</a:t>
            </a:r>
            <a:r>
              <a:rPr lang="en-US" sz="2400" dirty="0"/>
              <a:t>  problem that is associated width hospital management is the data </a:t>
            </a:r>
            <a:r>
              <a:rPr lang="en-US" sz="2400" dirty="0" smtClean="0"/>
              <a:t>breach. </a:t>
            </a:r>
            <a:r>
              <a:rPr lang="en-US" sz="2400" dirty="0"/>
              <a:t>I</a:t>
            </a:r>
            <a:r>
              <a:rPr lang="en-US" sz="2400" dirty="0" smtClean="0"/>
              <a:t>t </a:t>
            </a:r>
            <a:r>
              <a:rPr lang="en-US" sz="2400" dirty="0"/>
              <a:t>is also known to be a sophisticated problem.</a:t>
            </a:r>
            <a:r>
              <a:rPr lang="en-US" sz="2400" dirty="0"/>
              <a:t/>
            </a:r>
            <a:br>
              <a:rPr lang="en-US" sz="2400" dirty="0"/>
            </a:br>
            <a:endParaRPr lang="en-US" sz="2400" dirty="0" smtClean="0"/>
          </a:p>
          <a:p>
            <a:pPr marL="342900" indent="-342900">
              <a:buFont typeface="Wingdings" pitchFamily="2" charset="2"/>
              <a:buChar char="q"/>
            </a:pPr>
            <a:r>
              <a:rPr lang="en-US" sz="2400" dirty="0" smtClean="0"/>
              <a:t>Lack </a:t>
            </a:r>
            <a:r>
              <a:rPr lang="en-US" sz="2400" dirty="0"/>
              <a:t>of employment is another such thing.</a:t>
            </a:r>
            <a:r>
              <a:rPr lang="en-US" sz="2400" dirty="0"/>
              <a:t/>
            </a:r>
            <a:br>
              <a:rPr lang="en-US" sz="2400" dirty="0"/>
            </a:br>
            <a:endParaRPr lang="en-US" sz="2400" dirty="0" smtClean="0"/>
          </a:p>
          <a:p>
            <a:pPr marL="342900" indent="-342900">
              <a:buFont typeface="Wingdings" pitchFamily="2" charset="2"/>
              <a:buChar char="q"/>
            </a:pPr>
            <a:r>
              <a:rPr lang="en-US" sz="2400" dirty="0" smtClean="0"/>
              <a:t>The </a:t>
            </a:r>
            <a:r>
              <a:rPr lang="en-US" sz="2400" dirty="0"/>
              <a:t>chances of employment usually become less with the automation of the system.</a:t>
            </a:r>
            <a:r>
              <a:rPr lang="en-US" sz="2400" dirty="0"/>
              <a:t/>
            </a:r>
            <a:br>
              <a:rPr lang="en-US" sz="2400" dirty="0"/>
            </a:br>
            <a:endParaRPr lang="en-US" sz="2400" dirty="0" smtClean="0"/>
          </a:p>
          <a:p>
            <a:pPr marL="342900" indent="-342900">
              <a:buFont typeface="Wingdings" pitchFamily="2" charset="2"/>
              <a:buChar char="q"/>
            </a:pPr>
            <a:r>
              <a:rPr lang="en-US" sz="2400" dirty="0" smtClean="0"/>
              <a:t>The </a:t>
            </a:r>
            <a:r>
              <a:rPr lang="en-US" sz="2400" dirty="0"/>
              <a:t>gradual need for manual data drafting becomes an irrelevant aspect.</a:t>
            </a:r>
            <a:endParaRPr lang="en-IN" sz="21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Rectangle 2"/>
          <p:cNvSpPr/>
          <p:nvPr/>
        </p:nvSpPr>
        <p:spPr>
          <a:xfrm>
            <a:off x="1335353" y="656409"/>
            <a:ext cx="1709772" cy="430887"/>
          </a:xfrm>
          <a:prstGeom prst="rect">
            <a:avLst/>
          </a:prstGeom>
        </p:spPr>
        <p:txBody>
          <a:bodyPr wrap="square">
            <a:spAutoFit/>
          </a:bodyPr>
          <a:lstStyle/>
          <a:p>
            <a:r>
              <a:rPr lang="en-IN" sz="2200" b="1" dirty="0" smtClean="0">
                <a:effectLst>
                  <a:outerShdw blurRad="38100" dist="38100" dir="2700000" algn="tl">
                    <a:srgbClr val="000000">
                      <a:alpha val="43137"/>
                    </a:srgbClr>
                  </a:outerShdw>
                </a:effectLst>
              </a:rPr>
              <a:t>Output :-</a:t>
            </a:r>
            <a:endParaRPr lang="en-IN" sz="2200" b="1" dirty="0">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275" y="1566862"/>
            <a:ext cx="4880759" cy="372427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296" y="1566862"/>
            <a:ext cx="4441372" cy="3724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97" y="1633537"/>
            <a:ext cx="5248894" cy="35909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929" y="1633537"/>
            <a:ext cx="4904509" cy="3590925"/>
          </a:xfrm>
          <a:prstGeom prst="rect">
            <a:avLst/>
          </a:prstGeom>
        </p:spPr>
      </p:pic>
    </p:spTree>
    <p:extLst>
      <p:ext uri="{BB962C8B-B14F-4D97-AF65-F5344CB8AC3E}">
        <p14:creationId xmlns:p14="http://schemas.microsoft.com/office/powerpoint/2010/main" val="319353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65328"/>
            <a:ext cx="5511800" cy="398457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977" y="1565328"/>
            <a:ext cx="5722523" cy="4048071"/>
          </a:xfrm>
          <a:prstGeom prst="rect">
            <a:avLst/>
          </a:prstGeom>
        </p:spPr>
      </p:pic>
    </p:spTree>
    <p:extLst>
      <p:ext uri="{BB962C8B-B14F-4D97-AF65-F5344CB8AC3E}">
        <p14:creationId xmlns:p14="http://schemas.microsoft.com/office/powerpoint/2010/main" val="247917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ext Placeholder 5"/>
          <p:cNvSpPr>
            <a:spLocks noGrp="1"/>
          </p:cNvSpPr>
          <p:nvPr>
            <p:ph type="body" idx="1"/>
          </p:nvPr>
        </p:nvSpPr>
        <p:spPr>
          <a:xfrm>
            <a:off x="1229263" y="3172867"/>
            <a:ext cx="10131428" cy="860400"/>
          </a:xfrm>
        </p:spPr>
        <p:txBody>
          <a:bodyPr>
            <a:normAutofit/>
          </a:bodyPr>
          <a:lstStyle/>
          <a:p>
            <a:r>
              <a:rPr lang="en-IN" sz="5000" dirty="0" smtClean="0">
                <a:latin typeface="Castellar" pitchFamily="18" charset="0"/>
              </a:rPr>
              <a:t>            </a:t>
            </a:r>
            <a:r>
              <a:rPr lang="en-IN" sz="5000" dirty="0" smtClean="0">
                <a:solidFill>
                  <a:schemeClr val="accent1">
                    <a:lumMod val="40000"/>
                    <a:lumOff val="60000"/>
                  </a:schemeClr>
                </a:solidFill>
                <a:effectLst>
                  <a:outerShdw blurRad="38100" dist="38100" dir="2700000" algn="tl">
                    <a:srgbClr val="000000">
                      <a:alpha val="43137"/>
                    </a:srgbClr>
                  </a:outerShdw>
                </a:effectLst>
                <a:latin typeface="Castellar" pitchFamily="18" charset="0"/>
              </a:rPr>
              <a:t>THANK YOU</a:t>
            </a:r>
            <a:endParaRPr lang="en-IN" sz="5000" dirty="0">
              <a:solidFill>
                <a:schemeClr val="accent1">
                  <a:lumMod val="40000"/>
                  <a:lumOff val="60000"/>
                </a:schemeClr>
              </a:solidFill>
              <a:effectLst>
                <a:outerShdw blurRad="38100" dist="38100" dir="2700000" algn="tl">
                  <a:srgbClr val="000000">
                    <a:alpha val="43137"/>
                  </a:srgbClr>
                </a:outerShdw>
              </a:effectLst>
              <a:latin typeface="Castellar"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1"/>
          <p:cNvSpPr/>
          <p:nvPr/>
        </p:nvSpPr>
        <p:spPr>
          <a:xfrm>
            <a:off x="2870200" y="1061625"/>
            <a:ext cx="6096000" cy="3540456"/>
          </a:xfrm>
          <a:prstGeom prst="rect">
            <a:avLst/>
          </a:prstGeom>
        </p:spPr>
        <p:txBody>
          <a:bodyPr>
            <a:spAutoFit/>
          </a:bodyPr>
          <a:lstStyle/>
          <a:p>
            <a:pPr lvl="0" defTabSz="914400">
              <a:lnSpc>
                <a:spcPct val="120000"/>
              </a:lnSpc>
              <a:spcBef>
                <a:spcPts val="1000"/>
              </a:spcBef>
              <a:buSzPct val="125000"/>
            </a:pPr>
            <a:endParaRPr lang="en-US" sz="28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endParaRPr>
          </a:p>
          <a:p>
            <a:pPr lvl="0" defTabSz="914400">
              <a:lnSpc>
                <a:spcPct val="120000"/>
              </a:lnSpc>
              <a:spcBef>
                <a:spcPts val="1000"/>
              </a:spcBef>
              <a:buSzPct val="125000"/>
            </a:pPr>
            <a:r>
              <a:rPr lang="en-US" sz="28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group Members :-</a:t>
            </a:r>
            <a:endParaRPr lang="en-US" sz="2800" cap="all" dirty="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endParaRPr>
          </a:p>
          <a:p>
            <a:pPr lvl="0" defTabSz="914400">
              <a:lnSpc>
                <a:spcPct val="120000"/>
              </a:lnSpc>
              <a:spcBef>
                <a:spcPts val="1000"/>
              </a:spcBef>
              <a:buSzPct val="125000"/>
            </a:pP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1)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Vinayak</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konapure</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(3547)</a:t>
            </a:r>
            <a:endParaRPr lang="en-US" sz="2400" cap="all" dirty="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endParaRPr>
          </a:p>
          <a:p>
            <a:pPr lvl="0" defTabSz="914400">
              <a:lnSpc>
                <a:spcPct val="120000"/>
              </a:lnSpc>
              <a:spcBef>
                <a:spcPts val="1000"/>
              </a:spcBef>
              <a:buSzPct val="125000"/>
            </a:pP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2)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yogesh</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jindam</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(3552)                </a:t>
            </a:r>
          </a:p>
          <a:p>
            <a:pPr lvl="0" defTabSz="914400">
              <a:lnSpc>
                <a:spcPct val="120000"/>
              </a:lnSpc>
              <a:spcBef>
                <a:spcPts val="1000"/>
              </a:spcBef>
              <a:buSzPct val="125000"/>
            </a:pP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3)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aryan</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a:t>
            </a:r>
            <a:r>
              <a:rPr lang="en-US" sz="2400" cap="all" dirty="0" err="1"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pawer</a:t>
            </a: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(3559)</a:t>
            </a:r>
            <a:endParaRPr lang="en-US" sz="2400" cap="all" dirty="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endParaRPr>
          </a:p>
          <a:p>
            <a:pPr lvl="0" defTabSz="914400">
              <a:lnSpc>
                <a:spcPct val="120000"/>
              </a:lnSpc>
              <a:spcBef>
                <a:spcPts val="1000"/>
              </a:spcBef>
              <a:buSzPct val="125000"/>
            </a:pPr>
            <a:r>
              <a:rPr lang="en-US" sz="2400" cap="all" dirty="0" smtClean="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rPr>
              <a:t>   4) TEJAS SADAFULE       (3551)</a:t>
            </a:r>
            <a:endParaRPr lang="en-US" sz="2400" cap="all" dirty="0">
              <a:solidFill>
                <a:srgbClr val="DFE3E5"/>
              </a:solidFill>
              <a:effectLst>
                <a:glow rad="139700">
                  <a:schemeClr val="accent2">
                    <a:satMod val="175000"/>
                    <a:alpha val="40000"/>
                  </a:schemeClr>
                </a:glow>
              </a:effectLst>
              <a:latin typeface="Tahoma" panose="020B0604030504040204" pitchFamily="34" charset="0"/>
              <a:ea typeface="Tahoma" panose="020B0604030504040204" pitchFamily="34" charset="0"/>
              <a:cs typeface="Tahoma" panose="020B0604030504040204" pitchFamily="34" charset="0"/>
            </a:endParaRPr>
          </a:p>
        </p:txBody>
      </p:sp>
      <p:sp>
        <p:nvSpPr>
          <p:cNvPr id="1048592" name="Title 3"/>
          <p:cNvSpPr>
            <a:spLocks noGrp="1"/>
          </p:cNvSpPr>
          <p:nvPr>
            <p:ph type="title"/>
          </p:nvPr>
        </p:nvSpPr>
        <p:spPr>
          <a:xfrm>
            <a:off x="152399" y="0"/>
            <a:ext cx="11870267" cy="1456267"/>
          </a:xfrm>
        </p:spPr>
        <p:style>
          <a:lnRef idx="1">
            <a:schemeClr val="accent1"/>
          </a:lnRef>
          <a:fillRef idx="2">
            <a:schemeClr val="accent1"/>
          </a:fillRef>
          <a:effectRef idx="1">
            <a:schemeClr val="accent1"/>
          </a:effectRef>
          <a:fontRef idx="minor">
            <a:schemeClr val="dk1"/>
          </a:fontRef>
        </p:style>
        <p:txBody>
          <a:bodyPr/>
          <a:lstStyle/>
          <a:p>
            <a:r>
              <a:rPr lang="en-IN" dirty="0" smtClean="0"/>
              <a:t>Project title:-</a:t>
            </a:r>
            <a:r>
              <a:rPr lang="en-IN" b="1" u="sng" dirty="0" smtClean="0"/>
              <a:t>Hospital Management System</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58" y="-400535"/>
            <a:ext cx="10131427" cy="1468800"/>
          </a:xfrm>
        </p:spPr>
        <p:txBody>
          <a:bodyPr/>
          <a:lstStyle/>
          <a:p>
            <a:r>
              <a:rPr lang="en-US" dirty="0" smtClean="0"/>
              <a:t>Abstract</a:t>
            </a:r>
            <a:endParaRPr lang="en-IN" dirty="0"/>
          </a:p>
        </p:txBody>
      </p:sp>
      <p:sp>
        <p:nvSpPr>
          <p:cNvPr id="3" name="Text Placeholder 2"/>
          <p:cNvSpPr>
            <a:spLocks noGrp="1"/>
          </p:cNvSpPr>
          <p:nvPr>
            <p:ph type="body" idx="1"/>
          </p:nvPr>
        </p:nvSpPr>
        <p:spPr>
          <a:xfrm>
            <a:off x="724435" y="1300084"/>
            <a:ext cx="10131428" cy="4765865"/>
          </a:xfrm>
        </p:spPr>
        <p:txBody>
          <a:bodyPr>
            <a:normAutofit lnSpcReduction="10000"/>
          </a:bodyPr>
          <a:lstStyle/>
          <a:p>
            <a:r>
              <a:rPr lang="en-US" sz="2400" cap="none" dirty="0"/>
              <a:t>T</a:t>
            </a:r>
            <a:r>
              <a:rPr lang="en-US" sz="2400" cap="none" dirty="0" smtClean="0"/>
              <a:t>he purpose of the project entitled as “</a:t>
            </a:r>
            <a:r>
              <a:rPr lang="en-US" sz="2400" b="1" cap="none" dirty="0" smtClean="0"/>
              <a:t>HOSPITAL MANAGEMENT SYSTEM</a:t>
            </a:r>
            <a:r>
              <a:rPr lang="en-US" sz="2400" cap="none" dirty="0" smtClean="0"/>
              <a:t>”</a:t>
            </a:r>
          </a:p>
          <a:p>
            <a:r>
              <a:rPr lang="en-US" sz="2400" cap="none" dirty="0" smtClean="0"/>
              <a:t>is to computerize the front office management of hospital to develop software which is user friendly simple, fast, and cost  – effective. It deals with the collection of patient’s information, diagnosis details, etc. traditionally, it was done manually . </a:t>
            </a:r>
            <a:r>
              <a:rPr lang="en-US" sz="2400" cap="none" dirty="0"/>
              <a:t>T</a:t>
            </a:r>
            <a:r>
              <a:rPr lang="en-US" sz="2400" cap="none" dirty="0" smtClean="0"/>
              <a:t>he main function of the system is register and store patient details and doctor details and retrieve these details as and when required, and also to manipulate these details meaningfully system input contains patient details, diagnosis details, while system output is to get these details on to the screen. the hospital management system can be entered using a username and password. it is accessible either by an administrator or receptionist. only they can add data into the database. the data can be retrieved easily. The data are well protected for personal use and makes the data processing very fast.</a:t>
            </a:r>
          </a:p>
          <a:p>
            <a:endParaRPr lang="en-IN" dirty="0"/>
          </a:p>
        </p:txBody>
      </p:sp>
    </p:spTree>
    <p:extLst>
      <p:ext uri="{BB962C8B-B14F-4D97-AF65-F5344CB8AC3E}">
        <p14:creationId xmlns:p14="http://schemas.microsoft.com/office/powerpoint/2010/main" val="221387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Rectangle 1"/>
          <p:cNvSpPr/>
          <p:nvPr/>
        </p:nvSpPr>
        <p:spPr>
          <a:xfrm>
            <a:off x="907363" y="145590"/>
            <a:ext cx="1459054"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pPr>
            <a:r>
              <a:rPr kumimoji="0" lang="en-US" sz="3600" i="0" u="none" strike="noStrike" kern="0" normalizeH="0" baseline="0" noProof="0" dirty="0" smtClean="0">
                <a:ln w="0"/>
                <a:solidFill>
                  <a:schemeClr val="accent1"/>
                </a:solidFill>
                <a:effectLst>
                  <a:outerShdw blurRad="38100" dist="25400" dir="5400000" algn="ctr" rotWithShape="0">
                    <a:srgbClr val="6E747A">
                      <a:alpha val="43000"/>
                    </a:srgbClr>
                  </a:outerShdw>
                </a:effectLst>
                <a:uLnTx/>
                <a:uFillTx/>
                <a:latin typeface="Tw Cen MT"/>
                <a:ea typeface="+mj-ea"/>
                <a:cs typeface="+mj-cs"/>
              </a:rPr>
              <a:t>Index:-</a:t>
            </a:r>
            <a:endParaRPr kumimoji="0" lang="en-IN" sz="1600" i="0" u="none" strike="noStrike" kern="0" normalizeH="0" baseline="0" noProof="0" dirty="0" smtClean="0">
              <a:ln w="0"/>
              <a:solidFill>
                <a:schemeClr val="accent1"/>
              </a:solidFill>
              <a:effectLst>
                <a:outerShdw blurRad="38100" dist="25400" dir="5400000" algn="ctr" rotWithShape="0">
                  <a:srgbClr val="6E747A">
                    <a:alpha val="43000"/>
                  </a:srgbClr>
                </a:outerShdw>
              </a:effectLst>
              <a:uLnTx/>
              <a:uFillTx/>
            </a:endParaRPr>
          </a:p>
        </p:txBody>
      </p:sp>
      <p:sp>
        <p:nvSpPr>
          <p:cNvPr id="1048597" name="Rectangle 2"/>
          <p:cNvSpPr/>
          <p:nvPr/>
        </p:nvSpPr>
        <p:spPr>
          <a:xfrm>
            <a:off x="2366417" y="549606"/>
            <a:ext cx="6096000" cy="6047809"/>
          </a:xfrm>
          <a:prstGeom prst="rect">
            <a:avLst/>
          </a:prstGeom>
        </p:spPr>
        <p:txBody>
          <a:bodyPr>
            <a:spAutoFit/>
          </a:bodyPr>
          <a:lstStyle/>
          <a:p>
            <a:pPr lvl="0" defTabSz="914400">
              <a:lnSpc>
                <a:spcPct val="120000"/>
              </a:lnSpc>
              <a:spcBef>
                <a:spcPts val="1000"/>
              </a:spcBef>
              <a:buSzPct val="125000"/>
            </a:pPr>
            <a:r>
              <a:rPr lang="en-US" sz="2400" dirty="0" smtClean="0"/>
              <a:t>1. INTRODUCTION</a:t>
            </a:r>
          </a:p>
          <a:p>
            <a:pPr lvl="0" defTabSz="914400">
              <a:lnSpc>
                <a:spcPct val="120000"/>
              </a:lnSpc>
              <a:spcBef>
                <a:spcPts val="1000"/>
              </a:spcBef>
              <a:buSzPct val="125000"/>
            </a:pPr>
            <a:r>
              <a:rPr lang="en-US" sz="2400" dirty="0" smtClean="0"/>
              <a:t>       1.1 Introduction</a:t>
            </a:r>
          </a:p>
          <a:p>
            <a:pPr lvl="0" defTabSz="914400">
              <a:lnSpc>
                <a:spcPct val="120000"/>
              </a:lnSpc>
              <a:spcBef>
                <a:spcPts val="1000"/>
              </a:spcBef>
              <a:buSzPct val="125000"/>
            </a:pPr>
            <a:r>
              <a:rPr lang="en-US" sz="2400" dirty="0" smtClean="0"/>
              <a:t>       1.2 </a:t>
            </a:r>
            <a:r>
              <a:rPr lang="en-US" sz="2400" dirty="0"/>
              <a:t>Problem </a:t>
            </a:r>
            <a:r>
              <a:rPr lang="en-US" sz="2400" dirty="0" smtClean="0"/>
              <a:t>introduction</a:t>
            </a:r>
          </a:p>
          <a:p>
            <a:pPr lvl="0" defTabSz="914400">
              <a:lnSpc>
                <a:spcPct val="120000"/>
              </a:lnSpc>
              <a:spcBef>
                <a:spcPts val="1000"/>
              </a:spcBef>
              <a:buSzPct val="125000"/>
            </a:pPr>
            <a:r>
              <a:rPr lang="en-US" sz="2400" dirty="0" smtClean="0"/>
              <a:t>       1.3 </a:t>
            </a:r>
            <a:r>
              <a:rPr lang="en-US" sz="2400" dirty="0"/>
              <a:t>Modules </a:t>
            </a:r>
            <a:r>
              <a:rPr lang="en-US" sz="2400" dirty="0" smtClean="0"/>
              <a:t> in </a:t>
            </a:r>
            <a:r>
              <a:rPr lang="en-US" sz="2400" dirty="0"/>
              <a:t>the </a:t>
            </a:r>
            <a:r>
              <a:rPr lang="en-US" sz="2400" dirty="0" smtClean="0"/>
              <a:t>project</a:t>
            </a:r>
          </a:p>
          <a:p>
            <a:pPr lvl="0" defTabSz="914400">
              <a:lnSpc>
                <a:spcPct val="120000"/>
              </a:lnSpc>
              <a:spcBef>
                <a:spcPts val="1000"/>
              </a:spcBef>
              <a:buSzPct val="125000"/>
            </a:pPr>
            <a:r>
              <a:rPr lang="en-US" sz="2400" dirty="0"/>
              <a:t>2. REQUIREMENTS </a:t>
            </a:r>
            <a:r>
              <a:rPr lang="en-US" sz="2400" dirty="0" smtClean="0"/>
              <a:t> </a:t>
            </a:r>
            <a:r>
              <a:rPr lang="en-US" sz="2400" dirty="0" smtClean="0"/>
              <a:t>SPECIFICATION</a:t>
            </a:r>
            <a:endParaRPr lang="en-US" sz="2400" dirty="0" smtClean="0"/>
          </a:p>
          <a:p>
            <a:pPr lvl="0" defTabSz="914400">
              <a:lnSpc>
                <a:spcPct val="120000"/>
              </a:lnSpc>
              <a:spcBef>
                <a:spcPts val="1000"/>
              </a:spcBef>
              <a:buSzPct val="125000"/>
            </a:pPr>
            <a:r>
              <a:rPr lang="en-US" sz="2400" dirty="0" smtClean="0"/>
              <a:t>       </a:t>
            </a:r>
            <a:r>
              <a:rPr lang="en-US" sz="2400" dirty="0" smtClean="0"/>
              <a:t>2.1 </a:t>
            </a:r>
            <a:r>
              <a:rPr lang="en-US" sz="2400" dirty="0"/>
              <a:t>Hardware </a:t>
            </a:r>
            <a:r>
              <a:rPr lang="en-US" sz="2400" dirty="0" smtClean="0"/>
              <a:t>requirements</a:t>
            </a:r>
          </a:p>
          <a:p>
            <a:pPr lvl="0" defTabSz="914400">
              <a:lnSpc>
                <a:spcPct val="120000"/>
              </a:lnSpc>
              <a:spcBef>
                <a:spcPts val="1000"/>
              </a:spcBef>
              <a:buSzPct val="125000"/>
            </a:pPr>
            <a:r>
              <a:rPr lang="en-US" sz="2400" dirty="0"/>
              <a:t> </a:t>
            </a:r>
            <a:r>
              <a:rPr lang="en-US" sz="2400" dirty="0" smtClean="0"/>
              <a:t>     </a:t>
            </a:r>
            <a:r>
              <a:rPr lang="en-US" sz="2400" dirty="0" smtClean="0"/>
              <a:t> 2.2 Software </a:t>
            </a:r>
            <a:r>
              <a:rPr lang="en-US" sz="2400" dirty="0" smtClean="0"/>
              <a:t>requirements</a:t>
            </a:r>
          </a:p>
          <a:p>
            <a:pPr lvl="0" defTabSz="914400">
              <a:lnSpc>
                <a:spcPct val="120000"/>
              </a:lnSpc>
              <a:spcBef>
                <a:spcPts val="1000"/>
              </a:spcBef>
              <a:buSzPct val="125000"/>
            </a:pPr>
            <a:r>
              <a:rPr lang="en-US" sz="2400" dirty="0"/>
              <a:t>3</a:t>
            </a:r>
            <a:r>
              <a:rPr lang="en-US" sz="2400" dirty="0" smtClean="0"/>
              <a:t>. </a:t>
            </a:r>
            <a:r>
              <a:rPr lang="en-US" sz="2400" dirty="0" smtClean="0"/>
              <a:t>TESTING</a:t>
            </a:r>
            <a:endParaRPr lang="en-US" sz="2400" dirty="0" smtClean="0"/>
          </a:p>
          <a:p>
            <a:r>
              <a:rPr lang="en-US" sz="2400" dirty="0" smtClean="0"/>
              <a:t>      </a:t>
            </a:r>
            <a:r>
              <a:rPr lang="en-US" sz="2400" dirty="0"/>
              <a:t>3.1 A</a:t>
            </a:r>
            <a:r>
              <a:rPr lang="en-US" sz="2400" dirty="0" smtClean="0"/>
              <a:t>dvantages</a:t>
            </a:r>
          </a:p>
          <a:p>
            <a:pPr lvl="0" defTabSz="914400">
              <a:lnSpc>
                <a:spcPct val="120000"/>
              </a:lnSpc>
              <a:spcBef>
                <a:spcPts val="1000"/>
              </a:spcBef>
              <a:buSzPct val="125000"/>
            </a:pPr>
            <a:r>
              <a:rPr lang="en-US" sz="2400" dirty="0" smtClean="0"/>
              <a:t>      </a:t>
            </a:r>
            <a:r>
              <a:rPr lang="en-US" sz="2400" dirty="0" smtClean="0"/>
              <a:t>3.2 </a:t>
            </a:r>
            <a:r>
              <a:rPr lang="en-US" sz="2400" dirty="0" smtClean="0"/>
              <a:t>Disadvantages</a:t>
            </a:r>
          </a:p>
          <a:p>
            <a:pPr lvl="0" defTabSz="914400">
              <a:lnSpc>
                <a:spcPct val="120000"/>
              </a:lnSpc>
              <a:spcBef>
                <a:spcPts val="1000"/>
              </a:spcBef>
              <a:buSzPct val="125000"/>
            </a:pPr>
            <a:r>
              <a:rPr lang="en-US" sz="2400" dirty="0">
                <a:solidFill>
                  <a:prstClr val="white"/>
                </a:solidFill>
                <a:latin typeface="Tw Cen MT"/>
              </a:rPr>
              <a:t> </a:t>
            </a:r>
            <a:r>
              <a:rPr lang="en-US" sz="2400" dirty="0" smtClean="0">
                <a:solidFill>
                  <a:prstClr val="white"/>
                </a:solidFill>
                <a:latin typeface="Tw Cen MT"/>
              </a:rPr>
              <a:t>    3.3 Screenshots</a:t>
            </a:r>
            <a:endParaRPr lang="en-US" sz="2400" dirty="0">
              <a:solidFill>
                <a:prstClr val="white"/>
              </a:solidFill>
              <a:latin typeface="Tw Cen MT"/>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1"/>
          <p:cNvSpPr/>
          <p:nvPr/>
        </p:nvSpPr>
        <p:spPr>
          <a:xfrm>
            <a:off x="92857" y="0"/>
            <a:ext cx="3827651" cy="1169551"/>
          </a:xfrm>
          <a:prstGeom prst="rect">
            <a:avLst/>
          </a:prstGeom>
        </p:spPr>
        <p:txBody>
          <a:bodyPr wrap="none">
            <a:spAutoFit/>
          </a:bodyPr>
          <a:lstStyle/>
          <a:p>
            <a:pPr defTabSz="914400"/>
            <a:r>
              <a:rPr lang="en-US" sz="3400" b="1" kern="0" noProof="0" dirty="0" smtClean="0">
                <a:ln w="9525">
                  <a:solidFill>
                    <a:schemeClr val="bg1"/>
                  </a:solidFill>
                  <a:prstDash val="solid"/>
                </a:ln>
                <a:effectLst>
                  <a:outerShdw blurRad="12700" dist="38100" dir="2700000" algn="tl" rotWithShape="0">
                    <a:schemeClr val="bg1">
                      <a:lumMod val="50000"/>
                    </a:schemeClr>
                  </a:outerShdw>
                </a:effectLst>
                <a:latin typeface="Tw Cen MT"/>
                <a:ea typeface="+mj-ea"/>
                <a:cs typeface="+mj-cs"/>
              </a:rPr>
              <a:t>1.</a:t>
            </a:r>
            <a:r>
              <a:rPr lang="en-US" sz="3600" dirty="0"/>
              <a:t> </a:t>
            </a:r>
            <a:r>
              <a:rPr lang="en-US" sz="3600" dirty="0" smtClean="0"/>
              <a:t>INTRODUCTION :</a:t>
            </a:r>
            <a:endParaRPr lang="en-US" sz="3600" dirty="0"/>
          </a:p>
          <a:p>
            <a:pPr marL="0" marR="0" lvl="0" indent="0" defTabSz="914400" eaLnBrk="1" fontAlgn="auto" latinLnBrk="0" hangingPunct="1">
              <a:lnSpc>
                <a:spcPct val="100000"/>
              </a:lnSpc>
              <a:spcBef>
                <a:spcPts val="0"/>
              </a:spcBef>
              <a:spcAft>
                <a:spcPts val="0"/>
              </a:spcAft>
              <a:buClrTx/>
              <a:buSzTx/>
              <a:buFontTx/>
              <a:buNone/>
            </a:pPr>
            <a:endParaRPr kumimoji="0" lang="en-IN" sz="3400" b="1" i="0" u="none" strike="noStrike" kern="0" normalizeH="0" baseline="0" noProof="0" dirty="0" smtClean="0">
              <a:ln w="9525">
                <a:solidFill>
                  <a:schemeClr val="bg1"/>
                </a:solidFill>
                <a:prstDash val="solid"/>
              </a:ln>
              <a:effectLst>
                <a:outerShdw blurRad="12700" dist="38100" dir="2700000" algn="tl" rotWithShape="0">
                  <a:schemeClr val="bg1">
                    <a:lumMod val="50000"/>
                  </a:schemeClr>
                </a:outerShdw>
              </a:effectLst>
              <a:uLnTx/>
              <a:uFillTx/>
            </a:endParaRPr>
          </a:p>
        </p:txBody>
      </p:sp>
      <p:sp>
        <p:nvSpPr>
          <p:cNvPr id="1048599" name="Rectangle 2"/>
          <p:cNvSpPr/>
          <p:nvPr/>
        </p:nvSpPr>
        <p:spPr>
          <a:xfrm>
            <a:off x="622168" y="576916"/>
            <a:ext cx="10852907" cy="5755422"/>
          </a:xfrm>
          <a:prstGeom prst="rect">
            <a:avLst/>
          </a:prstGeom>
        </p:spPr>
        <p:txBody>
          <a:bodyPr wrap="square">
            <a:spAutoFit/>
          </a:bodyPr>
          <a:lstStyle/>
          <a:p>
            <a:r>
              <a:rPr lang="en-US" sz="3200" b="1" dirty="0" smtClean="0"/>
              <a:t>1.1</a:t>
            </a:r>
            <a:r>
              <a:rPr lang="en-US" sz="3200" b="1" dirty="0"/>
              <a:t> Introduction:</a:t>
            </a:r>
            <a:endParaRPr lang="en-US" sz="3200" dirty="0"/>
          </a:p>
          <a:p>
            <a:r>
              <a:rPr lang="en-US" sz="2400" dirty="0"/>
              <a:t>The project Hospital Management system includes registration of patients, storing their </a:t>
            </a:r>
            <a:r>
              <a:rPr lang="en-US" sz="2400" dirty="0" smtClean="0"/>
              <a:t>details into </a:t>
            </a:r>
            <a:r>
              <a:rPr lang="en-US" sz="2400" dirty="0"/>
              <a:t>the system, and also computerized billing in the pharmacy, and labs. The software has </a:t>
            </a:r>
            <a:r>
              <a:rPr lang="en-US" sz="2400" dirty="0" smtClean="0"/>
              <a:t>the facility </a:t>
            </a:r>
            <a:r>
              <a:rPr lang="en-US" sz="2400" dirty="0"/>
              <a:t>to give a unique id for every patient and stores the details of every patient and the </a:t>
            </a:r>
            <a:r>
              <a:rPr lang="en-US" sz="2400" dirty="0" smtClean="0"/>
              <a:t>staff automatically. </a:t>
            </a:r>
            <a:r>
              <a:rPr lang="en-US" sz="2400" dirty="0"/>
              <a:t>It includes a search facility to know the current status of each room. User </a:t>
            </a:r>
            <a:r>
              <a:rPr lang="en-US" sz="2400" dirty="0" smtClean="0"/>
              <a:t>can search </a:t>
            </a:r>
            <a:r>
              <a:rPr lang="en-US" sz="2400" dirty="0"/>
              <a:t>availability of a doctor and the details of a patient using the </a:t>
            </a:r>
            <a:r>
              <a:rPr lang="en-US" sz="2400" dirty="0" smtClean="0"/>
              <a:t>id . The </a:t>
            </a:r>
            <a:r>
              <a:rPr lang="en-US" sz="2400" dirty="0"/>
              <a:t>Hospital Management System can be entered using a username and password. It </a:t>
            </a:r>
            <a:r>
              <a:rPr lang="en-US" sz="2400" dirty="0" smtClean="0"/>
              <a:t>is accessible </a:t>
            </a:r>
            <a:r>
              <a:rPr lang="en-US" sz="2400" dirty="0"/>
              <a:t>either by an administrator or receptionist. Only they can add data into the </a:t>
            </a:r>
            <a:r>
              <a:rPr lang="en-US" sz="2400" dirty="0" smtClean="0"/>
              <a:t>database . The </a:t>
            </a:r>
            <a:r>
              <a:rPr lang="en-US" sz="2400" dirty="0"/>
              <a:t>data can be retrieved easily. The interface is very user-friendly. The data are well </a:t>
            </a:r>
            <a:r>
              <a:rPr lang="en-US" sz="2400" dirty="0" smtClean="0"/>
              <a:t>protected for </a:t>
            </a:r>
            <a:r>
              <a:rPr lang="en-US" sz="2400" dirty="0"/>
              <a:t>personal use and makes the data processing very </a:t>
            </a:r>
            <a:r>
              <a:rPr lang="en-US" sz="2400" dirty="0" smtClean="0"/>
              <a:t>fast . Hospital </a:t>
            </a:r>
            <a:r>
              <a:rPr lang="en-US" sz="2400" dirty="0"/>
              <a:t>Management System is powerful, flexible, and easy to use and is designed </a:t>
            </a:r>
            <a:r>
              <a:rPr lang="en-US" sz="2400" dirty="0" smtClean="0"/>
              <a:t>and developed </a:t>
            </a:r>
            <a:r>
              <a:rPr lang="en-US" sz="2400" dirty="0"/>
              <a:t>to deliver real conceivable benefits to </a:t>
            </a:r>
            <a:r>
              <a:rPr lang="en-US" sz="2400" dirty="0" smtClean="0"/>
              <a:t>hospitals . Hospital </a:t>
            </a:r>
            <a:r>
              <a:rPr lang="en-US" sz="2400" dirty="0"/>
              <a:t>Management System is designed for </a:t>
            </a:r>
            <a:r>
              <a:rPr lang="en-US" sz="2400" dirty="0" err="1" smtClean="0"/>
              <a:t>multispeciality</a:t>
            </a:r>
            <a:r>
              <a:rPr lang="en-US" sz="2400" dirty="0" smtClean="0"/>
              <a:t> hospitals</a:t>
            </a:r>
            <a:r>
              <a:rPr lang="en-US" sz="2400" dirty="0"/>
              <a:t>, to cover a wide range </a:t>
            </a:r>
            <a:r>
              <a:rPr lang="en-US" sz="2400" dirty="0" smtClean="0"/>
              <a:t>of hospital </a:t>
            </a:r>
            <a:r>
              <a:rPr lang="en-US" sz="2400" dirty="0"/>
              <a:t>administration and management processes</a:t>
            </a:r>
            <a:r>
              <a:rPr lang="en-US" sz="2400" dirty="0" smtClean="0"/>
              <a:t>.</a:t>
            </a:r>
            <a:endParaRPr lang="en-US" sz="2400" dirty="0"/>
          </a:p>
          <a:p>
            <a:r>
              <a:rPr lang="en-US" sz="2400" dirty="0">
                <a:latin typeface="Arial" panose="020B0604020202020204" pitchFamily="34" charset="0"/>
                <a:cs typeface="Arial" panose="020B0604020202020204" pitchFamily="34" charset="0"/>
              </a:rPr>
              <a:t>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Rectangle 3"/>
          <p:cNvSpPr/>
          <p:nvPr/>
        </p:nvSpPr>
        <p:spPr>
          <a:xfrm>
            <a:off x="678741" y="725347"/>
            <a:ext cx="9992133" cy="4924425"/>
          </a:xfrm>
          <a:prstGeom prst="rect">
            <a:avLst/>
          </a:prstGeom>
        </p:spPr>
        <p:txBody>
          <a:bodyPr wrap="square">
            <a:spAutoFit/>
          </a:bodyPr>
          <a:lstStyle/>
          <a:p>
            <a:r>
              <a:rPr lang="en-US" sz="3200" b="1" dirty="0"/>
              <a:t>1.2 Problem Introduction:</a:t>
            </a:r>
            <a:endParaRPr lang="en-US" sz="3200" dirty="0"/>
          </a:p>
          <a:p>
            <a:r>
              <a:rPr lang="en-US" sz="2400" b="1" dirty="0"/>
              <a:t>Lack of immediate retrievals: -</a:t>
            </a:r>
            <a:endParaRPr lang="en-US" sz="2400" dirty="0"/>
          </a:p>
          <a:p>
            <a:r>
              <a:rPr lang="en-US" sz="2400" dirty="0" smtClean="0"/>
              <a:t>       The </a:t>
            </a:r>
            <a:r>
              <a:rPr lang="en-US" sz="2400" dirty="0"/>
              <a:t>information is very difficult to retrieve and to find </a:t>
            </a:r>
            <a:r>
              <a:rPr lang="en-US" sz="2400" dirty="0" smtClean="0"/>
              <a:t>particular information </a:t>
            </a:r>
            <a:r>
              <a:rPr lang="en-US" sz="2400" dirty="0"/>
              <a:t>like- E.g. - To </a:t>
            </a:r>
            <a:r>
              <a:rPr lang="en-US" sz="2400" dirty="0" smtClean="0"/>
              <a:t>find out </a:t>
            </a:r>
            <a:r>
              <a:rPr lang="en-US" sz="2400" dirty="0"/>
              <a:t>about the </a:t>
            </a:r>
            <a:r>
              <a:rPr lang="en-US" sz="2400" dirty="0" smtClean="0"/>
              <a:t>patient’s history</a:t>
            </a:r>
            <a:r>
              <a:rPr lang="en-US" sz="2400" dirty="0"/>
              <a:t>, the user has to go through various registers. This results in </a:t>
            </a:r>
            <a:r>
              <a:rPr lang="en-US" sz="2400" dirty="0" smtClean="0"/>
              <a:t>in convenience and </a:t>
            </a:r>
            <a:r>
              <a:rPr lang="en-US" sz="2400" dirty="0"/>
              <a:t>wastage of time.</a:t>
            </a:r>
          </a:p>
          <a:p>
            <a:r>
              <a:rPr lang="en-US" sz="2400" b="1" dirty="0"/>
              <a:t>Lack of immediate information storage: -</a:t>
            </a:r>
            <a:endParaRPr lang="en-US" sz="2400" dirty="0"/>
          </a:p>
          <a:p>
            <a:r>
              <a:rPr lang="en-US" sz="2400" dirty="0"/>
              <a:t>The information generated by various transactions takes time and efforts to be stored at right place</a:t>
            </a:r>
            <a:r>
              <a:rPr lang="en-US" sz="2400" dirty="0" smtClean="0"/>
              <a:t>.</a:t>
            </a:r>
          </a:p>
          <a:p>
            <a:r>
              <a:rPr lang="en-US" sz="2400" b="1" dirty="0"/>
              <a:t>Lack of prompt updating: -</a:t>
            </a:r>
            <a:endParaRPr lang="en-US" sz="2400" dirty="0"/>
          </a:p>
          <a:p>
            <a:r>
              <a:rPr lang="en-US" sz="2400" dirty="0"/>
              <a:t>Various changes to information like patient details or immunization details of child are </a:t>
            </a:r>
            <a:r>
              <a:rPr lang="en-US" sz="2400" dirty="0" err="1"/>
              <a:t>difficultto</a:t>
            </a:r>
            <a:r>
              <a:rPr lang="en-US" sz="2400" dirty="0"/>
              <a:t> make as paper work is involved.</a:t>
            </a:r>
          </a:p>
          <a:p>
            <a:endParaRPr lang="en-US" sz="2400" dirty="0"/>
          </a:p>
          <a:p>
            <a:endParaRPr lang="en-IN" dirty="0"/>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7162" y="888635"/>
            <a:ext cx="10131428" cy="4027922"/>
          </a:xfrm>
        </p:spPr>
        <p:txBody>
          <a:bodyPr>
            <a:normAutofit fontScale="25000" lnSpcReduction="20000"/>
          </a:bodyPr>
          <a:lstStyle/>
          <a:p>
            <a:r>
              <a:rPr lang="en-US" sz="12800" dirty="0"/>
              <a:t>1.3 Modules  in the </a:t>
            </a:r>
            <a:r>
              <a:rPr lang="en-US" sz="12800" dirty="0" smtClean="0"/>
              <a:t>project :</a:t>
            </a:r>
          </a:p>
          <a:p>
            <a:r>
              <a:rPr lang="en-IN" sz="9600" dirty="0"/>
              <a:t>The entire project mainly consists of 7 modules, which </a:t>
            </a:r>
            <a:r>
              <a:rPr lang="en-IN" sz="9600" dirty="0" smtClean="0"/>
              <a:t>are</a:t>
            </a:r>
            <a:endParaRPr lang="en-IN" sz="9600" dirty="0"/>
          </a:p>
          <a:p>
            <a:pPr marL="1143000" indent="-1143000">
              <a:buFont typeface="Wingdings" pitchFamily="2" charset="2"/>
              <a:buChar char="q"/>
            </a:pPr>
            <a:r>
              <a:rPr lang="en-IN" sz="9600" cap="none" dirty="0"/>
              <a:t>A</a:t>
            </a:r>
            <a:r>
              <a:rPr lang="en-IN" sz="9600" cap="none" dirty="0" smtClean="0"/>
              <a:t>dmin module</a:t>
            </a:r>
          </a:p>
          <a:p>
            <a:pPr marL="1143000" indent="-1143000">
              <a:buFont typeface="Wingdings" pitchFamily="2" charset="2"/>
              <a:buChar char="q"/>
            </a:pPr>
            <a:r>
              <a:rPr lang="en-IN" sz="9600" cap="none" dirty="0"/>
              <a:t>U</a:t>
            </a:r>
            <a:r>
              <a:rPr lang="en-IN" sz="9600" cap="none" dirty="0" smtClean="0"/>
              <a:t>ser module (patient)</a:t>
            </a:r>
          </a:p>
          <a:p>
            <a:pPr marL="1143000" indent="-1143000">
              <a:buFont typeface="Wingdings" pitchFamily="2" charset="2"/>
              <a:buChar char="q"/>
            </a:pPr>
            <a:r>
              <a:rPr lang="en-IN" sz="9600" cap="none" dirty="0"/>
              <a:t>D</a:t>
            </a:r>
            <a:r>
              <a:rPr lang="en-IN" sz="9600" cap="none" dirty="0" smtClean="0"/>
              <a:t>octor  module</a:t>
            </a:r>
          </a:p>
          <a:p>
            <a:pPr marL="1143000" indent="-1143000">
              <a:buFont typeface="Wingdings" pitchFamily="2" charset="2"/>
              <a:buChar char="q"/>
            </a:pPr>
            <a:r>
              <a:rPr lang="en-IN" sz="9600" cap="none" dirty="0"/>
              <a:t>N</a:t>
            </a:r>
            <a:r>
              <a:rPr lang="en-IN" sz="9600" cap="none" dirty="0" smtClean="0"/>
              <a:t>urse  module</a:t>
            </a:r>
          </a:p>
          <a:p>
            <a:pPr marL="1143000" indent="-1143000">
              <a:buFont typeface="Wingdings" pitchFamily="2" charset="2"/>
              <a:buChar char="q"/>
            </a:pPr>
            <a:r>
              <a:rPr lang="en-IN" sz="9600" cap="none" dirty="0"/>
              <a:t>P</a:t>
            </a:r>
            <a:r>
              <a:rPr lang="en-IN" sz="9600" cap="none" dirty="0" smtClean="0"/>
              <a:t>harmacist  module</a:t>
            </a:r>
          </a:p>
          <a:p>
            <a:pPr marL="1143000" indent="-1143000">
              <a:buFont typeface="Wingdings" pitchFamily="2" charset="2"/>
              <a:buChar char="q"/>
            </a:pPr>
            <a:r>
              <a:rPr lang="en-IN" sz="9600" cap="none" dirty="0" err="1"/>
              <a:t>L</a:t>
            </a:r>
            <a:r>
              <a:rPr lang="en-IN" sz="9600" cap="none" dirty="0" err="1" smtClean="0"/>
              <a:t>aboratorist</a:t>
            </a:r>
            <a:r>
              <a:rPr lang="en-IN" sz="9600" cap="none" dirty="0" smtClean="0"/>
              <a:t>  module</a:t>
            </a:r>
          </a:p>
          <a:p>
            <a:pPr marL="1143000" indent="-1143000">
              <a:buFont typeface="Wingdings" pitchFamily="2" charset="2"/>
              <a:buChar char="q"/>
            </a:pPr>
            <a:r>
              <a:rPr lang="en-IN" sz="9600" cap="none" dirty="0"/>
              <a:t>A</a:t>
            </a:r>
            <a:r>
              <a:rPr lang="en-IN" sz="9600" cap="none" dirty="0" smtClean="0"/>
              <a:t>ccountant module</a:t>
            </a:r>
          </a:p>
          <a:p>
            <a:endParaRPr lang="en-IN" sz="9600" dirty="0"/>
          </a:p>
        </p:txBody>
      </p:sp>
    </p:spTree>
    <p:extLst>
      <p:ext uri="{BB962C8B-B14F-4D97-AF65-F5344CB8AC3E}">
        <p14:creationId xmlns:p14="http://schemas.microsoft.com/office/powerpoint/2010/main" val="114660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1"/>
          <p:cNvSpPr/>
          <p:nvPr/>
        </p:nvSpPr>
        <p:spPr>
          <a:xfrm>
            <a:off x="482601" y="203200"/>
            <a:ext cx="8661400" cy="3820533"/>
          </a:xfrm>
          <a:prstGeom prst="rect">
            <a:avLst/>
          </a:prstGeom>
        </p:spPr>
        <p:txBody>
          <a:bodyPr wrap="square">
            <a:spAutoFit/>
          </a:bodyPr>
          <a:lstStyle/>
          <a:p>
            <a:pPr defTabSz="914400">
              <a:lnSpc>
                <a:spcPct val="120000"/>
              </a:lnSpc>
              <a:spcBef>
                <a:spcPts val="1000"/>
              </a:spcBef>
              <a:buSzPct val="125000"/>
            </a:pPr>
            <a:r>
              <a:rPr lang="en-US" sz="3200" dirty="0" smtClean="0"/>
              <a:t>2</a:t>
            </a:r>
            <a:r>
              <a:rPr lang="en-US" sz="3200" dirty="0"/>
              <a:t>. REQUIREMENTS  </a:t>
            </a:r>
            <a:r>
              <a:rPr lang="en-US" sz="3200" dirty="0" smtClean="0"/>
              <a:t>SPECIFICATION :</a:t>
            </a:r>
            <a:endParaRPr lang="en-US" sz="3200" dirty="0"/>
          </a:p>
          <a:p>
            <a:pPr lvl="0" defTabSz="914400">
              <a:lnSpc>
                <a:spcPct val="120000"/>
              </a:lnSpc>
              <a:spcBef>
                <a:spcPts val="1000"/>
              </a:spcBef>
              <a:buSzPct val="125000"/>
            </a:pPr>
            <a:r>
              <a:rPr lang="en-US" sz="3200" dirty="0" smtClean="0"/>
              <a:t>2.1 </a:t>
            </a:r>
            <a:r>
              <a:rPr lang="en-US" sz="3200" dirty="0"/>
              <a:t>Hardware </a:t>
            </a:r>
            <a:r>
              <a:rPr lang="en-US" sz="3200" dirty="0" smtClean="0"/>
              <a:t>requirements :</a:t>
            </a:r>
            <a:endParaRPr lang="en-US" sz="3200" dirty="0"/>
          </a:p>
          <a:p>
            <a:pPr marL="342900" indent="-342900">
              <a:buFont typeface="Wingdings" pitchFamily="2" charset="2"/>
              <a:buChar char="q"/>
            </a:pPr>
            <a:endParaRPr lang="en-US" sz="2400" dirty="0" smtClean="0"/>
          </a:p>
          <a:p>
            <a:pPr marL="342900" indent="-342900">
              <a:buFont typeface="Wingdings" pitchFamily="2" charset="2"/>
              <a:buChar char="q"/>
            </a:pPr>
            <a:r>
              <a:rPr lang="en-US" sz="2400" dirty="0" smtClean="0"/>
              <a:t>PROCESSOR</a:t>
            </a:r>
            <a:r>
              <a:rPr lang="en-US" sz="2400" dirty="0"/>
              <a:t> : Intel dual Core ,</a:t>
            </a:r>
            <a:r>
              <a:rPr lang="en-US" sz="2400" dirty="0" smtClean="0"/>
              <a:t>i3</a:t>
            </a:r>
          </a:p>
          <a:p>
            <a:pPr marL="342900" indent="-342900">
              <a:buFont typeface="Wingdings" pitchFamily="2" charset="2"/>
              <a:buChar char="q"/>
            </a:pPr>
            <a:r>
              <a:rPr lang="en-US" sz="2400" dirty="0" smtClean="0"/>
              <a:t>RAM</a:t>
            </a:r>
            <a:r>
              <a:rPr lang="en-US" sz="2400" dirty="0"/>
              <a:t> </a:t>
            </a:r>
            <a:r>
              <a:rPr lang="en-US" sz="2400" dirty="0" smtClean="0"/>
              <a:t>             :</a:t>
            </a:r>
            <a:r>
              <a:rPr lang="en-US" sz="2400" dirty="0"/>
              <a:t> 1 </a:t>
            </a:r>
            <a:r>
              <a:rPr lang="en-US" sz="2400" dirty="0" smtClean="0"/>
              <a:t>GB</a:t>
            </a:r>
          </a:p>
          <a:p>
            <a:pPr marL="342900" indent="-342900">
              <a:buFont typeface="Wingdings" pitchFamily="2" charset="2"/>
              <a:buChar char="q"/>
            </a:pPr>
            <a:r>
              <a:rPr lang="en-US" sz="2400" dirty="0" smtClean="0"/>
              <a:t>HARD</a:t>
            </a:r>
            <a:r>
              <a:rPr lang="en-US" sz="2400" dirty="0"/>
              <a:t> </a:t>
            </a:r>
            <a:r>
              <a:rPr lang="en-US" sz="2400" dirty="0" smtClean="0"/>
              <a:t>DISK  </a:t>
            </a:r>
            <a:r>
              <a:rPr lang="en-US" sz="2400" dirty="0"/>
              <a:t> : 80 </a:t>
            </a:r>
            <a:r>
              <a:rPr lang="en-US" sz="2400" dirty="0" smtClean="0"/>
              <a:t>GB</a:t>
            </a:r>
          </a:p>
          <a:p>
            <a:endParaRPr lang="en-US" sz="2400" dirty="0"/>
          </a:p>
          <a:p>
            <a:pPr lvl="0" defTabSz="914400">
              <a:lnSpc>
                <a:spcPct val="120000"/>
              </a:lnSpc>
              <a:spcBef>
                <a:spcPts val="1000"/>
              </a:spcBef>
              <a:buSzPct val="125000"/>
            </a:pPr>
            <a:endParaRPr kumimoji="0" lang="en-US" sz="2400" b="0" i="0" u="none" strike="noStrike" kern="0" cap="none" spc="0" normalizeH="0" baseline="0" noProof="0" dirty="0" smtClean="0">
              <a:ln>
                <a:noFill/>
              </a:ln>
              <a:solidFill>
                <a:prstClr val="white"/>
              </a:solidFill>
              <a:effectLst/>
              <a:uLnTx/>
              <a:uFillTx/>
              <a:latin typeface="Tw Cen MT"/>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65" y="514138"/>
            <a:ext cx="10131428" cy="4176615"/>
          </a:xfrm>
        </p:spPr>
        <p:txBody>
          <a:bodyPr>
            <a:normAutofit/>
          </a:bodyPr>
          <a:lstStyle/>
          <a:p>
            <a:pPr defTabSz="914400">
              <a:lnSpc>
                <a:spcPct val="120000"/>
              </a:lnSpc>
              <a:spcBef>
                <a:spcPts val="1000"/>
              </a:spcBef>
              <a:buSzPct val="125000"/>
            </a:pPr>
            <a:r>
              <a:rPr lang="en-US" sz="2800" dirty="0"/>
              <a:t>2.2 Software requirements :</a:t>
            </a:r>
          </a:p>
          <a:p>
            <a:pPr marL="342900" indent="-342900" defTabSz="914400">
              <a:lnSpc>
                <a:spcPct val="120000"/>
              </a:lnSpc>
              <a:spcBef>
                <a:spcPts val="1000"/>
              </a:spcBef>
              <a:buSzPct val="125000"/>
              <a:buFont typeface="Wingdings" pitchFamily="2" charset="2"/>
              <a:buChar char="q"/>
            </a:pPr>
            <a:r>
              <a:rPr lang="en-IN" sz="2400" dirty="0"/>
              <a:t>OPERATING SYSTEM   :Windows 7/ XP/8</a:t>
            </a:r>
          </a:p>
          <a:p>
            <a:pPr marL="342900" indent="-342900" defTabSz="914400">
              <a:lnSpc>
                <a:spcPct val="120000"/>
              </a:lnSpc>
              <a:spcBef>
                <a:spcPts val="1000"/>
              </a:spcBef>
              <a:buSzPct val="125000"/>
              <a:buFont typeface="Wingdings" pitchFamily="2" charset="2"/>
              <a:buChar char="q"/>
            </a:pPr>
            <a:r>
              <a:rPr lang="en-IN" sz="2400" dirty="0"/>
              <a:t>SERVER SIDE SCRIPT    : </a:t>
            </a:r>
            <a:r>
              <a:rPr lang="en-IN" sz="2400" dirty="0" err="1"/>
              <a:t>Php</a:t>
            </a:r>
            <a:endParaRPr lang="en-IN" sz="2400" dirty="0"/>
          </a:p>
          <a:p>
            <a:pPr marL="342900" indent="-342900" defTabSz="914400">
              <a:lnSpc>
                <a:spcPct val="120000"/>
              </a:lnSpc>
              <a:spcBef>
                <a:spcPts val="1000"/>
              </a:spcBef>
              <a:buSzPct val="125000"/>
              <a:buFont typeface="Wingdings" pitchFamily="2" charset="2"/>
              <a:buChar char="q"/>
            </a:pPr>
            <a:r>
              <a:rPr lang="en-IN" sz="2400" dirty="0"/>
              <a:t>DATABASE                      : </a:t>
            </a:r>
            <a:r>
              <a:rPr lang="en-IN" sz="2400" dirty="0" err="1"/>
              <a:t>Mysql</a:t>
            </a:r>
            <a:endParaRPr lang="en-US" sz="2400" dirty="0"/>
          </a:p>
          <a:p>
            <a:pPr marL="342900" lvl="0" indent="-342900" defTabSz="914400">
              <a:lnSpc>
                <a:spcPct val="120000"/>
              </a:lnSpc>
              <a:spcBef>
                <a:spcPts val="1000"/>
              </a:spcBef>
              <a:buSzPct val="125000"/>
              <a:buFont typeface="Wingdings" pitchFamily="2" charset="2"/>
              <a:buChar char="q"/>
            </a:pPr>
            <a:r>
              <a:rPr lang="en-US" sz="2400" kern="0" cap="none" dirty="0">
                <a:solidFill>
                  <a:prstClr val="white"/>
                </a:solidFill>
                <a:latin typeface="Tw Cen MT"/>
              </a:rPr>
              <a:t>WEB TECHNOLOGIES : ASP.NET 2.0 </a:t>
            </a:r>
          </a:p>
          <a:p>
            <a:endParaRPr lang="en-IN" dirty="0"/>
          </a:p>
        </p:txBody>
      </p:sp>
    </p:spTree>
    <p:extLst>
      <p:ext uri="{BB962C8B-B14F-4D97-AF65-F5344CB8AC3E}">
        <p14:creationId xmlns:p14="http://schemas.microsoft.com/office/powerpoint/2010/main" val="3453499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211</Words>
  <Application>Microsoft Office PowerPoint</Application>
  <PresentationFormat>Custom</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PRESENTATION  ON  Hospital Management System</vt:lpstr>
      <vt:lpstr>Project title:-Hospital Management System</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chavan</dc:creator>
  <cp:lastModifiedBy>Shree</cp:lastModifiedBy>
  <cp:revision>10</cp:revision>
  <dcterms:created xsi:type="dcterms:W3CDTF">2021-02-21T02:47:44Z</dcterms:created>
  <dcterms:modified xsi:type="dcterms:W3CDTF">2022-01-10T05:04:02Z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7a789df0dcbb48cc8802ee60d97918fd</vt:lpwstr>
  </property>
</Properties>
</file>