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7"/>
  </p:notesMasterIdLst>
  <p:handoutMasterIdLst>
    <p:handoutMasterId r:id="rId28"/>
  </p:handoutMasterIdLst>
  <p:sldIdLst>
    <p:sldId id="256" r:id="rId5"/>
    <p:sldId id="276" r:id="rId6"/>
    <p:sldId id="284" r:id="rId7"/>
    <p:sldId id="267" r:id="rId8"/>
    <p:sldId id="266" r:id="rId9"/>
    <p:sldId id="274" r:id="rId10"/>
    <p:sldId id="277" r:id="rId11"/>
    <p:sldId id="268" r:id="rId12"/>
    <p:sldId id="269" r:id="rId13"/>
    <p:sldId id="278" r:id="rId14"/>
    <p:sldId id="279" r:id="rId15"/>
    <p:sldId id="271" r:id="rId16"/>
    <p:sldId id="280" r:id="rId17"/>
    <p:sldId id="272" r:id="rId18"/>
    <p:sldId id="281" r:id="rId19"/>
    <p:sldId id="273" r:id="rId20"/>
    <p:sldId id="282" r:id="rId21"/>
    <p:sldId id="275" r:id="rId22"/>
    <p:sldId id="283" r:id="rId23"/>
    <p:sldId id="285" r:id="rId24"/>
    <p:sldId id="286" r:id="rId25"/>
    <p:sldId id="28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BD1FA5-5439-4F6B-BF2B-52BAC8215EA0}" v="787" dt="2024-08-30T12:41:36.244"/>
    <p1510:client id="{63EB9BD5-708C-9DEF-EEBC-29823DE65EE5}" v="504" dt="2024-08-30T12:28:16.441"/>
    <p1510:client id="{A42AAC64-BD71-EDBE-4CA2-8B7F06E75E30}" v="3" dt="2024-08-30T12:09:16.466"/>
    <p1510:client id="{E24A1D30-82C3-54FD-8FBC-BC1C86040B0C}" v="5313" dt="2024-08-30T12:03:57.8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AEF700-9B0B-4359-8356-DCE7EE4E4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B9BF05B-06DB-4EC8-B476-CF95F9BD85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3D6361-1E3C-4214-95E1-B8DE93421F8F}" type="datetimeFigureOut">
              <a:rPr lang="en-US" smtClean="0"/>
              <a:t>8/30/2024</a:t>
            </a:fld>
            <a:endParaRPr lang="en-US"/>
          </a:p>
        </p:txBody>
      </p:sp>
      <p:sp>
        <p:nvSpPr>
          <p:cNvPr id="4" name="Footer Placeholder 3">
            <a:extLst>
              <a:ext uri="{FF2B5EF4-FFF2-40B4-BE49-F238E27FC236}">
                <a16:creationId xmlns:a16="http://schemas.microsoft.com/office/drawing/2014/main" id="{6321952E-79CD-4E03-AAEB-C22680419E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3DCA65F-8548-4E36-8331-FD471638B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CE0281-66A0-46B8-BDE2-AEF0C7453753}" type="slidenum">
              <a:rPr lang="en-US" smtClean="0"/>
              <a:t>‹#›</a:t>
            </a:fld>
            <a:endParaRPr lang="en-US"/>
          </a:p>
        </p:txBody>
      </p:sp>
    </p:spTree>
    <p:extLst>
      <p:ext uri="{BB962C8B-B14F-4D97-AF65-F5344CB8AC3E}">
        <p14:creationId xmlns:p14="http://schemas.microsoft.com/office/powerpoint/2010/main" val="65573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9CFFA-1E2F-4435-8DD6-9B5CC3FF4505}" type="datetimeFigureOut">
              <a:rPr lang="en-US" smtClean="0"/>
              <a:t>8/30/2024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DED1C-4656-4CF8-AD34-DC4A65BB3913}" type="slidenum">
              <a:rPr lang="en-US" smtClean="0"/>
              <a:t>‹#›</a:t>
            </a:fld>
            <a:endParaRPr lang="en-US"/>
          </a:p>
        </p:txBody>
      </p:sp>
    </p:spTree>
    <p:extLst>
      <p:ext uri="{BB962C8B-B14F-4D97-AF65-F5344CB8AC3E}">
        <p14:creationId xmlns:p14="http://schemas.microsoft.com/office/powerpoint/2010/main" val="3895429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EDED1C-4656-4CF8-AD34-DC4A65BB3913}" type="slidenum">
              <a:rPr lang="en-US" smtClean="0"/>
              <a:t>1</a:t>
            </a:fld>
            <a:endParaRPr lang="en-US"/>
          </a:p>
        </p:txBody>
      </p:sp>
    </p:spTree>
    <p:extLst>
      <p:ext uri="{BB962C8B-B14F-4D97-AF65-F5344CB8AC3E}">
        <p14:creationId xmlns:p14="http://schemas.microsoft.com/office/powerpoint/2010/main" val="2040842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EDED1C-4656-4CF8-AD34-DC4A65BB3913}" type="slidenum">
              <a:rPr lang="en-US" smtClean="0"/>
              <a:t>10</a:t>
            </a:fld>
            <a:endParaRPr lang="en-US"/>
          </a:p>
        </p:txBody>
      </p:sp>
    </p:spTree>
    <p:extLst>
      <p:ext uri="{BB962C8B-B14F-4D97-AF65-F5344CB8AC3E}">
        <p14:creationId xmlns:p14="http://schemas.microsoft.com/office/powerpoint/2010/main" val="2171152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EDED1C-4656-4CF8-AD34-DC4A65BB3913}" type="slidenum">
              <a:rPr lang="en-US" smtClean="0"/>
              <a:t>11</a:t>
            </a:fld>
            <a:endParaRPr lang="en-US"/>
          </a:p>
        </p:txBody>
      </p:sp>
    </p:spTree>
    <p:extLst>
      <p:ext uri="{BB962C8B-B14F-4D97-AF65-F5344CB8AC3E}">
        <p14:creationId xmlns:p14="http://schemas.microsoft.com/office/powerpoint/2010/main" val="292088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EDED1C-4656-4CF8-AD34-DC4A65BB3913}" type="slidenum">
              <a:rPr lang="en-US" smtClean="0"/>
              <a:t>12</a:t>
            </a:fld>
            <a:endParaRPr lang="en-US"/>
          </a:p>
        </p:txBody>
      </p:sp>
    </p:spTree>
    <p:extLst>
      <p:ext uri="{BB962C8B-B14F-4D97-AF65-F5344CB8AC3E}">
        <p14:creationId xmlns:p14="http://schemas.microsoft.com/office/powerpoint/2010/main" val="3902890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EDED1C-4656-4CF8-AD34-DC4A65BB3913}" type="slidenum">
              <a:rPr lang="en-US" smtClean="0"/>
              <a:t>13</a:t>
            </a:fld>
            <a:endParaRPr lang="en-US"/>
          </a:p>
        </p:txBody>
      </p:sp>
    </p:spTree>
    <p:extLst>
      <p:ext uri="{BB962C8B-B14F-4D97-AF65-F5344CB8AC3E}">
        <p14:creationId xmlns:p14="http://schemas.microsoft.com/office/powerpoint/2010/main" val="1414048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EDED1C-4656-4CF8-AD34-DC4A65BB3913}" type="slidenum">
              <a:rPr lang="en-US" smtClean="0"/>
              <a:t>14</a:t>
            </a:fld>
            <a:endParaRPr lang="en-US"/>
          </a:p>
        </p:txBody>
      </p:sp>
    </p:spTree>
    <p:extLst>
      <p:ext uri="{BB962C8B-B14F-4D97-AF65-F5344CB8AC3E}">
        <p14:creationId xmlns:p14="http://schemas.microsoft.com/office/powerpoint/2010/main" val="4060545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EDED1C-4656-4CF8-AD34-DC4A65BB3913}" type="slidenum">
              <a:rPr lang="en-US" smtClean="0"/>
              <a:t>15</a:t>
            </a:fld>
            <a:endParaRPr lang="en-US"/>
          </a:p>
        </p:txBody>
      </p:sp>
    </p:spTree>
    <p:extLst>
      <p:ext uri="{BB962C8B-B14F-4D97-AF65-F5344CB8AC3E}">
        <p14:creationId xmlns:p14="http://schemas.microsoft.com/office/powerpoint/2010/main" val="3799608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EDED1C-4656-4CF8-AD34-DC4A65BB3913}" type="slidenum">
              <a:rPr lang="en-US" smtClean="0"/>
              <a:t>16</a:t>
            </a:fld>
            <a:endParaRPr lang="en-US"/>
          </a:p>
        </p:txBody>
      </p:sp>
    </p:spTree>
    <p:extLst>
      <p:ext uri="{BB962C8B-B14F-4D97-AF65-F5344CB8AC3E}">
        <p14:creationId xmlns:p14="http://schemas.microsoft.com/office/powerpoint/2010/main" val="3173118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EDED1C-4656-4CF8-AD34-DC4A65BB3913}" type="slidenum">
              <a:rPr lang="en-US" smtClean="0"/>
              <a:t>17</a:t>
            </a:fld>
            <a:endParaRPr lang="en-US"/>
          </a:p>
        </p:txBody>
      </p:sp>
    </p:spTree>
    <p:extLst>
      <p:ext uri="{BB962C8B-B14F-4D97-AF65-F5344CB8AC3E}">
        <p14:creationId xmlns:p14="http://schemas.microsoft.com/office/powerpoint/2010/main" val="3363520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EDED1C-4656-4CF8-AD34-DC4A65BB3913}" type="slidenum">
              <a:rPr lang="en-US" smtClean="0"/>
              <a:t>18</a:t>
            </a:fld>
            <a:endParaRPr lang="en-US"/>
          </a:p>
        </p:txBody>
      </p:sp>
    </p:spTree>
    <p:extLst>
      <p:ext uri="{BB962C8B-B14F-4D97-AF65-F5344CB8AC3E}">
        <p14:creationId xmlns:p14="http://schemas.microsoft.com/office/powerpoint/2010/main" val="1949529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EDED1C-4656-4CF8-AD34-DC4A65BB3913}" type="slidenum">
              <a:rPr lang="en-US" smtClean="0"/>
              <a:t>19</a:t>
            </a:fld>
            <a:endParaRPr lang="en-US"/>
          </a:p>
        </p:txBody>
      </p:sp>
    </p:spTree>
    <p:extLst>
      <p:ext uri="{BB962C8B-B14F-4D97-AF65-F5344CB8AC3E}">
        <p14:creationId xmlns:p14="http://schemas.microsoft.com/office/powerpoint/2010/main" val="361886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EDED1C-4656-4CF8-AD34-DC4A65BB3913}" type="slidenum">
              <a:rPr lang="en-US" smtClean="0"/>
              <a:t>2</a:t>
            </a:fld>
            <a:endParaRPr lang="en-US"/>
          </a:p>
        </p:txBody>
      </p:sp>
    </p:spTree>
    <p:extLst>
      <p:ext uri="{BB962C8B-B14F-4D97-AF65-F5344CB8AC3E}">
        <p14:creationId xmlns:p14="http://schemas.microsoft.com/office/powerpoint/2010/main" val="18576674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EDED1C-4656-4CF8-AD34-DC4A65BB3913}" type="slidenum">
              <a:rPr lang="en-US" smtClean="0"/>
              <a:t>20</a:t>
            </a:fld>
            <a:endParaRPr lang="en-US"/>
          </a:p>
        </p:txBody>
      </p:sp>
    </p:spTree>
    <p:extLst>
      <p:ext uri="{BB962C8B-B14F-4D97-AF65-F5344CB8AC3E}">
        <p14:creationId xmlns:p14="http://schemas.microsoft.com/office/powerpoint/2010/main" val="2405599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EDED1C-4656-4CF8-AD34-DC4A65BB3913}" type="slidenum">
              <a:rPr lang="en-US" smtClean="0"/>
              <a:t>21</a:t>
            </a:fld>
            <a:endParaRPr lang="en-US"/>
          </a:p>
        </p:txBody>
      </p:sp>
    </p:spTree>
    <p:extLst>
      <p:ext uri="{BB962C8B-B14F-4D97-AF65-F5344CB8AC3E}">
        <p14:creationId xmlns:p14="http://schemas.microsoft.com/office/powerpoint/2010/main" val="3796753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EDED1C-4656-4CF8-AD34-DC4A65BB3913}" type="slidenum">
              <a:rPr lang="en-US" smtClean="0"/>
              <a:t>22</a:t>
            </a:fld>
            <a:endParaRPr lang="en-US"/>
          </a:p>
        </p:txBody>
      </p:sp>
    </p:spTree>
    <p:extLst>
      <p:ext uri="{BB962C8B-B14F-4D97-AF65-F5344CB8AC3E}">
        <p14:creationId xmlns:p14="http://schemas.microsoft.com/office/powerpoint/2010/main" val="2540764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EDED1C-4656-4CF8-AD34-DC4A65BB3913}" type="slidenum">
              <a:rPr lang="en-US" smtClean="0"/>
              <a:t>3</a:t>
            </a:fld>
            <a:endParaRPr lang="en-US"/>
          </a:p>
        </p:txBody>
      </p:sp>
    </p:spTree>
    <p:extLst>
      <p:ext uri="{BB962C8B-B14F-4D97-AF65-F5344CB8AC3E}">
        <p14:creationId xmlns:p14="http://schemas.microsoft.com/office/powerpoint/2010/main" val="3334338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EDED1C-4656-4CF8-AD34-DC4A65BB3913}" type="slidenum">
              <a:rPr lang="en-US" smtClean="0"/>
              <a:t>4</a:t>
            </a:fld>
            <a:endParaRPr lang="en-US"/>
          </a:p>
        </p:txBody>
      </p:sp>
    </p:spTree>
    <p:extLst>
      <p:ext uri="{BB962C8B-B14F-4D97-AF65-F5344CB8AC3E}">
        <p14:creationId xmlns:p14="http://schemas.microsoft.com/office/powerpoint/2010/main" val="789375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EDED1C-4656-4CF8-AD34-DC4A65BB3913}" type="slidenum">
              <a:rPr lang="en-US" smtClean="0"/>
              <a:t>5</a:t>
            </a:fld>
            <a:endParaRPr lang="en-US"/>
          </a:p>
        </p:txBody>
      </p:sp>
    </p:spTree>
    <p:extLst>
      <p:ext uri="{BB962C8B-B14F-4D97-AF65-F5344CB8AC3E}">
        <p14:creationId xmlns:p14="http://schemas.microsoft.com/office/powerpoint/2010/main" val="96905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EDED1C-4656-4CF8-AD34-DC4A65BB3913}" type="slidenum">
              <a:rPr lang="en-US" smtClean="0"/>
              <a:t>6</a:t>
            </a:fld>
            <a:endParaRPr lang="en-US"/>
          </a:p>
        </p:txBody>
      </p:sp>
    </p:spTree>
    <p:extLst>
      <p:ext uri="{BB962C8B-B14F-4D97-AF65-F5344CB8AC3E}">
        <p14:creationId xmlns:p14="http://schemas.microsoft.com/office/powerpoint/2010/main" val="793771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EDED1C-4656-4CF8-AD34-DC4A65BB3913}" type="slidenum">
              <a:rPr lang="en-US" smtClean="0"/>
              <a:t>7</a:t>
            </a:fld>
            <a:endParaRPr lang="en-US"/>
          </a:p>
        </p:txBody>
      </p:sp>
    </p:spTree>
    <p:extLst>
      <p:ext uri="{BB962C8B-B14F-4D97-AF65-F5344CB8AC3E}">
        <p14:creationId xmlns:p14="http://schemas.microsoft.com/office/powerpoint/2010/main" val="2257148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EDED1C-4656-4CF8-AD34-DC4A65BB3913}" type="slidenum">
              <a:rPr lang="en-US" smtClean="0"/>
              <a:t>8</a:t>
            </a:fld>
            <a:endParaRPr lang="en-US"/>
          </a:p>
        </p:txBody>
      </p:sp>
    </p:spTree>
    <p:extLst>
      <p:ext uri="{BB962C8B-B14F-4D97-AF65-F5344CB8AC3E}">
        <p14:creationId xmlns:p14="http://schemas.microsoft.com/office/powerpoint/2010/main" val="2742608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EDED1C-4656-4CF8-AD34-DC4A65BB3913}" type="slidenum">
              <a:rPr lang="en-US" smtClean="0"/>
              <a:t>9</a:t>
            </a:fld>
            <a:endParaRPr lang="en-US"/>
          </a:p>
        </p:txBody>
      </p:sp>
    </p:spTree>
    <p:extLst>
      <p:ext uri="{BB962C8B-B14F-4D97-AF65-F5344CB8AC3E}">
        <p14:creationId xmlns:p14="http://schemas.microsoft.com/office/powerpoint/2010/main" val="16884587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28740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7697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1242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331610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79213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88399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797418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33966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555640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2497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06270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87535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55164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72024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61332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75379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88518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08249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8/30/2024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175226178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70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9.jpe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40FCD49-2060-48B9-8212-8A5F1DF4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tri Dish">
            <a:extLst>
              <a:ext uri="{FF2B5EF4-FFF2-40B4-BE49-F238E27FC236}">
                <a16:creationId xmlns:a16="http://schemas.microsoft.com/office/drawing/2014/main" id="{D16B27C4-A9C2-4AC4-9DD3-88F63F48E83C}"/>
              </a:ext>
            </a:extLst>
          </p:cNvPr>
          <p:cNvPicPr>
            <a:picLocks noChangeAspect="1"/>
          </p:cNvPicPr>
          <p:nvPr/>
        </p:nvPicPr>
        <p:blipFill rotWithShape="1">
          <a:blip r:embed="rId3" cstate="email">
            <a:alphaModFix amt="35000"/>
            <a:extLst>
              <a:ext uri="{28A0092B-C50C-407E-A947-70E740481C1C}">
                <a14:useLocalDpi xmlns:a14="http://schemas.microsoft.com/office/drawing/2010/main"/>
              </a:ext>
            </a:extLst>
          </a:blip>
          <a:srcRect t="5368" b="54968"/>
          <a:stretch/>
        </p:blipFill>
        <p:spPr>
          <a:xfrm>
            <a:off x="20" y="10"/>
            <a:ext cx="12191980" cy="6857990"/>
          </a:xfrm>
          <a:prstGeom prst="rect">
            <a:avLst/>
          </a:prstGeom>
        </p:spPr>
      </p:pic>
      <p:pic>
        <p:nvPicPr>
          <p:cNvPr id="23" name="Picture 22">
            <a:extLst>
              <a:ext uri="{FF2B5EF4-FFF2-40B4-BE49-F238E27FC236}">
                <a16:creationId xmlns:a16="http://schemas.microsoft.com/office/drawing/2014/main" id="{83A45DCD-B5FB-4A86-88D2-91088C7FFC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BE7596B-F237-47DD-989E-9D8B0B49B4BB}"/>
              </a:ext>
            </a:extLst>
          </p:cNvPr>
          <p:cNvSpPr>
            <a:spLocks noGrp="1"/>
          </p:cNvSpPr>
          <p:nvPr>
            <p:ph type="ctrTitle"/>
          </p:nvPr>
        </p:nvSpPr>
        <p:spPr>
          <a:xfrm>
            <a:off x="1751012" y="1300785"/>
            <a:ext cx="8689976" cy="2509213"/>
          </a:xfrm>
        </p:spPr>
        <p:txBody>
          <a:bodyPr>
            <a:normAutofit/>
          </a:bodyPr>
          <a:lstStyle/>
          <a:p>
            <a:r>
              <a:rPr lang="en-US" sz="6600"/>
              <a:t>Ticketing </a:t>
            </a:r>
            <a:br>
              <a:rPr lang="en-US" sz="6600"/>
            </a:br>
            <a:r>
              <a:rPr lang="en-US" sz="6600"/>
              <a:t>portal</a:t>
            </a:r>
          </a:p>
        </p:txBody>
      </p:sp>
    </p:spTree>
    <p:extLst>
      <p:ext uri="{BB962C8B-B14F-4D97-AF65-F5344CB8AC3E}">
        <p14:creationId xmlns:p14="http://schemas.microsoft.com/office/powerpoint/2010/main" val="26420228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D2585039-CDA7-4B76-B013-776F970D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4" y="0"/>
            <a:ext cx="12173816"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D53D942-8031-42E8-88B4-E03A710E8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Rectangle 139">
            <a:extLst>
              <a:ext uri="{FF2B5EF4-FFF2-40B4-BE49-F238E27FC236}">
                <a16:creationId xmlns:a16="http://schemas.microsoft.com/office/drawing/2014/main" id="{5FD07472-970F-49B5-8994-ADEAA314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930400" cy="6858002"/>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140">
            <a:extLst>
              <a:ext uri="{FF2B5EF4-FFF2-40B4-BE49-F238E27FC236}">
                <a16:creationId xmlns:a16="http://schemas.microsoft.com/office/drawing/2014/main" id="{82869BAE-8EC0-4D16-ACB8-F0CBFDD904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524" t="71774" r="2564"/>
          <a:stretch/>
        </p:blipFill>
        <p:spPr>
          <a:xfrm>
            <a:off x="18184" y="4822361"/>
            <a:ext cx="1911902" cy="2035640"/>
          </a:xfrm>
          <a:prstGeom prst="rect">
            <a:avLst/>
          </a:prstGeom>
        </p:spPr>
      </p:pic>
      <p:pic>
        <p:nvPicPr>
          <p:cNvPr id="142" name="Picture 141">
            <a:extLst>
              <a:ext uri="{FF2B5EF4-FFF2-40B4-BE49-F238E27FC236}">
                <a16:creationId xmlns:a16="http://schemas.microsoft.com/office/drawing/2014/main" id="{3524A7AE-FFF7-4F70-9AEA-01A5DFF77B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9896" t="75007" r="30510"/>
          <a:stretch/>
        </p:blipFill>
        <p:spPr>
          <a:xfrm>
            <a:off x="297855" y="5471958"/>
            <a:ext cx="889881" cy="638482"/>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143" name="Content Placeholder 15">
            <a:extLst>
              <a:ext uri="{FF2B5EF4-FFF2-40B4-BE49-F238E27FC236}">
                <a16:creationId xmlns:a16="http://schemas.microsoft.com/office/drawing/2014/main" id="{6F446E8D-6803-0C92-A7FA-66584B716822}"/>
              </a:ext>
            </a:extLst>
          </p:cNvPr>
          <p:cNvSpPr>
            <a:spLocks noGrp="1"/>
          </p:cNvSpPr>
          <p:nvPr>
            <p:ph idx="1"/>
          </p:nvPr>
        </p:nvSpPr>
        <p:spPr>
          <a:xfrm>
            <a:off x="2844486" y="1950440"/>
            <a:ext cx="8433113" cy="3840760"/>
          </a:xfrm>
        </p:spPr>
        <p:txBody>
          <a:bodyPr anchor="ctr">
            <a:normAutofit/>
          </a:bodyPr>
          <a:lstStyle/>
          <a:p>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p:txBody>
      </p:sp>
      <p:sp>
        <p:nvSpPr>
          <p:cNvPr id="2" name="Title 1">
            <a:extLst>
              <a:ext uri="{FF2B5EF4-FFF2-40B4-BE49-F238E27FC236}">
                <a16:creationId xmlns:a16="http://schemas.microsoft.com/office/drawing/2014/main" id="{A850B972-0B7A-40CD-9E79-07E8A87AB03C}"/>
              </a:ext>
            </a:extLst>
          </p:cNvPr>
          <p:cNvSpPr>
            <a:spLocks noGrp="1"/>
          </p:cNvSpPr>
          <p:nvPr>
            <p:ph type="title"/>
          </p:nvPr>
        </p:nvSpPr>
        <p:spPr>
          <a:xfrm>
            <a:off x="2772599" y="-3514"/>
            <a:ext cx="8433739" cy="1306972"/>
          </a:xfrm>
        </p:spPr>
        <p:txBody>
          <a:bodyPr>
            <a:normAutofit/>
          </a:bodyPr>
          <a:lstStyle/>
          <a:p>
            <a:pPr algn="l"/>
            <a:r>
              <a:rPr lang="en-US" sz="4400" u="sng"/>
              <a:t>Employee:</a:t>
            </a:r>
            <a:endParaRPr lang="en-US"/>
          </a:p>
        </p:txBody>
      </p:sp>
      <p:sp>
        <p:nvSpPr>
          <p:cNvPr id="3" name="TextBox 2">
            <a:extLst>
              <a:ext uri="{FF2B5EF4-FFF2-40B4-BE49-F238E27FC236}">
                <a16:creationId xmlns:a16="http://schemas.microsoft.com/office/drawing/2014/main" id="{314D6BFB-E742-4A54-C10F-EE57973F923F}"/>
              </a:ext>
            </a:extLst>
          </p:cNvPr>
          <p:cNvSpPr txBox="1"/>
          <p:nvPr/>
        </p:nvSpPr>
        <p:spPr>
          <a:xfrm>
            <a:off x="2286000" y="1288472"/>
            <a:ext cx="8963890"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Sans-Serif"/>
              <a:buChar char="•"/>
            </a:pPr>
            <a:r>
              <a:rPr lang="en-US" sz="3200">
                <a:latin typeface="TW Cen MT"/>
                <a:cs typeface="Arial"/>
              </a:rPr>
              <a:t>Purpose: Handles HTTP requests and responses for Employee Operations</a:t>
            </a:r>
          </a:p>
          <a:p>
            <a:pPr marL="457200" indent="-457200">
              <a:buFont typeface="Arial,Sans-Serif"/>
              <a:buChar char="•"/>
            </a:pPr>
            <a:r>
              <a:rPr lang="en-US" sz="3200">
                <a:latin typeface="TW Cen MT"/>
                <a:cs typeface="Arial"/>
              </a:rPr>
              <a:t>Index (GET): Returns all Employees</a:t>
            </a:r>
          </a:p>
          <a:p>
            <a:pPr marL="457200" indent="-457200">
              <a:buFont typeface="Arial,Sans-Serif"/>
              <a:buChar char="•"/>
            </a:pPr>
            <a:r>
              <a:rPr lang="en-US" sz="3200">
                <a:latin typeface="TW Cen MT"/>
                <a:cs typeface="Arial"/>
              </a:rPr>
              <a:t>Details (GET): Fetches employee details by ID</a:t>
            </a:r>
          </a:p>
          <a:p>
            <a:pPr marL="457200" indent="-457200">
              <a:buFont typeface="Arial,Sans-Serif"/>
              <a:buChar char="•"/>
            </a:pPr>
            <a:r>
              <a:rPr lang="en-US" sz="3200">
                <a:latin typeface="TW Cen MT"/>
                <a:cs typeface="Arial"/>
              </a:rPr>
              <a:t>Create (</a:t>
            </a:r>
            <a:r>
              <a:rPr lang="en-US" sz="3200">
                <a:ea typeface="+mn-lt"/>
                <a:cs typeface="+mn-lt"/>
              </a:rPr>
              <a:t>POST): Adds a new employee and communicates with external services</a:t>
            </a:r>
            <a:endParaRPr lang="en-US" sz="3200">
              <a:latin typeface="TW Cen MT"/>
              <a:cs typeface="Arial"/>
            </a:endParaRPr>
          </a:p>
          <a:p>
            <a:pPr marL="457200" indent="-457200">
              <a:buFont typeface="Arial,Sans-Serif"/>
              <a:buChar char="•"/>
            </a:pPr>
            <a:r>
              <a:rPr lang="en-US" sz="3200">
                <a:latin typeface="Tw Cen MT"/>
                <a:cs typeface="Arial"/>
              </a:rPr>
              <a:t>Edit (PUT): Updates employee details</a:t>
            </a:r>
          </a:p>
          <a:p>
            <a:pPr marL="457200" indent="-457200">
              <a:buFont typeface="Arial,Sans-Serif"/>
              <a:buChar char="•"/>
            </a:pPr>
            <a:r>
              <a:rPr lang="en-US" sz="3200">
                <a:latin typeface="Tw Cen MT"/>
                <a:cs typeface="Arial"/>
              </a:rPr>
              <a:t>Delete (DELETE): Deletes an employee and communicates with external services</a:t>
            </a:r>
          </a:p>
          <a:p>
            <a:endParaRPr lang="en-US" sz="3200">
              <a:latin typeface="TW Cen MT"/>
              <a:cs typeface="Arial"/>
            </a:endParaRPr>
          </a:p>
        </p:txBody>
      </p:sp>
    </p:spTree>
    <p:extLst>
      <p:ext uri="{BB962C8B-B14F-4D97-AF65-F5344CB8AC3E}">
        <p14:creationId xmlns:p14="http://schemas.microsoft.com/office/powerpoint/2010/main" val="183374027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D2585039-CDA7-4B76-B013-776F970D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4" y="0"/>
            <a:ext cx="12173816"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D53D942-8031-42E8-88B4-E03A710E8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Rectangle 139">
            <a:extLst>
              <a:ext uri="{FF2B5EF4-FFF2-40B4-BE49-F238E27FC236}">
                <a16:creationId xmlns:a16="http://schemas.microsoft.com/office/drawing/2014/main" id="{5FD07472-970F-49B5-8994-ADEAA314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930400" cy="6858002"/>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140">
            <a:extLst>
              <a:ext uri="{FF2B5EF4-FFF2-40B4-BE49-F238E27FC236}">
                <a16:creationId xmlns:a16="http://schemas.microsoft.com/office/drawing/2014/main" id="{82869BAE-8EC0-4D16-ACB8-F0CBFDD904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524" t="71774" r="2564"/>
          <a:stretch/>
        </p:blipFill>
        <p:spPr>
          <a:xfrm>
            <a:off x="18184" y="4822361"/>
            <a:ext cx="1911902" cy="2035640"/>
          </a:xfrm>
          <a:prstGeom prst="rect">
            <a:avLst/>
          </a:prstGeom>
        </p:spPr>
      </p:pic>
      <p:pic>
        <p:nvPicPr>
          <p:cNvPr id="142" name="Picture 141">
            <a:extLst>
              <a:ext uri="{FF2B5EF4-FFF2-40B4-BE49-F238E27FC236}">
                <a16:creationId xmlns:a16="http://schemas.microsoft.com/office/drawing/2014/main" id="{3524A7AE-FFF7-4F70-9AEA-01A5DFF77B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9896" t="75007" r="30510"/>
          <a:stretch/>
        </p:blipFill>
        <p:spPr>
          <a:xfrm>
            <a:off x="297855" y="5471958"/>
            <a:ext cx="889881" cy="638482"/>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143" name="Content Placeholder 15">
            <a:extLst>
              <a:ext uri="{FF2B5EF4-FFF2-40B4-BE49-F238E27FC236}">
                <a16:creationId xmlns:a16="http://schemas.microsoft.com/office/drawing/2014/main" id="{6F446E8D-6803-0C92-A7FA-66584B716822}"/>
              </a:ext>
            </a:extLst>
          </p:cNvPr>
          <p:cNvSpPr>
            <a:spLocks noGrp="1"/>
          </p:cNvSpPr>
          <p:nvPr>
            <p:ph idx="1"/>
          </p:nvPr>
        </p:nvSpPr>
        <p:spPr>
          <a:xfrm>
            <a:off x="2844486" y="1950440"/>
            <a:ext cx="8433113" cy="3840760"/>
          </a:xfrm>
        </p:spPr>
        <p:txBody>
          <a:bodyPr anchor="ctr">
            <a:normAutofit/>
          </a:bodyPr>
          <a:lstStyle/>
          <a:p>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p:txBody>
      </p:sp>
      <p:sp>
        <p:nvSpPr>
          <p:cNvPr id="3" name="TextBox 2">
            <a:extLst>
              <a:ext uri="{FF2B5EF4-FFF2-40B4-BE49-F238E27FC236}">
                <a16:creationId xmlns:a16="http://schemas.microsoft.com/office/drawing/2014/main" id="{314D6BFB-E742-4A54-C10F-EE57973F923F}"/>
              </a:ext>
            </a:extLst>
          </p:cNvPr>
          <p:cNvSpPr txBox="1"/>
          <p:nvPr/>
        </p:nvSpPr>
        <p:spPr>
          <a:xfrm>
            <a:off x="2156604" y="770888"/>
            <a:ext cx="9122040"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Sans-Serif"/>
              <a:buChar char="•"/>
            </a:pPr>
            <a:endParaRPr lang="en-US" sz="3200">
              <a:latin typeface="TW Cen MT"/>
              <a:cs typeface="Arial"/>
            </a:endParaRPr>
          </a:p>
          <a:p>
            <a:pPr marL="457200" indent="-457200">
              <a:buFont typeface="Arial,Sans-Serif"/>
              <a:buChar char="•"/>
            </a:pPr>
            <a:r>
              <a:rPr lang="en-US" sz="3200">
                <a:latin typeface="TW Cen MT"/>
                <a:cs typeface="Arial"/>
              </a:rPr>
              <a:t>Integration with External APIs</a:t>
            </a:r>
          </a:p>
          <a:p>
            <a:pPr marL="457200" indent="-457200">
              <a:buFont typeface="Arial,Sans-Serif"/>
              <a:buChar char="•"/>
            </a:pPr>
            <a:r>
              <a:rPr lang="en-US" sz="3200">
                <a:latin typeface="TW Cen MT"/>
                <a:cs typeface="Arial"/>
              </a:rPr>
              <a:t>Authentication: Requests token from the Auth API</a:t>
            </a:r>
          </a:p>
          <a:p>
            <a:pPr marL="457200" indent="-457200">
              <a:buFont typeface="Arial,Sans-Serif"/>
              <a:buChar char="•"/>
            </a:pPr>
            <a:r>
              <a:rPr lang="en-US" sz="3200">
                <a:latin typeface="TW Cen MT"/>
                <a:cs typeface="Arial"/>
              </a:rPr>
              <a:t>Communication with </a:t>
            </a:r>
            <a:r>
              <a:rPr lang="en-US" sz="3200" err="1">
                <a:latin typeface="TW Cen MT"/>
                <a:cs typeface="Arial"/>
              </a:rPr>
              <a:t>TicketType</a:t>
            </a:r>
            <a:r>
              <a:rPr lang="en-US" sz="3200">
                <a:latin typeface="TW Cen MT"/>
                <a:cs typeface="Arial"/>
              </a:rPr>
              <a:t> and Ticket APIs</a:t>
            </a:r>
          </a:p>
          <a:p>
            <a:pPr marL="457200" indent="-457200">
              <a:buFont typeface="Arial,Sans-Serif"/>
              <a:buChar char="•"/>
            </a:pPr>
            <a:r>
              <a:rPr lang="en-US" sz="3200">
                <a:latin typeface="TW Cen MT"/>
                <a:cs typeface="Arial"/>
              </a:rPr>
              <a:t>Handles operations related to employee associations with Tickets</a:t>
            </a:r>
            <a:endParaRPr lang="en-US">
              <a:latin typeface="TW Cen MT"/>
              <a:cs typeface="Arial"/>
            </a:endParaRPr>
          </a:p>
          <a:p>
            <a:pPr marL="457200" indent="-457200">
              <a:buFont typeface="Arial,Sans-Serif"/>
              <a:buChar char="•"/>
            </a:pPr>
            <a:r>
              <a:rPr lang="en-US" sz="3200">
                <a:latin typeface="TW Cen MT"/>
                <a:cs typeface="Arial"/>
              </a:rPr>
              <a:t>Flow of Data:</a:t>
            </a:r>
            <a:endParaRPr lang="en-US"/>
          </a:p>
          <a:p>
            <a:r>
              <a:rPr lang="en-US" sz="3200">
                <a:latin typeface="TW Cen MT"/>
                <a:cs typeface="Arial"/>
              </a:rPr>
              <a:t>  User      API Gateway       </a:t>
            </a:r>
            <a:r>
              <a:rPr lang="en-US" sz="3200" err="1">
                <a:latin typeface="TW Cen MT"/>
                <a:cs typeface="Arial"/>
              </a:rPr>
              <a:t>EmployeeController</a:t>
            </a:r>
            <a:r>
              <a:rPr lang="en-US" sz="3200">
                <a:latin typeface="TW Cen MT"/>
                <a:cs typeface="Arial"/>
              </a:rPr>
              <a:t>(HTTP Request)     Repository Methods        EF Context         Database</a:t>
            </a:r>
          </a:p>
          <a:p>
            <a:pPr marL="457200" indent="-457200">
              <a:buFont typeface="Arial,Sans-Serif"/>
              <a:buChar char="•"/>
            </a:pPr>
            <a:endParaRPr lang="en-US" sz="3200">
              <a:latin typeface="TW Cen MT"/>
              <a:cs typeface="Arial"/>
            </a:endParaRPr>
          </a:p>
        </p:txBody>
      </p:sp>
      <p:cxnSp>
        <p:nvCxnSpPr>
          <p:cNvPr id="10" name="Straight Arrow Connector 9">
            <a:extLst>
              <a:ext uri="{FF2B5EF4-FFF2-40B4-BE49-F238E27FC236}">
                <a16:creationId xmlns:a16="http://schemas.microsoft.com/office/drawing/2014/main" id="{D57FD844-9D00-6AA4-4261-B7B69D4D4F14}"/>
              </a:ext>
            </a:extLst>
          </p:cNvPr>
          <p:cNvCxnSpPr/>
          <p:nvPr/>
        </p:nvCxnSpPr>
        <p:spPr>
          <a:xfrm flipV="1">
            <a:off x="3187625" y="4480147"/>
            <a:ext cx="554180" cy="138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BDE7C7F-953B-B6D4-6C17-56F31F95A21E}"/>
              </a:ext>
            </a:extLst>
          </p:cNvPr>
          <p:cNvCxnSpPr/>
          <p:nvPr/>
        </p:nvCxnSpPr>
        <p:spPr>
          <a:xfrm flipV="1">
            <a:off x="6048866" y="4484476"/>
            <a:ext cx="665017" cy="13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84C463E-DE7D-E743-834B-3AFB57DA8B97}"/>
              </a:ext>
            </a:extLst>
          </p:cNvPr>
          <p:cNvCxnSpPr>
            <a:cxnSpLocks/>
          </p:cNvCxnSpPr>
          <p:nvPr/>
        </p:nvCxnSpPr>
        <p:spPr>
          <a:xfrm flipV="1">
            <a:off x="3741430" y="4896976"/>
            <a:ext cx="665017" cy="13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6484128-8A76-09AD-3B92-730CD8818B95}"/>
              </a:ext>
            </a:extLst>
          </p:cNvPr>
          <p:cNvCxnSpPr>
            <a:cxnSpLocks/>
          </p:cNvCxnSpPr>
          <p:nvPr/>
        </p:nvCxnSpPr>
        <p:spPr>
          <a:xfrm flipV="1">
            <a:off x="7726833" y="4899590"/>
            <a:ext cx="665017" cy="13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C887953F-600D-19C8-3954-A9EC67577421}"/>
              </a:ext>
            </a:extLst>
          </p:cNvPr>
          <p:cNvCxnSpPr>
            <a:cxnSpLocks/>
          </p:cNvCxnSpPr>
          <p:nvPr/>
        </p:nvCxnSpPr>
        <p:spPr>
          <a:xfrm flipV="1">
            <a:off x="10357889" y="4899589"/>
            <a:ext cx="665017" cy="13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8B8AF39-962A-5356-3610-0B494B8152FF}"/>
              </a:ext>
            </a:extLst>
          </p:cNvPr>
          <p:cNvSpPr txBox="1"/>
          <p:nvPr/>
        </p:nvSpPr>
        <p:spPr>
          <a:xfrm>
            <a:off x="2355699" y="377873"/>
            <a:ext cx="738808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u="sng" cap="all" baseline="0">
                <a:solidFill>
                  <a:srgbClr val="FFFFFF"/>
                </a:solidFill>
                <a:latin typeface="Tw Cen MT"/>
              </a:rPr>
              <a:t>Employee:</a:t>
            </a:r>
            <a:endParaRPr lang="en-US"/>
          </a:p>
        </p:txBody>
      </p:sp>
    </p:spTree>
    <p:extLst>
      <p:ext uri="{BB962C8B-B14F-4D97-AF65-F5344CB8AC3E}">
        <p14:creationId xmlns:p14="http://schemas.microsoft.com/office/powerpoint/2010/main" val="183167826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D2585039-CDA7-4B76-B013-776F970D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4" y="0"/>
            <a:ext cx="12173816"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D53D942-8031-42E8-88B4-E03A710E8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Rectangle 139">
            <a:extLst>
              <a:ext uri="{FF2B5EF4-FFF2-40B4-BE49-F238E27FC236}">
                <a16:creationId xmlns:a16="http://schemas.microsoft.com/office/drawing/2014/main" id="{5FD07472-970F-49B5-8994-ADEAA314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930400" cy="6858002"/>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140">
            <a:extLst>
              <a:ext uri="{FF2B5EF4-FFF2-40B4-BE49-F238E27FC236}">
                <a16:creationId xmlns:a16="http://schemas.microsoft.com/office/drawing/2014/main" id="{82869BAE-8EC0-4D16-ACB8-F0CBFDD904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524" t="71774" r="2564"/>
          <a:stretch/>
        </p:blipFill>
        <p:spPr>
          <a:xfrm>
            <a:off x="18184" y="4822361"/>
            <a:ext cx="1911902" cy="2035640"/>
          </a:xfrm>
          <a:prstGeom prst="rect">
            <a:avLst/>
          </a:prstGeom>
        </p:spPr>
      </p:pic>
      <p:pic>
        <p:nvPicPr>
          <p:cNvPr id="142" name="Picture 141">
            <a:extLst>
              <a:ext uri="{FF2B5EF4-FFF2-40B4-BE49-F238E27FC236}">
                <a16:creationId xmlns:a16="http://schemas.microsoft.com/office/drawing/2014/main" id="{3524A7AE-FFF7-4F70-9AEA-01A5DFF77B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9896" t="75007" r="30510"/>
          <a:stretch/>
        </p:blipFill>
        <p:spPr>
          <a:xfrm>
            <a:off x="297855" y="5471958"/>
            <a:ext cx="889881" cy="638482"/>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143" name="Content Placeholder 15">
            <a:extLst>
              <a:ext uri="{FF2B5EF4-FFF2-40B4-BE49-F238E27FC236}">
                <a16:creationId xmlns:a16="http://schemas.microsoft.com/office/drawing/2014/main" id="{6F446E8D-6803-0C92-A7FA-66584B716822}"/>
              </a:ext>
            </a:extLst>
          </p:cNvPr>
          <p:cNvSpPr>
            <a:spLocks noGrp="1"/>
          </p:cNvSpPr>
          <p:nvPr>
            <p:ph idx="1"/>
          </p:nvPr>
        </p:nvSpPr>
        <p:spPr>
          <a:xfrm>
            <a:off x="2844486" y="1950440"/>
            <a:ext cx="8433113" cy="3840760"/>
          </a:xfrm>
        </p:spPr>
        <p:txBody>
          <a:bodyPr anchor="ctr">
            <a:normAutofit/>
          </a:bodyPr>
          <a:lstStyle/>
          <a:p>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p:txBody>
      </p:sp>
      <p:sp>
        <p:nvSpPr>
          <p:cNvPr id="2" name="Title 1">
            <a:extLst>
              <a:ext uri="{FF2B5EF4-FFF2-40B4-BE49-F238E27FC236}">
                <a16:creationId xmlns:a16="http://schemas.microsoft.com/office/drawing/2014/main" id="{A850B972-0B7A-40CD-9E79-07E8A87AB03C}"/>
              </a:ext>
            </a:extLst>
          </p:cNvPr>
          <p:cNvSpPr>
            <a:spLocks noGrp="1"/>
          </p:cNvSpPr>
          <p:nvPr>
            <p:ph type="title"/>
          </p:nvPr>
        </p:nvSpPr>
        <p:spPr>
          <a:xfrm>
            <a:off x="2772599" y="-3514"/>
            <a:ext cx="8433739" cy="1306972"/>
          </a:xfrm>
        </p:spPr>
        <p:txBody>
          <a:bodyPr>
            <a:normAutofit/>
          </a:bodyPr>
          <a:lstStyle/>
          <a:p>
            <a:pPr algn="l"/>
            <a:r>
              <a:rPr lang="en-US" sz="4400" u="sng"/>
              <a:t>Ticket Priority:</a:t>
            </a:r>
            <a:endParaRPr lang="en-US"/>
          </a:p>
        </p:txBody>
      </p:sp>
      <p:sp>
        <p:nvSpPr>
          <p:cNvPr id="3" name="TextBox 2">
            <a:extLst>
              <a:ext uri="{FF2B5EF4-FFF2-40B4-BE49-F238E27FC236}">
                <a16:creationId xmlns:a16="http://schemas.microsoft.com/office/drawing/2014/main" id="{314D6BFB-E742-4A54-C10F-EE57973F923F}"/>
              </a:ext>
            </a:extLst>
          </p:cNvPr>
          <p:cNvSpPr txBox="1"/>
          <p:nvPr/>
        </p:nvSpPr>
        <p:spPr>
          <a:xfrm>
            <a:off x="2286000" y="1288472"/>
            <a:ext cx="8963890"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Sans-Serif"/>
              <a:buChar char="•"/>
            </a:pPr>
            <a:r>
              <a:rPr lang="en-US" sz="3200">
                <a:latin typeface="TW Cen MT"/>
                <a:cs typeface="Arial"/>
              </a:rPr>
              <a:t>Purpose: Handles HTTP requests and responses for </a:t>
            </a:r>
            <a:r>
              <a:rPr lang="en-US" sz="3200" err="1">
                <a:latin typeface="TW Cen MT"/>
                <a:cs typeface="Arial"/>
              </a:rPr>
              <a:t>TicketPriority</a:t>
            </a:r>
            <a:r>
              <a:rPr lang="en-US" sz="3200">
                <a:latin typeface="TW Cen MT"/>
                <a:cs typeface="Arial"/>
              </a:rPr>
              <a:t> Operations</a:t>
            </a:r>
          </a:p>
          <a:p>
            <a:pPr marL="457200" indent="-457200">
              <a:buFont typeface="Arial,Sans-Serif"/>
              <a:buChar char="•"/>
            </a:pPr>
            <a:r>
              <a:rPr lang="en-US" sz="3200">
                <a:latin typeface="TW Cen MT"/>
                <a:cs typeface="Arial"/>
              </a:rPr>
              <a:t>Index (GET): Returns all Ticket Priorities</a:t>
            </a:r>
          </a:p>
          <a:p>
            <a:pPr marL="457200" indent="-457200">
              <a:buFont typeface="Arial,Sans-Serif"/>
              <a:buChar char="•"/>
            </a:pPr>
            <a:r>
              <a:rPr lang="en-US" sz="3200">
                <a:latin typeface="TW Cen MT"/>
                <a:cs typeface="Arial"/>
              </a:rPr>
              <a:t>Details (GET): Fetches Ticket Priority details by Priority Id</a:t>
            </a:r>
          </a:p>
          <a:p>
            <a:pPr marL="457200" indent="-457200">
              <a:buFont typeface="Arial,Sans-Serif"/>
              <a:buChar char="•"/>
            </a:pPr>
            <a:r>
              <a:rPr lang="en-US" sz="3200">
                <a:latin typeface="TW Cen MT"/>
                <a:cs typeface="Arial"/>
              </a:rPr>
              <a:t>Create (POST): Adds a new Ticket Priority and communicates with external services</a:t>
            </a:r>
          </a:p>
          <a:p>
            <a:pPr marL="457200" indent="-457200">
              <a:buFont typeface="Arial,Sans-Serif"/>
              <a:buChar char="•"/>
            </a:pPr>
            <a:r>
              <a:rPr lang="en-US" sz="3200">
                <a:latin typeface="TW Cen MT"/>
                <a:cs typeface="Arial"/>
              </a:rPr>
              <a:t>Edit (PUT): Updates employee details </a:t>
            </a:r>
          </a:p>
          <a:p>
            <a:pPr marL="457200" indent="-457200">
              <a:buFont typeface="Arial,Sans-Serif"/>
              <a:buChar char="•"/>
            </a:pPr>
            <a:r>
              <a:rPr lang="en-US" sz="3200">
                <a:latin typeface="TW Cen MT"/>
                <a:cs typeface="Arial"/>
              </a:rPr>
              <a:t>Delete (DELETE): Deletes an employee and communicates with external services</a:t>
            </a:r>
          </a:p>
        </p:txBody>
      </p:sp>
    </p:spTree>
    <p:extLst>
      <p:ext uri="{BB962C8B-B14F-4D97-AF65-F5344CB8AC3E}">
        <p14:creationId xmlns:p14="http://schemas.microsoft.com/office/powerpoint/2010/main" val="258260860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D2585039-CDA7-4B76-B013-776F970D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4" y="0"/>
            <a:ext cx="12173816"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D53D942-8031-42E8-88B4-E03A710E8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Rectangle 139">
            <a:extLst>
              <a:ext uri="{FF2B5EF4-FFF2-40B4-BE49-F238E27FC236}">
                <a16:creationId xmlns:a16="http://schemas.microsoft.com/office/drawing/2014/main" id="{5FD07472-970F-49B5-8994-ADEAA314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930400" cy="6858002"/>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140">
            <a:extLst>
              <a:ext uri="{FF2B5EF4-FFF2-40B4-BE49-F238E27FC236}">
                <a16:creationId xmlns:a16="http://schemas.microsoft.com/office/drawing/2014/main" id="{82869BAE-8EC0-4D16-ACB8-F0CBFDD904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524" t="71774" r="2564"/>
          <a:stretch/>
        </p:blipFill>
        <p:spPr>
          <a:xfrm>
            <a:off x="18184" y="4822361"/>
            <a:ext cx="1911902" cy="2035640"/>
          </a:xfrm>
          <a:prstGeom prst="rect">
            <a:avLst/>
          </a:prstGeom>
        </p:spPr>
      </p:pic>
      <p:pic>
        <p:nvPicPr>
          <p:cNvPr id="142" name="Picture 141">
            <a:extLst>
              <a:ext uri="{FF2B5EF4-FFF2-40B4-BE49-F238E27FC236}">
                <a16:creationId xmlns:a16="http://schemas.microsoft.com/office/drawing/2014/main" id="{3524A7AE-FFF7-4F70-9AEA-01A5DFF77B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9896" t="75007" r="30510"/>
          <a:stretch/>
        </p:blipFill>
        <p:spPr>
          <a:xfrm>
            <a:off x="297855" y="5471958"/>
            <a:ext cx="889881" cy="638482"/>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143" name="Content Placeholder 15">
            <a:extLst>
              <a:ext uri="{FF2B5EF4-FFF2-40B4-BE49-F238E27FC236}">
                <a16:creationId xmlns:a16="http://schemas.microsoft.com/office/drawing/2014/main" id="{6F446E8D-6803-0C92-A7FA-66584B716822}"/>
              </a:ext>
            </a:extLst>
          </p:cNvPr>
          <p:cNvSpPr>
            <a:spLocks noGrp="1"/>
          </p:cNvSpPr>
          <p:nvPr>
            <p:ph idx="1"/>
          </p:nvPr>
        </p:nvSpPr>
        <p:spPr>
          <a:xfrm>
            <a:off x="2844486" y="1950440"/>
            <a:ext cx="8433113" cy="3840760"/>
          </a:xfrm>
        </p:spPr>
        <p:txBody>
          <a:bodyPr anchor="ctr">
            <a:normAutofit/>
          </a:bodyPr>
          <a:lstStyle/>
          <a:p>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p:txBody>
      </p:sp>
      <p:sp>
        <p:nvSpPr>
          <p:cNvPr id="3" name="TextBox 2">
            <a:extLst>
              <a:ext uri="{FF2B5EF4-FFF2-40B4-BE49-F238E27FC236}">
                <a16:creationId xmlns:a16="http://schemas.microsoft.com/office/drawing/2014/main" id="{314D6BFB-E742-4A54-C10F-EE57973F923F}"/>
              </a:ext>
            </a:extLst>
          </p:cNvPr>
          <p:cNvSpPr txBox="1"/>
          <p:nvPr/>
        </p:nvSpPr>
        <p:spPr>
          <a:xfrm>
            <a:off x="2286000" y="1288472"/>
            <a:ext cx="896389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Sans-Serif"/>
              <a:buChar char="•"/>
            </a:pPr>
            <a:r>
              <a:rPr lang="en-US" sz="3200">
                <a:latin typeface="TW Cen MT"/>
                <a:cs typeface="Arial"/>
              </a:rPr>
              <a:t>Integration with External APIs</a:t>
            </a:r>
          </a:p>
          <a:p>
            <a:pPr marL="457200" indent="-457200">
              <a:buFont typeface="Arial,Sans-Serif"/>
              <a:buChar char="•"/>
            </a:pPr>
            <a:r>
              <a:rPr lang="en-US" sz="3200">
                <a:latin typeface="TW Cen MT"/>
                <a:cs typeface="Arial"/>
              </a:rPr>
              <a:t>Authentication: Requests token from the Auth API</a:t>
            </a:r>
            <a:endParaRPr lang="en-US">
              <a:latin typeface="TW Cen MT"/>
            </a:endParaRPr>
          </a:p>
          <a:p>
            <a:pPr marL="457200" indent="-457200">
              <a:buFont typeface="Arial,Sans-Serif"/>
              <a:buChar char="•"/>
            </a:pPr>
            <a:r>
              <a:rPr lang="en-US" sz="3200">
                <a:latin typeface="TW Cen MT"/>
                <a:cs typeface="Arial"/>
              </a:rPr>
              <a:t>Communication with </a:t>
            </a:r>
            <a:r>
              <a:rPr lang="en-US" sz="3200" err="1">
                <a:latin typeface="TW Cen MT"/>
                <a:cs typeface="Arial"/>
              </a:rPr>
              <a:t>TicketType</a:t>
            </a:r>
            <a:r>
              <a:rPr lang="en-US" sz="3200">
                <a:latin typeface="TW Cen MT"/>
                <a:cs typeface="Arial"/>
              </a:rPr>
              <a:t> API</a:t>
            </a:r>
          </a:p>
          <a:p>
            <a:pPr marL="457200" indent="-457200">
              <a:buFont typeface="Arial,Sans-Serif"/>
              <a:buChar char="•"/>
            </a:pPr>
            <a:r>
              <a:rPr lang="en-US" sz="3200">
                <a:latin typeface="TW Cen MT"/>
                <a:cs typeface="Arial"/>
              </a:rPr>
              <a:t>Handles operations related to </a:t>
            </a:r>
            <a:r>
              <a:rPr lang="en-US" sz="3200" err="1">
                <a:latin typeface="TW Cen MT"/>
                <a:cs typeface="Arial"/>
              </a:rPr>
              <a:t>TicketPriority</a:t>
            </a:r>
            <a:r>
              <a:rPr lang="en-US" sz="3200">
                <a:latin typeface="TW Cen MT"/>
                <a:cs typeface="Arial"/>
              </a:rPr>
              <a:t> associations with Tickets</a:t>
            </a:r>
          </a:p>
          <a:p>
            <a:pPr marL="457200" indent="-457200">
              <a:buFont typeface="Arial,Sans-Serif"/>
              <a:buChar char="•"/>
            </a:pPr>
            <a:r>
              <a:rPr lang="en-US" sz="3200">
                <a:latin typeface="TW Cen MT"/>
                <a:cs typeface="Arial"/>
              </a:rPr>
              <a:t>Flow of Data:</a:t>
            </a:r>
            <a:endParaRPr lang="en-US"/>
          </a:p>
          <a:p>
            <a:r>
              <a:rPr lang="en-US" sz="3200">
                <a:latin typeface="TW Cen MT"/>
                <a:cs typeface="Arial"/>
              </a:rPr>
              <a:t>    User      API Gateway       </a:t>
            </a:r>
            <a:r>
              <a:rPr lang="en-US" sz="3200" err="1">
                <a:latin typeface="TW Cen MT"/>
                <a:cs typeface="Arial"/>
              </a:rPr>
              <a:t>TicketTypeController</a:t>
            </a:r>
          </a:p>
          <a:p>
            <a:r>
              <a:rPr lang="en-US" sz="3200">
                <a:latin typeface="TW Cen MT"/>
                <a:cs typeface="Arial"/>
              </a:rPr>
              <a:t>(HTTP Request)        Repository Methods       </a:t>
            </a:r>
            <a:endParaRPr lang="en-US">
              <a:latin typeface="Tw Cen MT" panose="020B0602020104020603"/>
              <a:cs typeface="Arial"/>
            </a:endParaRPr>
          </a:p>
          <a:p>
            <a:r>
              <a:rPr lang="en-US" sz="3200">
                <a:latin typeface="TW Cen MT"/>
                <a:cs typeface="Arial"/>
              </a:rPr>
              <a:t>EF Context        Database</a:t>
            </a:r>
            <a:endParaRPr lang="en-US"/>
          </a:p>
        </p:txBody>
      </p:sp>
      <p:cxnSp>
        <p:nvCxnSpPr>
          <p:cNvPr id="6" name="Straight Arrow Connector 5">
            <a:extLst>
              <a:ext uri="{FF2B5EF4-FFF2-40B4-BE49-F238E27FC236}">
                <a16:creationId xmlns:a16="http://schemas.microsoft.com/office/drawing/2014/main" id="{D57FD844-9D00-6AA4-4261-B7B69D4D4F14}"/>
              </a:ext>
            </a:extLst>
          </p:cNvPr>
          <p:cNvCxnSpPr/>
          <p:nvPr/>
        </p:nvCxnSpPr>
        <p:spPr>
          <a:xfrm flipV="1">
            <a:off x="3625743" y="4482761"/>
            <a:ext cx="554180" cy="138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84C463E-DE7D-E743-834B-3AFB57DA8B97}"/>
              </a:ext>
            </a:extLst>
          </p:cNvPr>
          <p:cNvCxnSpPr>
            <a:cxnSpLocks/>
          </p:cNvCxnSpPr>
          <p:nvPr/>
        </p:nvCxnSpPr>
        <p:spPr>
          <a:xfrm flipV="1">
            <a:off x="4847964" y="4970954"/>
            <a:ext cx="665017" cy="13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6484128-8A76-09AD-3B92-730CD8818B95}"/>
              </a:ext>
            </a:extLst>
          </p:cNvPr>
          <p:cNvCxnSpPr>
            <a:cxnSpLocks/>
          </p:cNvCxnSpPr>
          <p:nvPr/>
        </p:nvCxnSpPr>
        <p:spPr>
          <a:xfrm flipV="1">
            <a:off x="8863690" y="4970953"/>
            <a:ext cx="665017" cy="13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9F7F917-29A7-C493-C500-82AA8DAAB94F}"/>
              </a:ext>
            </a:extLst>
          </p:cNvPr>
          <p:cNvCxnSpPr/>
          <p:nvPr/>
        </p:nvCxnSpPr>
        <p:spPr>
          <a:xfrm flipV="1">
            <a:off x="6434964" y="4487091"/>
            <a:ext cx="665017" cy="13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9AE84F82-0FD5-D250-9FEC-B70BD9175FF9}"/>
              </a:ext>
            </a:extLst>
          </p:cNvPr>
          <p:cNvCxnSpPr>
            <a:cxnSpLocks/>
          </p:cNvCxnSpPr>
          <p:nvPr/>
        </p:nvCxnSpPr>
        <p:spPr>
          <a:xfrm flipV="1">
            <a:off x="4186605" y="5459783"/>
            <a:ext cx="665017" cy="13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9CE3239-F5B0-53BB-E086-A514505922E4}"/>
              </a:ext>
            </a:extLst>
          </p:cNvPr>
          <p:cNvSpPr txBox="1"/>
          <p:nvPr/>
        </p:nvSpPr>
        <p:spPr>
          <a:xfrm>
            <a:off x="2614178" y="328178"/>
            <a:ext cx="626165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u="sng" cap="all">
                <a:ea typeface="+mn-lt"/>
                <a:cs typeface="+mn-lt"/>
              </a:rPr>
              <a:t>Ticket Priority:</a:t>
            </a:r>
            <a:endParaRPr lang="en-US"/>
          </a:p>
        </p:txBody>
      </p:sp>
    </p:spTree>
    <p:extLst>
      <p:ext uri="{BB962C8B-B14F-4D97-AF65-F5344CB8AC3E}">
        <p14:creationId xmlns:p14="http://schemas.microsoft.com/office/powerpoint/2010/main" val="404965207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D2585039-CDA7-4B76-B013-776F970D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4" y="0"/>
            <a:ext cx="12173816"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D53D942-8031-42E8-88B4-E03A710E8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Rectangle 139">
            <a:extLst>
              <a:ext uri="{FF2B5EF4-FFF2-40B4-BE49-F238E27FC236}">
                <a16:creationId xmlns:a16="http://schemas.microsoft.com/office/drawing/2014/main" id="{5FD07472-970F-49B5-8994-ADEAA314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930400" cy="6858002"/>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140">
            <a:extLst>
              <a:ext uri="{FF2B5EF4-FFF2-40B4-BE49-F238E27FC236}">
                <a16:creationId xmlns:a16="http://schemas.microsoft.com/office/drawing/2014/main" id="{82869BAE-8EC0-4D16-ACB8-F0CBFDD904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524" t="71774" r="2564"/>
          <a:stretch/>
        </p:blipFill>
        <p:spPr>
          <a:xfrm>
            <a:off x="18184" y="4822361"/>
            <a:ext cx="1911902" cy="2035640"/>
          </a:xfrm>
          <a:prstGeom prst="rect">
            <a:avLst/>
          </a:prstGeom>
        </p:spPr>
      </p:pic>
      <p:pic>
        <p:nvPicPr>
          <p:cNvPr id="142" name="Picture 141">
            <a:extLst>
              <a:ext uri="{FF2B5EF4-FFF2-40B4-BE49-F238E27FC236}">
                <a16:creationId xmlns:a16="http://schemas.microsoft.com/office/drawing/2014/main" id="{3524A7AE-FFF7-4F70-9AEA-01A5DFF77B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9896" t="75007" r="30510"/>
          <a:stretch/>
        </p:blipFill>
        <p:spPr>
          <a:xfrm>
            <a:off x="297855" y="5471958"/>
            <a:ext cx="889881" cy="638482"/>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143" name="Content Placeholder 15">
            <a:extLst>
              <a:ext uri="{FF2B5EF4-FFF2-40B4-BE49-F238E27FC236}">
                <a16:creationId xmlns:a16="http://schemas.microsoft.com/office/drawing/2014/main" id="{6F446E8D-6803-0C92-A7FA-66584B716822}"/>
              </a:ext>
            </a:extLst>
          </p:cNvPr>
          <p:cNvSpPr>
            <a:spLocks noGrp="1"/>
          </p:cNvSpPr>
          <p:nvPr>
            <p:ph idx="1"/>
          </p:nvPr>
        </p:nvSpPr>
        <p:spPr>
          <a:xfrm>
            <a:off x="2844486" y="1950440"/>
            <a:ext cx="8433113" cy="3840760"/>
          </a:xfrm>
        </p:spPr>
        <p:txBody>
          <a:bodyPr anchor="ctr">
            <a:normAutofit/>
          </a:bodyPr>
          <a:lstStyle/>
          <a:p>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p:txBody>
      </p:sp>
      <p:sp>
        <p:nvSpPr>
          <p:cNvPr id="2" name="Title 1">
            <a:extLst>
              <a:ext uri="{FF2B5EF4-FFF2-40B4-BE49-F238E27FC236}">
                <a16:creationId xmlns:a16="http://schemas.microsoft.com/office/drawing/2014/main" id="{A850B972-0B7A-40CD-9E79-07E8A87AB03C}"/>
              </a:ext>
            </a:extLst>
          </p:cNvPr>
          <p:cNvSpPr>
            <a:spLocks noGrp="1"/>
          </p:cNvSpPr>
          <p:nvPr>
            <p:ph type="title"/>
          </p:nvPr>
        </p:nvSpPr>
        <p:spPr>
          <a:xfrm>
            <a:off x="2772599" y="-3514"/>
            <a:ext cx="8433739" cy="1306972"/>
          </a:xfrm>
        </p:spPr>
        <p:txBody>
          <a:bodyPr>
            <a:normAutofit/>
          </a:bodyPr>
          <a:lstStyle/>
          <a:p>
            <a:pPr algn="l"/>
            <a:r>
              <a:rPr lang="en-US" sz="4400" u="sng"/>
              <a:t>Ticket Type:</a:t>
            </a:r>
            <a:endParaRPr lang="en-US"/>
          </a:p>
        </p:txBody>
      </p:sp>
      <p:sp>
        <p:nvSpPr>
          <p:cNvPr id="3" name="TextBox 2">
            <a:extLst>
              <a:ext uri="{FF2B5EF4-FFF2-40B4-BE49-F238E27FC236}">
                <a16:creationId xmlns:a16="http://schemas.microsoft.com/office/drawing/2014/main" id="{314D6BFB-E742-4A54-C10F-EE57973F923F}"/>
              </a:ext>
            </a:extLst>
          </p:cNvPr>
          <p:cNvSpPr txBox="1"/>
          <p:nvPr/>
        </p:nvSpPr>
        <p:spPr>
          <a:xfrm>
            <a:off x="2286000" y="1288472"/>
            <a:ext cx="8963890"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Sans-Serif"/>
              <a:buChar char="•"/>
            </a:pPr>
            <a:r>
              <a:rPr lang="en-US" sz="3200">
                <a:latin typeface="TW Cen MT"/>
                <a:cs typeface="Arial"/>
              </a:rPr>
              <a:t>Purpose: Handles HTTP requests and responses for </a:t>
            </a:r>
            <a:r>
              <a:rPr lang="en-US" sz="3200" err="1">
                <a:latin typeface="TW Cen MT"/>
                <a:cs typeface="Arial"/>
              </a:rPr>
              <a:t>TicketType</a:t>
            </a:r>
            <a:r>
              <a:rPr lang="en-US" sz="3200">
                <a:latin typeface="TW Cen MT"/>
                <a:cs typeface="Arial"/>
              </a:rPr>
              <a:t> Operations</a:t>
            </a:r>
          </a:p>
          <a:p>
            <a:pPr marL="457200" indent="-457200">
              <a:buFont typeface="Arial,Sans-Serif"/>
              <a:buChar char="•"/>
            </a:pPr>
            <a:r>
              <a:rPr lang="en-US" sz="3200">
                <a:latin typeface="TW Cen MT"/>
                <a:cs typeface="Arial"/>
              </a:rPr>
              <a:t>Index (GET): Returns all Ticket Types</a:t>
            </a:r>
          </a:p>
          <a:p>
            <a:pPr marL="457200" indent="-457200">
              <a:buFont typeface="Arial,Sans-Serif"/>
              <a:buChar char="•"/>
            </a:pPr>
            <a:r>
              <a:rPr lang="en-US" sz="3200">
                <a:latin typeface="TW Cen MT"/>
                <a:cs typeface="Arial"/>
              </a:rPr>
              <a:t>Details (GET): Fetches Ticket Type details by ticket type Id</a:t>
            </a:r>
          </a:p>
          <a:p>
            <a:pPr marL="457200" indent="-457200">
              <a:buFont typeface="Arial,Sans-Serif"/>
              <a:buChar char="•"/>
            </a:pPr>
            <a:r>
              <a:rPr lang="en-US" sz="3200">
                <a:latin typeface="TW Cen MT"/>
                <a:cs typeface="Arial"/>
              </a:rPr>
              <a:t>Create (POST): Adds a new Ticket Type and communicates with external services</a:t>
            </a:r>
          </a:p>
          <a:p>
            <a:pPr marL="457200" indent="-457200">
              <a:buFont typeface="Arial,Sans-Serif"/>
              <a:buChar char="•"/>
            </a:pPr>
            <a:r>
              <a:rPr lang="en-US" sz="3200">
                <a:latin typeface="TW Cen MT"/>
                <a:cs typeface="Arial"/>
              </a:rPr>
              <a:t>Edit (PUT): Updates Ticket Types  details</a:t>
            </a:r>
          </a:p>
          <a:p>
            <a:pPr marL="457200" indent="-457200">
              <a:buFont typeface="Arial,Sans-Serif"/>
              <a:buChar char="•"/>
            </a:pPr>
            <a:r>
              <a:rPr lang="en-US" sz="3200">
                <a:latin typeface="TW Cen MT"/>
                <a:cs typeface="Arial"/>
              </a:rPr>
              <a:t>Delete (DELETE): Deletes an employee and communicates with external services</a:t>
            </a:r>
          </a:p>
        </p:txBody>
      </p:sp>
    </p:spTree>
    <p:extLst>
      <p:ext uri="{BB962C8B-B14F-4D97-AF65-F5344CB8AC3E}">
        <p14:creationId xmlns:p14="http://schemas.microsoft.com/office/powerpoint/2010/main" val="389989588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D2585039-CDA7-4B76-B013-776F970D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4" y="0"/>
            <a:ext cx="12173816"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D53D942-8031-42E8-88B4-E03A710E8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Rectangle 139">
            <a:extLst>
              <a:ext uri="{FF2B5EF4-FFF2-40B4-BE49-F238E27FC236}">
                <a16:creationId xmlns:a16="http://schemas.microsoft.com/office/drawing/2014/main" id="{5FD07472-970F-49B5-8994-ADEAA314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930400" cy="6858002"/>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140">
            <a:extLst>
              <a:ext uri="{FF2B5EF4-FFF2-40B4-BE49-F238E27FC236}">
                <a16:creationId xmlns:a16="http://schemas.microsoft.com/office/drawing/2014/main" id="{82869BAE-8EC0-4D16-ACB8-F0CBFDD904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524" t="71774" r="2564"/>
          <a:stretch/>
        </p:blipFill>
        <p:spPr>
          <a:xfrm>
            <a:off x="18184" y="4822361"/>
            <a:ext cx="1911902" cy="2035640"/>
          </a:xfrm>
          <a:prstGeom prst="rect">
            <a:avLst/>
          </a:prstGeom>
        </p:spPr>
      </p:pic>
      <p:pic>
        <p:nvPicPr>
          <p:cNvPr id="142" name="Picture 141">
            <a:extLst>
              <a:ext uri="{FF2B5EF4-FFF2-40B4-BE49-F238E27FC236}">
                <a16:creationId xmlns:a16="http://schemas.microsoft.com/office/drawing/2014/main" id="{3524A7AE-FFF7-4F70-9AEA-01A5DFF77B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9896" t="75007" r="30510"/>
          <a:stretch/>
        </p:blipFill>
        <p:spPr>
          <a:xfrm>
            <a:off x="297855" y="5471958"/>
            <a:ext cx="889881" cy="638482"/>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143" name="Content Placeholder 15">
            <a:extLst>
              <a:ext uri="{FF2B5EF4-FFF2-40B4-BE49-F238E27FC236}">
                <a16:creationId xmlns:a16="http://schemas.microsoft.com/office/drawing/2014/main" id="{6F446E8D-6803-0C92-A7FA-66584B716822}"/>
              </a:ext>
            </a:extLst>
          </p:cNvPr>
          <p:cNvSpPr>
            <a:spLocks noGrp="1"/>
          </p:cNvSpPr>
          <p:nvPr>
            <p:ph idx="1"/>
          </p:nvPr>
        </p:nvSpPr>
        <p:spPr>
          <a:xfrm>
            <a:off x="2844486" y="1950440"/>
            <a:ext cx="8433113" cy="3840760"/>
          </a:xfrm>
        </p:spPr>
        <p:txBody>
          <a:bodyPr anchor="ctr">
            <a:normAutofit/>
          </a:bodyPr>
          <a:lstStyle/>
          <a:p>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p:txBody>
      </p:sp>
      <p:sp>
        <p:nvSpPr>
          <p:cNvPr id="3" name="TextBox 2">
            <a:extLst>
              <a:ext uri="{FF2B5EF4-FFF2-40B4-BE49-F238E27FC236}">
                <a16:creationId xmlns:a16="http://schemas.microsoft.com/office/drawing/2014/main" id="{314D6BFB-E742-4A54-C10F-EE57973F923F}"/>
              </a:ext>
            </a:extLst>
          </p:cNvPr>
          <p:cNvSpPr txBox="1"/>
          <p:nvPr/>
        </p:nvSpPr>
        <p:spPr>
          <a:xfrm>
            <a:off x="2314755" y="670246"/>
            <a:ext cx="8963890"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latin typeface="TW Cen MT"/>
              <a:cs typeface="Arial"/>
            </a:endParaRPr>
          </a:p>
          <a:p>
            <a:endParaRPr lang="en-US" sz="3200">
              <a:latin typeface="TW Cen MT"/>
              <a:cs typeface="Arial"/>
            </a:endParaRPr>
          </a:p>
          <a:p>
            <a:pPr marL="457200" indent="-457200">
              <a:buFont typeface="Arial,Sans-Serif"/>
              <a:buChar char="•"/>
            </a:pPr>
            <a:r>
              <a:rPr lang="en-US" sz="3200">
                <a:latin typeface="TW Cen MT"/>
                <a:cs typeface="Arial"/>
              </a:rPr>
              <a:t>Integration with External APIs</a:t>
            </a:r>
          </a:p>
          <a:p>
            <a:pPr marL="457200" indent="-457200">
              <a:buFont typeface="Arial,Sans-Serif"/>
              <a:buChar char="•"/>
            </a:pPr>
            <a:r>
              <a:rPr lang="en-US" sz="3200">
                <a:latin typeface="TW Cen MT"/>
                <a:cs typeface="Arial"/>
              </a:rPr>
              <a:t>Authentication: Requests token from the Auth API</a:t>
            </a:r>
          </a:p>
          <a:p>
            <a:pPr marL="457200" indent="-457200">
              <a:buFont typeface="Arial,Sans-Serif"/>
              <a:buChar char="•"/>
            </a:pPr>
            <a:r>
              <a:rPr lang="en-US" sz="3200">
                <a:latin typeface="TW Cen MT"/>
                <a:cs typeface="Arial"/>
              </a:rPr>
              <a:t>Communication with Ticket API</a:t>
            </a:r>
          </a:p>
          <a:p>
            <a:pPr marL="457200" indent="-457200">
              <a:buFont typeface="Arial,Sans-Serif"/>
              <a:buChar char="•"/>
            </a:pPr>
            <a:r>
              <a:rPr lang="en-US" sz="3200">
                <a:latin typeface="TW Cen MT"/>
                <a:cs typeface="Arial"/>
              </a:rPr>
              <a:t>Handles operations related to </a:t>
            </a:r>
            <a:r>
              <a:rPr lang="en-US" sz="3200" err="1">
                <a:latin typeface="TW Cen MT"/>
                <a:cs typeface="Arial"/>
              </a:rPr>
              <a:t>TicketType</a:t>
            </a:r>
            <a:r>
              <a:rPr lang="en-US" sz="3200">
                <a:latin typeface="TW Cen MT"/>
                <a:cs typeface="Arial"/>
              </a:rPr>
              <a:t> associations with Tickets</a:t>
            </a:r>
          </a:p>
          <a:p>
            <a:pPr marL="457200" indent="-457200">
              <a:buFont typeface="Arial,Sans-Serif"/>
              <a:buChar char="•"/>
            </a:pPr>
            <a:r>
              <a:rPr lang="en-US" sz="3200">
                <a:latin typeface="TW Cen MT"/>
                <a:cs typeface="Arial"/>
              </a:rPr>
              <a:t>Flow of Data:</a:t>
            </a:r>
          </a:p>
          <a:p>
            <a:r>
              <a:rPr lang="en-US" sz="3200">
                <a:latin typeface="TW Cen MT"/>
                <a:cs typeface="Arial"/>
              </a:rPr>
              <a:t>    User      API Gateway      </a:t>
            </a:r>
            <a:r>
              <a:rPr lang="en-US" sz="3200" err="1">
                <a:latin typeface="TW Cen MT"/>
                <a:cs typeface="Arial"/>
              </a:rPr>
              <a:t>TicketTypeController</a:t>
            </a:r>
            <a:r>
              <a:rPr lang="en-US" sz="3200">
                <a:latin typeface="TW Cen MT"/>
                <a:cs typeface="Arial"/>
              </a:rPr>
              <a:t>                     (HTTP Request)        Repository Methods       EF Context       Database</a:t>
            </a:r>
          </a:p>
        </p:txBody>
      </p:sp>
      <p:cxnSp>
        <p:nvCxnSpPr>
          <p:cNvPr id="6" name="Straight Arrow Connector 5">
            <a:extLst>
              <a:ext uri="{FF2B5EF4-FFF2-40B4-BE49-F238E27FC236}">
                <a16:creationId xmlns:a16="http://schemas.microsoft.com/office/drawing/2014/main" id="{D57FD844-9D00-6AA4-4261-B7B69D4D4F14}"/>
              </a:ext>
            </a:extLst>
          </p:cNvPr>
          <p:cNvCxnSpPr/>
          <p:nvPr/>
        </p:nvCxnSpPr>
        <p:spPr>
          <a:xfrm flipV="1">
            <a:off x="3625743" y="4813440"/>
            <a:ext cx="554180" cy="138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84C463E-DE7D-E743-834B-3AFB57DA8B97}"/>
              </a:ext>
            </a:extLst>
          </p:cNvPr>
          <p:cNvCxnSpPr>
            <a:cxnSpLocks/>
          </p:cNvCxnSpPr>
          <p:nvPr/>
        </p:nvCxnSpPr>
        <p:spPr>
          <a:xfrm flipV="1">
            <a:off x="4919852" y="5301633"/>
            <a:ext cx="665017" cy="13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6484128-8A76-09AD-3B92-730CD8818B95}"/>
              </a:ext>
            </a:extLst>
          </p:cNvPr>
          <p:cNvCxnSpPr>
            <a:cxnSpLocks/>
          </p:cNvCxnSpPr>
          <p:nvPr/>
        </p:nvCxnSpPr>
        <p:spPr>
          <a:xfrm flipV="1">
            <a:off x="8906822" y="5301632"/>
            <a:ext cx="665017" cy="13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9F7F917-29A7-C493-C500-82AA8DAAB94F}"/>
              </a:ext>
            </a:extLst>
          </p:cNvPr>
          <p:cNvCxnSpPr/>
          <p:nvPr/>
        </p:nvCxnSpPr>
        <p:spPr>
          <a:xfrm flipV="1">
            <a:off x="6463718" y="4817770"/>
            <a:ext cx="665017" cy="13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4BD46C3A-B188-748F-0EC5-C190A8D58CB5}"/>
              </a:ext>
            </a:extLst>
          </p:cNvPr>
          <p:cNvCxnSpPr>
            <a:cxnSpLocks/>
          </p:cNvCxnSpPr>
          <p:nvPr/>
        </p:nvCxnSpPr>
        <p:spPr>
          <a:xfrm flipV="1">
            <a:off x="3745350" y="5776084"/>
            <a:ext cx="665017" cy="13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08B9D96-EFCA-1061-DA20-0FDD6593A979}"/>
              </a:ext>
            </a:extLst>
          </p:cNvPr>
          <p:cNvSpPr txBox="1"/>
          <p:nvPr/>
        </p:nvSpPr>
        <p:spPr>
          <a:xfrm>
            <a:off x="2533540" y="606661"/>
            <a:ext cx="6692347"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u="sng" cap="all" baseline="30000">
                <a:solidFill>
                  <a:srgbClr val="FFFFFF"/>
                </a:solidFill>
                <a:ea typeface="+mn-lt"/>
                <a:cs typeface="+mn-lt"/>
              </a:rPr>
              <a:t>Ticket Type:</a:t>
            </a:r>
            <a:endParaRPr lang="en-US" sz="6600">
              <a:ea typeface="+mn-lt"/>
              <a:cs typeface="+mn-lt"/>
            </a:endParaRPr>
          </a:p>
        </p:txBody>
      </p:sp>
    </p:spTree>
    <p:extLst>
      <p:ext uri="{BB962C8B-B14F-4D97-AF65-F5344CB8AC3E}">
        <p14:creationId xmlns:p14="http://schemas.microsoft.com/office/powerpoint/2010/main" val="386194907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D2585039-CDA7-4B76-B013-776F970D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4" y="0"/>
            <a:ext cx="12173816"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D53D942-8031-42E8-88B4-E03A710E8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Rectangle 139">
            <a:extLst>
              <a:ext uri="{FF2B5EF4-FFF2-40B4-BE49-F238E27FC236}">
                <a16:creationId xmlns:a16="http://schemas.microsoft.com/office/drawing/2014/main" id="{5FD07472-970F-49B5-8994-ADEAA314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930400" cy="6858002"/>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140">
            <a:extLst>
              <a:ext uri="{FF2B5EF4-FFF2-40B4-BE49-F238E27FC236}">
                <a16:creationId xmlns:a16="http://schemas.microsoft.com/office/drawing/2014/main" id="{82869BAE-8EC0-4D16-ACB8-F0CBFDD904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524" t="71774" r="2564"/>
          <a:stretch/>
        </p:blipFill>
        <p:spPr>
          <a:xfrm>
            <a:off x="18184" y="4822361"/>
            <a:ext cx="1911902" cy="2035640"/>
          </a:xfrm>
          <a:prstGeom prst="rect">
            <a:avLst/>
          </a:prstGeom>
        </p:spPr>
      </p:pic>
      <p:pic>
        <p:nvPicPr>
          <p:cNvPr id="142" name="Picture 141">
            <a:extLst>
              <a:ext uri="{FF2B5EF4-FFF2-40B4-BE49-F238E27FC236}">
                <a16:creationId xmlns:a16="http://schemas.microsoft.com/office/drawing/2014/main" id="{3524A7AE-FFF7-4F70-9AEA-01A5DFF77B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9896" t="75007" r="30510"/>
          <a:stretch/>
        </p:blipFill>
        <p:spPr>
          <a:xfrm>
            <a:off x="297855" y="5471958"/>
            <a:ext cx="889881" cy="638482"/>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143" name="Content Placeholder 15">
            <a:extLst>
              <a:ext uri="{FF2B5EF4-FFF2-40B4-BE49-F238E27FC236}">
                <a16:creationId xmlns:a16="http://schemas.microsoft.com/office/drawing/2014/main" id="{6F446E8D-6803-0C92-A7FA-66584B716822}"/>
              </a:ext>
            </a:extLst>
          </p:cNvPr>
          <p:cNvSpPr>
            <a:spLocks noGrp="1"/>
          </p:cNvSpPr>
          <p:nvPr>
            <p:ph idx="1"/>
          </p:nvPr>
        </p:nvSpPr>
        <p:spPr>
          <a:xfrm>
            <a:off x="2844486" y="1950440"/>
            <a:ext cx="8433113" cy="3840760"/>
          </a:xfrm>
        </p:spPr>
        <p:txBody>
          <a:bodyPr anchor="ctr">
            <a:normAutofit/>
          </a:bodyPr>
          <a:lstStyle/>
          <a:p>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p:txBody>
      </p:sp>
      <p:sp>
        <p:nvSpPr>
          <p:cNvPr id="2" name="Title 1">
            <a:extLst>
              <a:ext uri="{FF2B5EF4-FFF2-40B4-BE49-F238E27FC236}">
                <a16:creationId xmlns:a16="http://schemas.microsoft.com/office/drawing/2014/main" id="{A850B972-0B7A-40CD-9E79-07E8A87AB03C}"/>
              </a:ext>
            </a:extLst>
          </p:cNvPr>
          <p:cNvSpPr>
            <a:spLocks noGrp="1"/>
          </p:cNvSpPr>
          <p:nvPr>
            <p:ph type="title"/>
          </p:nvPr>
        </p:nvSpPr>
        <p:spPr>
          <a:xfrm>
            <a:off x="2772599" y="-3514"/>
            <a:ext cx="8433739" cy="1306972"/>
          </a:xfrm>
        </p:spPr>
        <p:txBody>
          <a:bodyPr>
            <a:normAutofit/>
          </a:bodyPr>
          <a:lstStyle/>
          <a:p>
            <a:pPr algn="l"/>
            <a:r>
              <a:rPr lang="en-US" sz="4400" u="sng"/>
              <a:t>Ticket:</a:t>
            </a:r>
            <a:endParaRPr lang="en-US"/>
          </a:p>
        </p:txBody>
      </p:sp>
      <p:sp>
        <p:nvSpPr>
          <p:cNvPr id="3" name="TextBox 2">
            <a:extLst>
              <a:ext uri="{FF2B5EF4-FFF2-40B4-BE49-F238E27FC236}">
                <a16:creationId xmlns:a16="http://schemas.microsoft.com/office/drawing/2014/main" id="{314D6BFB-E742-4A54-C10F-EE57973F923F}"/>
              </a:ext>
            </a:extLst>
          </p:cNvPr>
          <p:cNvSpPr txBox="1"/>
          <p:nvPr/>
        </p:nvSpPr>
        <p:spPr>
          <a:xfrm>
            <a:off x="2286000" y="1288472"/>
            <a:ext cx="8963890"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Sans-Serif"/>
              <a:buChar char="•"/>
            </a:pPr>
            <a:r>
              <a:rPr lang="en-US" sz="3200">
                <a:latin typeface="TW Cen MT"/>
                <a:cs typeface="Arial"/>
              </a:rPr>
              <a:t>Purpose: Handles HTTP requests and responses for Ticket Operations</a:t>
            </a:r>
          </a:p>
          <a:p>
            <a:pPr marL="457200" indent="-457200">
              <a:buFont typeface="Arial,Sans-Serif"/>
              <a:buChar char="•"/>
            </a:pPr>
            <a:r>
              <a:rPr lang="en-US" sz="3200">
                <a:latin typeface="TW Cen MT"/>
                <a:cs typeface="Arial"/>
              </a:rPr>
              <a:t>Index (GET): Returns all tickets</a:t>
            </a:r>
          </a:p>
          <a:p>
            <a:pPr marL="457200" indent="-457200">
              <a:buFont typeface="Arial,Sans-Serif"/>
              <a:buChar char="•"/>
            </a:pPr>
            <a:r>
              <a:rPr lang="en-US" sz="3200">
                <a:latin typeface="TW Cen MT"/>
                <a:cs typeface="Arial"/>
              </a:rPr>
              <a:t>Details (GET): Fetches ticket details by Ticket Id </a:t>
            </a:r>
          </a:p>
          <a:p>
            <a:pPr marL="457200" indent="-457200">
              <a:buFont typeface="Arial,Sans-Serif"/>
              <a:buChar char="•"/>
            </a:pPr>
            <a:r>
              <a:rPr lang="en-US" sz="3200">
                <a:latin typeface="TW Cen MT"/>
                <a:cs typeface="Arial"/>
              </a:rPr>
              <a:t>Create (POST): Adds new ticket and communicates with external services</a:t>
            </a:r>
          </a:p>
          <a:p>
            <a:pPr marL="457200" indent="-457200">
              <a:buFont typeface="Arial,Sans-Serif"/>
              <a:buChar char="•"/>
            </a:pPr>
            <a:r>
              <a:rPr lang="en-US" sz="3200">
                <a:latin typeface="TW Cen MT"/>
                <a:cs typeface="Arial"/>
              </a:rPr>
              <a:t>Edit (PUT): Updates Ticket details</a:t>
            </a:r>
          </a:p>
          <a:p>
            <a:pPr marL="457200" indent="-457200">
              <a:buFont typeface="Arial,Sans-Serif"/>
              <a:buChar char="•"/>
            </a:pPr>
            <a:r>
              <a:rPr lang="en-US" sz="3200">
                <a:latin typeface="TW Cen MT"/>
                <a:cs typeface="Arial"/>
              </a:rPr>
              <a:t>Delete (DELETE):Deletes a ticket and communicates with external services</a:t>
            </a:r>
          </a:p>
          <a:p>
            <a:pPr marL="457200" indent="-457200">
              <a:buFont typeface="Arial,Sans-Serif"/>
              <a:buChar char="•"/>
            </a:pPr>
            <a:endParaRPr lang="en-US" sz="3200">
              <a:latin typeface="TW Cen MT"/>
              <a:cs typeface="Arial"/>
            </a:endParaRPr>
          </a:p>
        </p:txBody>
      </p:sp>
    </p:spTree>
    <p:extLst>
      <p:ext uri="{BB962C8B-B14F-4D97-AF65-F5344CB8AC3E}">
        <p14:creationId xmlns:p14="http://schemas.microsoft.com/office/powerpoint/2010/main" val="241223258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D2585039-CDA7-4B76-B013-776F970D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4" y="0"/>
            <a:ext cx="12173816"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D53D942-8031-42E8-88B4-E03A710E8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Rectangle 139">
            <a:extLst>
              <a:ext uri="{FF2B5EF4-FFF2-40B4-BE49-F238E27FC236}">
                <a16:creationId xmlns:a16="http://schemas.microsoft.com/office/drawing/2014/main" id="{5FD07472-970F-49B5-8994-ADEAA314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930400" cy="6858002"/>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140">
            <a:extLst>
              <a:ext uri="{FF2B5EF4-FFF2-40B4-BE49-F238E27FC236}">
                <a16:creationId xmlns:a16="http://schemas.microsoft.com/office/drawing/2014/main" id="{82869BAE-8EC0-4D16-ACB8-F0CBFDD904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524" t="71774" r="2564"/>
          <a:stretch/>
        </p:blipFill>
        <p:spPr>
          <a:xfrm>
            <a:off x="18184" y="4822361"/>
            <a:ext cx="1911902" cy="2035640"/>
          </a:xfrm>
          <a:prstGeom prst="rect">
            <a:avLst/>
          </a:prstGeom>
        </p:spPr>
      </p:pic>
      <p:pic>
        <p:nvPicPr>
          <p:cNvPr id="142" name="Picture 141">
            <a:extLst>
              <a:ext uri="{FF2B5EF4-FFF2-40B4-BE49-F238E27FC236}">
                <a16:creationId xmlns:a16="http://schemas.microsoft.com/office/drawing/2014/main" id="{3524A7AE-FFF7-4F70-9AEA-01A5DFF77B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9896" t="75007" r="30510"/>
          <a:stretch/>
        </p:blipFill>
        <p:spPr>
          <a:xfrm>
            <a:off x="297855" y="5471958"/>
            <a:ext cx="889881" cy="638482"/>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143" name="Content Placeholder 15">
            <a:extLst>
              <a:ext uri="{FF2B5EF4-FFF2-40B4-BE49-F238E27FC236}">
                <a16:creationId xmlns:a16="http://schemas.microsoft.com/office/drawing/2014/main" id="{6F446E8D-6803-0C92-A7FA-66584B716822}"/>
              </a:ext>
            </a:extLst>
          </p:cNvPr>
          <p:cNvSpPr>
            <a:spLocks noGrp="1"/>
          </p:cNvSpPr>
          <p:nvPr>
            <p:ph idx="1"/>
          </p:nvPr>
        </p:nvSpPr>
        <p:spPr>
          <a:xfrm>
            <a:off x="2844486" y="1950440"/>
            <a:ext cx="8433113" cy="3840760"/>
          </a:xfrm>
        </p:spPr>
        <p:txBody>
          <a:bodyPr anchor="ctr">
            <a:normAutofit/>
          </a:bodyPr>
          <a:lstStyle/>
          <a:p>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p:txBody>
      </p:sp>
      <p:sp>
        <p:nvSpPr>
          <p:cNvPr id="3" name="TextBox 2">
            <a:extLst>
              <a:ext uri="{FF2B5EF4-FFF2-40B4-BE49-F238E27FC236}">
                <a16:creationId xmlns:a16="http://schemas.microsoft.com/office/drawing/2014/main" id="{314D6BFB-E742-4A54-C10F-EE57973F923F}"/>
              </a:ext>
            </a:extLst>
          </p:cNvPr>
          <p:cNvSpPr txBox="1"/>
          <p:nvPr/>
        </p:nvSpPr>
        <p:spPr>
          <a:xfrm>
            <a:off x="2314755" y="1087189"/>
            <a:ext cx="8963890"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TW Cen MT"/>
                <a:cs typeface="Arial"/>
              </a:rPr>
              <a:t>                        </a:t>
            </a:r>
          </a:p>
          <a:p>
            <a:pPr marL="457200" indent="-457200">
              <a:buFont typeface="Arial,Sans-Serif"/>
              <a:buChar char="•"/>
            </a:pPr>
            <a:r>
              <a:rPr lang="en-US" sz="3200">
                <a:latin typeface="TW Cen MT"/>
                <a:cs typeface="Arial"/>
              </a:rPr>
              <a:t>Integration with External APIs</a:t>
            </a:r>
          </a:p>
          <a:p>
            <a:pPr marL="457200" indent="-457200">
              <a:buFont typeface="Arial,Sans-Serif"/>
              <a:buChar char="•"/>
            </a:pPr>
            <a:r>
              <a:rPr lang="en-US" sz="3200">
                <a:latin typeface="TW Cen MT"/>
                <a:cs typeface="Arial"/>
              </a:rPr>
              <a:t>Authentication: Requests token from the Auth API</a:t>
            </a:r>
          </a:p>
          <a:p>
            <a:pPr marL="457200" indent="-457200">
              <a:buFont typeface="Arial,Sans-Serif"/>
              <a:buChar char="•"/>
            </a:pPr>
            <a:r>
              <a:rPr lang="en-US" sz="3200">
                <a:latin typeface="TW Cen MT"/>
                <a:cs typeface="Arial"/>
              </a:rPr>
              <a:t>Communication with </a:t>
            </a:r>
            <a:r>
              <a:rPr lang="en-US" sz="3200" err="1">
                <a:latin typeface="TW Cen MT"/>
                <a:cs typeface="Arial"/>
              </a:rPr>
              <a:t>TicketFollowUp</a:t>
            </a:r>
            <a:r>
              <a:rPr lang="en-US" sz="3200">
                <a:latin typeface="TW Cen MT"/>
                <a:cs typeface="Arial"/>
              </a:rPr>
              <a:t> API</a:t>
            </a:r>
          </a:p>
          <a:p>
            <a:pPr marL="457200" indent="-457200">
              <a:buFont typeface="Arial,Sans-Serif"/>
              <a:buChar char="•"/>
            </a:pPr>
            <a:r>
              <a:rPr lang="en-US" sz="3200">
                <a:latin typeface="TW Cen MT"/>
                <a:cs typeface="Arial"/>
              </a:rPr>
              <a:t>Handles operations related to Ticket associations with Tickets</a:t>
            </a:r>
          </a:p>
          <a:p>
            <a:pPr marL="457200" indent="-457200">
              <a:buFont typeface="Arial,Sans-Serif"/>
              <a:buChar char="•"/>
            </a:pPr>
            <a:r>
              <a:rPr lang="en-US" sz="3200">
                <a:latin typeface="TW Cen MT"/>
                <a:cs typeface="Arial"/>
              </a:rPr>
              <a:t>Flow of Data:</a:t>
            </a:r>
          </a:p>
          <a:p>
            <a:r>
              <a:rPr lang="en-US" sz="3200">
                <a:latin typeface="TW Cen MT"/>
                <a:cs typeface="Arial"/>
              </a:rPr>
              <a:t>    User      API Gateway       </a:t>
            </a:r>
            <a:r>
              <a:rPr lang="en-US" sz="3200" err="1">
                <a:latin typeface="TW Cen MT"/>
                <a:cs typeface="Arial"/>
              </a:rPr>
              <a:t>TicketController</a:t>
            </a:r>
            <a:r>
              <a:rPr lang="en-US" sz="3200">
                <a:latin typeface="TW Cen MT"/>
                <a:cs typeface="Arial"/>
              </a:rPr>
              <a:t>(HTTP Request)        Repository Methods       EF Context        Database</a:t>
            </a:r>
            <a:endParaRPr lang="en-US"/>
          </a:p>
        </p:txBody>
      </p:sp>
      <p:cxnSp>
        <p:nvCxnSpPr>
          <p:cNvPr id="6" name="Straight Arrow Connector 5">
            <a:extLst>
              <a:ext uri="{FF2B5EF4-FFF2-40B4-BE49-F238E27FC236}">
                <a16:creationId xmlns:a16="http://schemas.microsoft.com/office/drawing/2014/main" id="{D57FD844-9D00-6AA4-4261-B7B69D4D4F14}"/>
              </a:ext>
            </a:extLst>
          </p:cNvPr>
          <p:cNvCxnSpPr/>
          <p:nvPr/>
        </p:nvCxnSpPr>
        <p:spPr>
          <a:xfrm flipV="1">
            <a:off x="3640120" y="4741553"/>
            <a:ext cx="554180" cy="138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84C463E-DE7D-E743-834B-3AFB57DA8B97}"/>
              </a:ext>
            </a:extLst>
          </p:cNvPr>
          <p:cNvCxnSpPr>
            <a:cxnSpLocks/>
          </p:cNvCxnSpPr>
          <p:nvPr/>
        </p:nvCxnSpPr>
        <p:spPr>
          <a:xfrm flipV="1">
            <a:off x="7910342" y="5215369"/>
            <a:ext cx="665017" cy="13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6484128-8A76-09AD-3B92-730CD8818B95}"/>
              </a:ext>
            </a:extLst>
          </p:cNvPr>
          <p:cNvCxnSpPr>
            <a:cxnSpLocks/>
          </p:cNvCxnSpPr>
          <p:nvPr/>
        </p:nvCxnSpPr>
        <p:spPr>
          <a:xfrm flipV="1">
            <a:off x="6462671" y="4740915"/>
            <a:ext cx="665017" cy="13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9F7F917-29A7-C493-C500-82AA8DAAB94F}"/>
              </a:ext>
            </a:extLst>
          </p:cNvPr>
          <p:cNvCxnSpPr/>
          <p:nvPr/>
        </p:nvCxnSpPr>
        <p:spPr>
          <a:xfrm flipV="1">
            <a:off x="3921541" y="5220336"/>
            <a:ext cx="665017" cy="13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A685C92D-2A13-43C8-0256-744CE22B5360}"/>
              </a:ext>
            </a:extLst>
          </p:cNvPr>
          <p:cNvCxnSpPr>
            <a:cxnSpLocks/>
          </p:cNvCxnSpPr>
          <p:nvPr/>
        </p:nvCxnSpPr>
        <p:spPr>
          <a:xfrm flipV="1">
            <a:off x="10440757" y="5215368"/>
            <a:ext cx="665017" cy="13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0B7A509-382E-F57C-9152-C52B113F9822}"/>
              </a:ext>
            </a:extLst>
          </p:cNvPr>
          <p:cNvSpPr txBox="1"/>
          <p:nvPr/>
        </p:nvSpPr>
        <p:spPr>
          <a:xfrm>
            <a:off x="2554480" y="585720"/>
            <a:ext cx="670891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u="sng" cap="all">
                <a:ea typeface="+mn-lt"/>
                <a:cs typeface="+mn-lt"/>
              </a:rPr>
              <a:t>Ticket:</a:t>
            </a:r>
            <a:endParaRPr lang="en-US"/>
          </a:p>
        </p:txBody>
      </p:sp>
    </p:spTree>
    <p:extLst>
      <p:ext uri="{BB962C8B-B14F-4D97-AF65-F5344CB8AC3E}">
        <p14:creationId xmlns:p14="http://schemas.microsoft.com/office/powerpoint/2010/main" val="194754169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D2585039-CDA7-4B76-B013-776F970D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4" y="0"/>
            <a:ext cx="12173816"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D53D942-8031-42E8-88B4-E03A710E8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Rectangle 139">
            <a:extLst>
              <a:ext uri="{FF2B5EF4-FFF2-40B4-BE49-F238E27FC236}">
                <a16:creationId xmlns:a16="http://schemas.microsoft.com/office/drawing/2014/main" id="{5FD07472-970F-49B5-8994-ADEAA314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930400" cy="6858002"/>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140">
            <a:extLst>
              <a:ext uri="{FF2B5EF4-FFF2-40B4-BE49-F238E27FC236}">
                <a16:creationId xmlns:a16="http://schemas.microsoft.com/office/drawing/2014/main" id="{82869BAE-8EC0-4D16-ACB8-F0CBFDD904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524" t="71774" r="2564"/>
          <a:stretch/>
        </p:blipFill>
        <p:spPr>
          <a:xfrm>
            <a:off x="18184" y="4822361"/>
            <a:ext cx="1911902" cy="2035640"/>
          </a:xfrm>
          <a:prstGeom prst="rect">
            <a:avLst/>
          </a:prstGeom>
        </p:spPr>
      </p:pic>
      <p:pic>
        <p:nvPicPr>
          <p:cNvPr id="142" name="Picture 141">
            <a:extLst>
              <a:ext uri="{FF2B5EF4-FFF2-40B4-BE49-F238E27FC236}">
                <a16:creationId xmlns:a16="http://schemas.microsoft.com/office/drawing/2014/main" id="{3524A7AE-FFF7-4F70-9AEA-01A5DFF77B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9896" t="75007" r="30510"/>
          <a:stretch/>
        </p:blipFill>
        <p:spPr>
          <a:xfrm>
            <a:off x="297855" y="5471958"/>
            <a:ext cx="889881" cy="638482"/>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143" name="Content Placeholder 15">
            <a:extLst>
              <a:ext uri="{FF2B5EF4-FFF2-40B4-BE49-F238E27FC236}">
                <a16:creationId xmlns:a16="http://schemas.microsoft.com/office/drawing/2014/main" id="{6F446E8D-6803-0C92-A7FA-66584B716822}"/>
              </a:ext>
            </a:extLst>
          </p:cNvPr>
          <p:cNvSpPr>
            <a:spLocks noGrp="1"/>
          </p:cNvSpPr>
          <p:nvPr>
            <p:ph idx="1"/>
          </p:nvPr>
        </p:nvSpPr>
        <p:spPr>
          <a:xfrm>
            <a:off x="2844486" y="1950440"/>
            <a:ext cx="8433113" cy="3840760"/>
          </a:xfrm>
        </p:spPr>
        <p:txBody>
          <a:bodyPr anchor="ctr">
            <a:normAutofit/>
          </a:bodyPr>
          <a:lstStyle/>
          <a:p>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p:txBody>
      </p:sp>
      <p:sp>
        <p:nvSpPr>
          <p:cNvPr id="2" name="Title 1">
            <a:extLst>
              <a:ext uri="{FF2B5EF4-FFF2-40B4-BE49-F238E27FC236}">
                <a16:creationId xmlns:a16="http://schemas.microsoft.com/office/drawing/2014/main" id="{A850B972-0B7A-40CD-9E79-07E8A87AB03C}"/>
              </a:ext>
            </a:extLst>
          </p:cNvPr>
          <p:cNvSpPr>
            <a:spLocks noGrp="1"/>
          </p:cNvSpPr>
          <p:nvPr>
            <p:ph type="title"/>
          </p:nvPr>
        </p:nvSpPr>
        <p:spPr>
          <a:xfrm>
            <a:off x="2298147" y="-3514"/>
            <a:ext cx="8951323" cy="1292595"/>
          </a:xfrm>
        </p:spPr>
        <p:txBody>
          <a:bodyPr>
            <a:normAutofit/>
          </a:bodyPr>
          <a:lstStyle/>
          <a:p>
            <a:pPr algn="l"/>
            <a:r>
              <a:rPr lang="en-US" sz="4400" u="sng"/>
              <a:t>Ticket </a:t>
            </a:r>
            <a:r>
              <a:rPr lang="en-US" sz="4400" u="sng" err="1"/>
              <a:t>FollowUp</a:t>
            </a:r>
            <a:r>
              <a:rPr lang="en-US" sz="4400" u="sng"/>
              <a:t>:</a:t>
            </a:r>
            <a:endParaRPr lang="en-US"/>
          </a:p>
        </p:txBody>
      </p:sp>
      <p:sp>
        <p:nvSpPr>
          <p:cNvPr id="3" name="TextBox 2">
            <a:extLst>
              <a:ext uri="{FF2B5EF4-FFF2-40B4-BE49-F238E27FC236}">
                <a16:creationId xmlns:a16="http://schemas.microsoft.com/office/drawing/2014/main" id="{314D6BFB-E742-4A54-C10F-EE57973F923F}"/>
              </a:ext>
            </a:extLst>
          </p:cNvPr>
          <p:cNvSpPr txBox="1"/>
          <p:nvPr/>
        </p:nvSpPr>
        <p:spPr>
          <a:xfrm>
            <a:off x="2286000" y="1288472"/>
            <a:ext cx="8963890" cy="64940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Sans-Serif"/>
              <a:buChar char="•"/>
            </a:pPr>
            <a:r>
              <a:rPr lang="en-US" sz="3200">
                <a:latin typeface="TW Cen MT"/>
                <a:cs typeface="Arial"/>
              </a:rPr>
              <a:t>Purpose: Handles HTTP requests and responses for </a:t>
            </a:r>
            <a:r>
              <a:rPr lang="en-US" sz="3200" err="1">
                <a:latin typeface="TW Cen MT"/>
                <a:cs typeface="Arial"/>
              </a:rPr>
              <a:t>TicketFollowUp</a:t>
            </a:r>
            <a:r>
              <a:rPr lang="en-US" sz="3200">
                <a:latin typeface="TW Cen MT"/>
                <a:cs typeface="Arial"/>
              </a:rPr>
              <a:t> Operations</a:t>
            </a:r>
          </a:p>
          <a:p>
            <a:pPr marL="457200" indent="-457200">
              <a:buFont typeface="Arial,Sans-Serif"/>
              <a:buChar char="•"/>
            </a:pPr>
            <a:r>
              <a:rPr lang="en-US" sz="3200">
                <a:latin typeface="TW Cen MT"/>
                <a:cs typeface="Arial"/>
              </a:rPr>
              <a:t>Index (GET): Return all Ticket Follow ups</a:t>
            </a:r>
          </a:p>
          <a:p>
            <a:pPr marL="457200" indent="-457200">
              <a:buFont typeface="Arial,Sans-Serif"/>
              <a:buChar char="•"/>
            </a:pPr>
            <a:r>
              <a:rPr lang="en-US" sz="3200">
                <a:latin typeface="TW Cen MT"/>
                <a:cs typeface="Arial"/>
              </a:rPr>
              <a:t>Details (GET): Fetches Ticket follow up details by ticket id and serial no</a:t>
            </a:r>
          </a:p>
          <a:p>
            <a:pPr marL="457200" indent="-457200">
              <a:buFont typeface="Arial,Sans-Serif"/>
              <a:buChar char="•"/>
            </a:pPr>
            <a:r>
              <a:rPr lang="en-US" sz="3200">
                <a:latin typeface="TW Cen MT"/>
                <a:cs typeface="Arial"/>
              </a:rPr>
              <a:t>Create (POST): Adds new ticket follow up and communicates with external services</a:t>
            </a:r>
          </a:p>
          <a:p>
            <a:pPr marL="457200" indent="-457200">
              <a:buFont typeface="Arial,Sans-Serif"/>
              <a:buChar char="•"/>
            </a:pPr>
            <a:r>
              <a:rPr lang="en-US" sz="3200">
                <a:latin typeface="TW Cen MT"/>
                <a:cs typeface="Arial"/>
              </a:rPr>
              <a:t>Edit (PUT): Updates Ticket  Follow up details</a:t>
            </a:r>
          </a:p>
          <a:p>
            <a:pPr marL="457200" indent="-457200">
              <a:buFont typeface="Arial,Sans-Serif"/>
              <a:buChar char="•"/>
            </a:pPr>
            <a:r>
              <a:rPr lang="en-US" sz="3200">
                <a:latin typeface="TW Cen MT"/>
                <a:cs typeface="Arial"/>
              </a:rPr>
              <a:t>Delete (DELETE):Deletes a ticket follow up and communicates with external services</a:t>
            </a:r>
            <a:endParaRPr lang="en-US">
              <a:latin typeface="TW Cen MT"/>
            </a:endParaRPr>
          </a:p>
          <a:p>
            <a:pPr marL="457200" indent="-457200">
              <a:buFont typeface="Arial,Sans-Serif"/>
              <a:buChar char="•"/>
            </a:pPr>
            <a:endParaRPr lang="en-US" sz="3200">
              <a:latin typeface="TW Cen MT"/>
              <a:cs typeface="Arial"/>
            </a:endParaRPr>
          </a:p>
          <a:p>
            <a:pPr marL="457200" indent="-457200">
              <a:buFont typeface="Arial,Sans-Serif"/>
              <a:buChar char="•"/>
            </a:pPr>
            <a:endParaRPr lang="en-US" sz="3200">
              <a:latin typeface="TW Cen MT"/>
              <a:cs typeface="Arial"/>
            </a:endParaRPr>
          </a:p>
          <a:p>
            <a:pPr marL="457200" indent="-457200">
              <a:buFont typeface="Arial,Sans-Serif"/>
              <a:buChar char="•"/>
            </a:pPr>
            <a:endParaRPr lang="en-US" sz="3200">
              <a:latin typeface="TW Cen MT"/>
              <a:cs typeface="Arial"/>
            </a:endParaRPr>
          </a:p>
        </p:txBody>
      </p:sp>
    </p:spTree>
    <p:extLst>
      <p:ext uri="{BB962C8B-B14F-4D97-AF65-F5344CB8AC3E}">
        <p14:creationId xmlns:p14="http://schemas.microsoft.com/office/powerpoint/2010/main" val="413376918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D2585039-CDA7-4B76-B013-776F970D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4" y="0"/>
            <a:ext cx="12173816"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D53D942-8031-42E8-88B4-E03A710E8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Rectangle 139">
            <a:extLst>
              <a:ext uri="{FF2B5EF4-FFF2-40B4-BE49-F238E27FC236}">
                <a16:creationId xmlns:a16="http://schemas.microsoft.com/office/drawing/2014/main" id="{5FD07472-970F-49B5-8994-ADEAA314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930400" cy="6858002"/>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140">
            <a:extLst>
              <a:ext uri="{FF2B5EF4-FFF2-40B4-BE49-F238E27FC236}">
                <a16:creationId xmlns:a16="http://schemas.microsoft.com/office/drawing/2014/main" id="{82869BAE-8EC0-4D16-ACB8-F0CBFDD904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524" t="71774" r="2564"/>
          <a:stretch/>
        </p:blipFill>
        <p:spPr>
          <a:xfrm>
            <a:off x="18184" y="4822361"/>
            <a:ext cx="1911902" cy="2035640"/>
          </a:xfrm>
          <a:prstGeom prst="rect">
            <a:avLst/>
          </a:prstGeom>
        </p:spPr>
      </p:pic>
      <p:pic>
        <p:nvPicPr>
          <p:cNvPr id="142" name="Picture 141">
            <a:extLst>
              <a:ext uri="{FF2B5EF4-FFF2-40B4-BE49-F238E27FC236}">
                <a16:creationId xmlns:a16="http://schemas.microsoft.com/office/drawing/2014/main" id="{3524A7AE-FFF7-4F70-9AEA-01A5DFF77B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9896" t="75007" r="30510"/>
          <a:stretch/>
        </p:blipFill>
        <p:spPr>
          <a:xfrm>
            <a:off x="297855" y="5471958"/>
            <a:ext cx="889881" cy="638482"/>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143" name="Content Placeholder 15">
            <a:extLst>
              <a:ext uri="{FF2B5EF4-FFF2-40B4-BE49-F238E27FC236}">
                <a16:creationId xmlns:a16="http://schemas.microsoft.com/office/drawing/2014/main" id="{6F446E8D-6803-0C92-A7FA-66584B716822}"/>
              </a:ext>
            </a:extLst>
          </p:cNvPr>
          <p:cNvSpPr>
            <a:spLocks noGrp="1"/>
          </p:cNvSpPr>
          <p:nvPr>
            <p:ph idx="1"/>
          </p:nvPr>
        </p:nvSpPr>
        <p:spPr>
          <a:xfrm>
            <a:off x="2844486" y="1950440"/>
            <a:ext cx="8433113" cy="3840760"/>
          </a:xfrm>
        </p:spPr>
        <p:txBody>
          <a:bodyPr anchor="ctr">
            <a:normAutofit/>
          </a:bodyPr>
          <a:lstStyle/>
          <a:p>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p:txBody>
      </p:sp>
      <p:sp>
        <p:nvSpPr>
          <p:cNvPr id="3" name="TextBox 2">
            <a:extLst>
              <a:ext uri="{FF2B5EF4-FFF2-40B4-BE49-F238E27FC236}">
                <a16:creationId xmlns:a16="http://schemas.microsoft.com/office/drawing/2014/main" id="{314D6BFB-E742-4A54-C10F-EE57973F923F}"/>
              </a:ext>
            </a:extLst>
          </p:cNvPr>
          <p:cNvSpPr txBox="1"/>
          <p:nvPr/>
        </p:nvSpPr>
        <p:spPr>
          <a:xfrm>
            <a:off x="2286000" y="1288472"/>
            <a:ext cx="896389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latin typeface="TW Cen MT"/>
              <a:cs typeface="Arial"/>
            </a:endParaRPr>
          </a:p>
          <a:p>
            <a:pPr marL="457200" indent="-457200">
              <a:buFont typeface="Arial,Sans-Serif"/>
              <a:buChar char="•"/>
            </a:pPr>
            <a:r>
              <a:rPr lang="en-US" sz="3200">
                <a:latin typeface="TW Cen MT"/>
                <a:cs typeface="Arial"/>
              </a:rPr>
              <a:t>Integration with External APIs</a:t>
            </a:r>
          </a:p>
          <a:p>
            <a:pPr marL="457200" indent="-457200">
              <a:buFont typeface="Arial,Sans-Serif"/>
              <a:buChar char="•"/>
            </a:pPr>
            <a:r>
              <a:rPr lang="en-US" sz="3200">
                <a:latin typeface="TW Cen MT"/>
                <a:cs typeface="Arial"/>
              </a:rPr>
              <a:t>Authentication: Requests token from the Auth API</a:t>
            </a:r>
          </a:p>
          <a:p>
            <a:pPr marL="457200" indent="-457200">
              <a:buFont typeface="Arial,Sans-Serif"/>
              <a:buChar char="•"/>
            </a:pPr>
            <a:r>
              <a:rPr lang="en-US" sz="3200">
                <a:latin typeface="TW Cen MT"/>
                <a:cs typeface="Arial"/>
              </a:rPr>
              <a:t>Handles operations related to Ticket associations with Tickets</a:t>
            </a:r>
          </a:p>
          <a:p>
            <a:pPr marL="457200" indent="-457200">
              <a:buFont typeface="Arial,Sans-Serif"/>
              <a:buChar char="•"/>
            </a:pPr>
            <a:r>
              <a:rPr lang="en-US" sz="3200">
                <a:latin typeface="TW Cen MT"/>
                <a:cs typeface="Arial"/>
              </a:rPr>
              <a:t>Flow of Data:</a:t>
            </a:r>
          </a:p>
          <a:p>
            <a:r>
              <a:rPr lang="en-US" sz="3200">
                <a:latin typeface="TW Cen MT"/>
                <a:cs typeface="Arial"/>
              </a:rPr>
              <a:t>    User       API Gateway        </a:t>
            </a:r>
            <a:r>
              <a:rPr lang="en-US" sz="3200" err="1">
                <a:latin typeface="TW Cen MT"/>
                <a:cs typeface="Arial"/>
              </a:rPr>
              <a:t>TicketController</a:t>
            </a:r>
            <a:r>
              <a:rPr lang="en-US" sz="3200">
                <a:latin typeface="TW Cen MT"/>
                <a:cs typeface="Arial"/>
              </a:rPr>
              <a:t>(HTTP Request)       Repository Methods       EF Context        Database</a:t>
            </a:r>
          </a:p>
        </p:txBody>
      </p:sp>
      <p:cxnSp>
        <p:nvCxnSpPr>
          <p:cNvPr id="6" name="Straight Arrow Connector 5">
            <a:extLst>
              <a:ext uri="{FF2B5EF4-FFF2-40B4-BE49-F238E27FC236}">
                <a16:creationId xmlns:a16="http://schemas.microsoft.com/office/drawing/2014/main" id="{D57FD844-9D00-6AA4-4261-B7B69D4D4F14}"/>
              </a:ext>
            </a:extLst>
          </p:cNvPr>
          <p:cNvCxnSpPr/>
          <p:nvPr/>
        </p:nvCxnSpPr>
        <p:spPr>
          <a:xfrm flipV="1">
            <a:off x="3653452" y="4456359"/>
            <a:ext cx="554180" cy="138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84C463E-DE7D-E743-834B-3AFB57DA8B97}"/>
              </a:ext>
            </a:extLst>
          </p:cNvPr>
          <p:cNvCxnSpPr>
            <a:cxnSpLocks/>
          </p:cNvCxnSpPr>
          <p:nvPr/>
        </p:nvCxnSpPr>
        <p:spPr>
          <a:xfrm flipV="1">
            <a:off x="7710105" y="4975921"/>
            <a:ext cx="665017" cy="13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6484128-8A76-09AD-3B92-730CD8818B95}"/>
              </a:ext>
            </a:extLst>
          </p:cNvPr>
          <p:cNvCxnSpPr>
            <a:cxnSpLocks/>
          </p:cNvCxnSpPr>
          <p:nvPr/>
        </p:nvCxnSpPr>
        <p:spPr>
          <a:xfrm flipV="1">
            <a:off x="3774105" y="4973306"/>
            <a:ext cx="665017" cy="13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9F7F917-29A7-C493-C500-82AA8DAAB94F}"/>
              </a:ext>
            </a:extLst>
          </p:cNvPr>
          <p:cNvCxnSpPr/>
          <p:nvPr/>
        </p:nvCxnSpPr>
        <p:spPr>
          <a:xfrm flipV="1">
            <a:off x="6638861" y="4460689"/>
            <a:ext cx="665017" cy="13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9088A4B1-11EE-5034-6A41-7BBD5F6B328E}"/>
              </a:ext>
            </a:extLst>
          </p:cNvPr>
          <p:cNvCxnSpPr>
            <a:cxnSpLocks/>
          </p:cNvCxnSpPr>
          <p:nvPr/>
        </p:nvCxnSpPr>
        <p:spPr>
          <a:xfrm flipV="1">
            <a:off x="10269274" y="4975920"/>
            <a:ext cx="665017" cy="13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1D6C061-4BCC-5E3C-5033-CA5E5F4FE9FB}"/>
              </a:ext>
            </a:extLst>
          </p:cNvPr>
          <p:cNvSpPr txBox="1"/>
          <p:nvPr/>
        </p:nvSpPr>
        <p:spPr>
          <a:xfrm>
            <a:off x="2281311" y="775752"/>
            <a:ext cx="720586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u="sng" cap="all">
                <a:ea typeface="+mn-lt"/>
                <a:cs typeface="+mn-lt"/>
              </a:rPr>
              <a:t>Ticket </a:t>
            </a:r>
            <a:r>
              <a:rPr lang="en-US" sz="4400" u="sng" cap="all" err="1">
                <a:ea typeface="+mn-lt"/>
                <a:cs typeface="+mn-lt"/>
              </a:rPr>
              <a:t>FollowUp</a:t>
            </a:r>
            <a:r>
              <a:rPr lang="en-US" sz="4400" u="sng" cap="all">
                <a:ea typeface="+mn-lt"/>
                <a:cs typeface="+mn-lt"/>
              </a:rPr>
              <a:t>:</a:t>
            </a:r>
            <a:endParaRPr lang="en-US"/>
          </a:p>
        </p:txBody>
      </p:sp>
    </p:spTree>
    <p:extLst>
      <p:ext uri="{BB962C8B-B14F-4D97-AF65-F5344CB8AC3E}">
        <p14:creationId xmlns:p14="http://schemas.microsoft.com/office/powerpoint/2010/main" val="18870814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D2585039-CDA7-4B76-B013-776F970D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4" y="0"/>
            <a:ext cx="12173816"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D53D942-8031-42E8-88B4-E03A710E8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Rectangle 139">
            <a:extLst>
              <a:ext uri="{FF2B5EF4-FFF2-40B4-BE49-F238E27FC236}">
                <a16:creationId xmlns:a16="http://schemas.microsoft.com/office/drawing/2014/main" id="{5FD07472-970F-49B5-8994-ADEAA314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930400" cy="6858002"/>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140">
            <a:extLst>
              <a:ext uri="{FF2B5EF4-FFF2-40B4-BE49-F238E27FC236}">
                <a16:creationId xmlns:a16="http://schemas.microsoft.com/office/drawing/2014/main" id="{82869BAE-8EC0-4D16-ACB8-F0CBFDD904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524" t="71774" r="2564"/>
          <a:stretch/>
        </p:blipFill>
        <p:spPr>
          <a:xfrm>
            <a:off x="18184" y="4822361"/>
            <a:ext cx="1911902" cy="2035640"/>
          </a:xfrm>
          <a:prstGeom prst="rect">
            <a:avLst/>
          </a:prstGeom>
        </p:spPr>
      </p:pic>
      <p:pic>
        <p:nvPicPr>
          <p:cNvPr id="142" name="Picture 141">
            <a:extLst>
              <a:ext uri="{FF2B5EF4-FFF2-40B4-BE49-F238E27FC236}">
                <a16:creationId xmlns:a16="http://schemas.microsoft.com/office/drawing/2014/main" id="{3524A7AE-FFF7-4F70-9AEA-01A5DFF77B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9896" t="75007" r="30510"/>
          <a:stretch/>
        </p:blipFill>
        <p:spPr>
          <a:xfrm>
            <a:off x="297855" y="5471958"/>
            <a:ext cx="889881" cy="638482"/>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143" name="Content Placeholder 15">
            <a:extLst>
              <a:ext uri="{FF2B5EF4-FFF2-40B4-BE49-F238E27FC236}">
                <a16:creationId xmlns:a16="http://schemas.microsoft.com/office/drawing/2014/main" id="{6F446E8D-6803-0C92-A7FA-66584B716822}"/>
              </a:ext>
            </a:extLst>
          </p:cNvPr>
          <p:cNvSpPr>
            <a:spLocks noGrp="1"/>
          </p:cNvSpPr>
          <p:nvPr>
            <p:ph idx="1"/>
          </p:nvPr>
        </p:nvSpPr>
        <p:spPr>
          <a:xfrm>
            <a:off x="2844486" y="1950440"/>
            <a:ext cx="8433113" cy="3840760"/>
          </a:xfrm>
        </p:spPr>
        <p:txBody>
          <a:bodyPr anchor="ctr">
            <a:normAutofit/>
          </a:bodyPr>
          <a:lstStyle/>
          <a:p>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p:txBody>
      </p:sp>
      <p:sp>
        <p:nvSpPr>
          <p:cNvPr id="2" name="Title 1">
            <a:extLst>
              <a:ext uri="{FF2B5EF4-FFF2-40B4-BE49-F238E27FC236}">
                <a16:creationId xmlns:a16="http://schemas.microsoft.com/office/drawing/2014/main" id="{A850B972-0B7A-40CD-9E79-07E8A87AB03C}"/>
              </a:ext>
            </a:extLst>
          </p:cNvPr>
          <p:cNvSpPr>
            <a:spLocks noGrp="1"/>
          </p:cNvSpPr>
          <p:nvPr>
            <p:ph type="title"/>
          </p:nvPr>
        </p:nvSpPr>
        <p:spPr>
          <a:xfrm>
            <a:off x="2844486" y="643467"/>
            <a:ext cx="8433739" cy="1306972"/>
          </a:xfrm>
        </p:spPr>
        <p:txBody>
          <a:bodyPr>
            <a:normAutofit/>
          </a:bodyPr>
          <a:lstStyle/>
          <a:p>
            <a:pPr algn="l"/>
            <a:r>
              <a:rPr lang="en-US" sz="4400" u="sng"/>
              <a:t>Presented by:</a:t>
            </a:r>
            <a:endParaRPr lang="en-US"/>
          </a:p>
        </p:txBody>
      </p:sp>
      <p:sp>
        <p:nvSpPr>
          <p:cNvPr id="17" name="TextBox 16">
            <a:extLst>
              <a:ext uri="{FF2B5EF4-FFF2-40B4-BE49-F238E27FC236}">
                <a16:creationId xmlns:a16="http://schemas.microsoft.com/office/drawing/2014/main" id="{A9910B3B-3FD5-2D83-83FE-37A101DEF42F}"/>
              </a:ext>
            </a:extLst>
          </p:cNvPr>
          <p:cNvSpPr txBox="1"/>
          <p:nvPr/>
        </p:nvSpPr>
        <p:spPr>
          <a:xfrm>
            <a:off x="2895599" y="1828800"/>
            <a:ext cx="8174181"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600"/>
              <a:t>Teja Swaroop Reddy(TL) </a:t>
            </a:r>
          </a:p>
          <a:p>
            <a:pPr marL="457200" indent="-457200">
              <a:buFont typeface="Arial"/>
              <a:buChar char="•"/>
            </a:pPr>
            <a:r>
              <a:rPr lang="en-US" sz="3600" err="1"/>
              <a:t>Santhoshini.S</a:t>
            </a:r>
            <a:r>
              <a:rPr lang="en-US" sz="3600"/>
              <a:t> </a:t>
            </a:r>
          </a:p>
          <a:p>
            <a:pPr marL="457200" indent="-457200">
              <a:buFont typeface="Arial"/>
              <a:buChar char="•"/>
            </a:pPr>
            <a:r>
              <a:rPr lang="en-US" sz="3600" err="1"/>
              <a:t>Tejas.G</a:t>
            </a:r>
          </a:p>
          <a:p>
            <a:pPr marL="457200" indent="-457200">
              <a:buFont typeface="Arial"/>
              <a:buChar char="•"/>
            </a:pPr>
            <a:r>
              <a:rPr lang="en-US" sz="3600" err="1"/>
              <a:t>Sridevi.M</a:t>
            </a:r>
            <a:endParaRPr lang="en-US" err="1"/>
          </a:p>
          <a:p>
            <a:pPr marL="285750" indent="-285750">
              <a:buFont typeface="Arial"/>
              <a:buChar char="•"/>
            </a:pPr>
            <a:endParaRPr lang="en-US" sz="2800"/>
          </a:p>
          <a:p>
            <a:endParaRPr lang="en-US"/>
          </a:p>
        </p:txBody>
      </p:sp>
    </p:spTree>
    <p:extLst>
      <p:ext uri="{BB962C8B-B14F-4D97-AF65-F5344CB8AC3E}">
        <p14:creationId xmlns:p14="http://schemas.microsoft.com/office/powerpoint/2010/main" val="218356896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D2585039-CDA7-4B76-B013-776F970D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4" y="0"/>
            <a:ext cx="12173816"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D53D942-8031-42E8-88B4-E03A710E8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Rectangle 139">
            <a:extLst>
              <a:ext uri="{FF2B5EF4-FFF2-40B4-BE49-F238E27FC236}">
                <a16:creationId xmlns:a16="http://schemas.microsoft.com/office/drawing/2014/main" id="{5FD07472-970F-49B5-8994-ADEAA314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930400" cy="6858002"/>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140">
            <a:extLst>
              <a:ext uri="{FF2B5EF4-FFF2-40B4-BE49-F238E27FC236}">
                <a16:creationId xmlns:a16="http://schemas.microsoft.com/office/drawing/2014/main" id="{82869BAE-8EC0-4D16-ACB8-F0CBFDD904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524" t="71774" r="2564"/>
          <a:stretch/>
        </p:blipFill>
        <p:spPr>
          <a:xfrm>
            <a:off x="18184" y="4822361"/>
            <a:ext cx="1911902" cy="2035640"/>
          </a:xfrm>
          <a:prstGeom prst="rect">
            <a:avLst/>
          </a:prstGeom>
        </p:spPr>
      </p:pic>
      <p:pic>
        <p:nvPicPr>
          <p:cNvPr id="142" name="Picture 141">
            <a:extLst>
              <a:ext uri="{FF2B5EF4-FFF2-40B4-BE49-F238E27FC236}">
                <a16:creationId xmlns:a16="http://schemas.microsoft.com/office/drawing/2014/main" id="{3524A7AE-FFF7-4F70-9AEA-01A5DFF77B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9896" t="75007" r="30510"/>
          <a:stretch/>
        </p:blipFill>
        <p:spPr>
          <a:xfrm>
            <a:off x="297855" y="5471958"/>
            <a:ext cx="889881" cy="638482"/>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143" name="Content Placeholder 15">
            <a:extLst>
              <a:ext uri="{FF2B5EF4-FFF2-40B4-BE49-F238E27FC236}">
                <a16:creationId xmlns:a16="http://schemas.microsoft.com/office/drawing/2014/main" id="{6F446E8D-6803-0C92-A7FA-66584B716822}"/>
              </a:ext>
            </a:extLst>
          </p:cNvPr>
          <p:cNvSpPr>
            <a:spLocks noGrp="1"/>
          </p:cNvSpPr>
          <p:nvPr>
            <p:ph idx="1"/>
          </p:nvPr>
        </p:nvSpPr>
        <p:spPr>
          <a:xfrm>
            <a:off x="2844486" y="1950440"/>
            <a:ext cx="8433113" cy="3840760"/>
          </a:xfrm>
        </p:spPr>
        <p:txBody>
          <a:bodyPr anchor="ctr">
            <a:normAutofit/>
          </a:bodyPr>
          <a:lstStyle/>
          <a:p>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p:txBody>
      </p:sp>
      <p:sp>
        <p:nvSpPr>
          <p:cNvPr id="2" name="Title 1">
            <a:extLst>
              <a:ext uri="{FF2B5EF4-FFF2-40B4-BE49-F238E27FC236}">
                <a16:creationId xmlns:a16="http://schemas.microsoft.com/office/drawing/2014/main" id="{A850B972-0B7A-40CD-9E79-07E8A87AB03C}"/>
              </a:ext>
            </a:extLst>
          </p:cNvPr>
          <p:cNvSpPr>
            <a:spLocks noGrp="1"/>
          </p:cNvSpPr>
          <p:nvPr>
            <p:ph type="title"/>
          </p:nvPr>
        </p:nvSpPr>
        <p:spPr>
          <a:xfrm>
            <a:off x="2844486" y="643467"/>
            <a:ext cx="8433739" cy="1306972"/>
          </a:xfrm>
        </p:spPr>
        <p:txBody>
          <a:bodyPr>
            <a:normAutofit/>
          </a:bodyPr>
          <a:lstStyle/>
          <a:p>
            <a:pPr algn="l"/>
            <a:r>
              <a:rPr lang="en-US" sz="4400" u="sng"/>
              <a:t>Team collaboration:</a:t>
            </a:r>
            <a:endParaRPr lang="en-US"/>
          </a:p>
        </p:txBody>
      </p:sp>
      <p:sp>
        <p:nvSpPr>
          <p:cNvPr id="17" name="TextBox 16">
            <a:extLst>
              <a:ext uri="{FF2B5EF4-FFF2-40B4-BE49-F238E27FC236}">
                <a16:creationId xmlns:a16="http://schemas.microsoft.com/office/drawing/2014/main" id="{A9910B3B-3FD5-2D83-83FE-37A101DEF42F}"/>
              </a:ext>
            </a:extLst>
          </p:cNvPr>
          <p:cNvSpPr txBox="1"/>
          <p:nvPr/>
        </p:nvSpPr>
        <p:spPr>
          <a:xfrm>
            <a:off x="2852467" y="1828800"/>
            <a:ext cx="9353124" cy="4739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200"/>
              <a:t>Teja Swaroop Reddy(TL) </a:t>
            </a:r>
            <a:br>
              <a:rPr lang="en-US" sz="3200"/>
            </a:br>
            <a:r>
              <a:rPr lang="en-US" sz="3200"/>
              <a:t>Ticket </a:t>
            </a:r>
            <a:r>
              <a:rPr lang="en-US" sz="3200" err="1"/>
              <a:t>Followup</a:t>
            </a:r>
            <a:r>
              <a:rPr lang="en-US" sz="3200"/>
              <a:t>,  Authorization API, Helper class</a:t>
            </a:r>
          </a:p>
          <a:p>
            <a:pPr marL="457200" indent="-457200">
              <a:buFont typeface="Arial"/>
              <a:buChar char="•"/>
            </a:pPr>
            <a:r>
              <a:rPr lang="en-US" sz="3200" err="1"/>
              <a:t>Santhoshini.S</a:t>
            </a:r>
            <a:br>
              <a:rPr lang="en-US" sz="3200"/>
            </a:br>
            <a:r>
              <a:rPr lang="en-US" sz="3200"/>
              <a:t>Employee, </a:t>
            </a:r>
            <a:r>
              <a:rPr lang="en-US" sz="3200" err="1"/>
              <a:t>TicketPriority</a:t>
            </a:r>
            <a:r>
              <a:rPr lang="en-US" sz="3200"/>
              <a:t>, </a:t>
            </a:r>
            <a:r>
              <a:rPr lang="en-US" sz="3200" err="1"/>
              <a:t>ApiGateway</a:t>
            </a:r>
          </a:p>
          <a:p>
            <a:pPr marL="457200" indent="-457200">
              <a:buFont typeface="Arial"/>
              <a:buChar char="•"/>
            </a:pPr>
            <a:r>
              <a:rPr lang="en-US" sz="3200" err="1"/>
              <a:t>Tejas.G</a:t>
            </a:r>
            <a:r>
              <a:rPr lang="en-US" sz="3200"/>
              <a:t> </a:t>
            </a:r>
            <a:br>
              <a:rPr lang="en-US" sz="3200"/>
            </a:br>
            <a:r>
              <a:rPr lang="en-US" sz="3200"/>
              <a:t>Ticket Type, Frontend</a:t>
            </a:r>
          </a:p>
          <a:p>
            <a:pPr marL="457200" indent="-457200">
              <a:buFont typeface="Arial"/>
              <a:buChar char="•"/>
            </a:pPr>
            <a:r>
              <a:rPr lang="en-US" sz="3200" err="1"/>
              <a:t>Sridevi.M</a:t>
            </a:r>
            <a:r>
              <a:rPr lang="en-US" sz="3200"/>
              <a:t> </a:t>
            </a:r>
            <a:br>
              <a:rPr lang="en-US" sz="3200"/>
            </a:br>
            <a:r>
              <a:rPr lang="en-US" sz="3200"/>
              <a:t>Ticket, Frontend</a:t>
            </a:r>
          </a:p>
          <a:p>
            <a:pPr marL="285750" indent="-285750">
              <a:buFont typeface="Arial"/>
              <a:buChar char="•"/>
            </a:pPr>
            <a:endParaRPr lang="en-US" sz="2800"/>
          </a:p>
          <a:p>
            <a:endParaRPr lang="en-US"/>
          </a:p>
        </p:txBody>
      </p:sp>
    </p:spTree>
    <p:extLst>
      <p:ext uri="{BB962C8B-B14F-4D97-AF65-F5344CB8AC3E}">
        <p14:creationId xmlns:p14="http://schemas.microsoft.com/office/powerpoint/2010/main" val="2924539910"/>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D2585039-CDA7-4B76-B013-776F970D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4" y="0"/>
            <a:ext cx="12173816"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D53D942-8031-42E8-88B4-E03A710E8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Rectangle 139">
            <a:extLst>
              <a:ext uri="{FF2B5EF4-FFF2-40B4-BE49-F238E27FC236}">
                <a16:creationId xmlns:a16="http://schemas.microsoft.com/office/drawing/2014/main" id="{5FD07472-970F-49B5-8994-ADEAA314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930400" cy="6858002"/>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140">
            <a:extLst>
              <a:ext uri="{FF2B5EF4-FFF2-40B4-BE49-F238E27FC236}">
                <a16:creationId xmlns:a16="http://schemas.microsoft.com/office/drawing/2014/main" id="{82869BAE-8EC0-4D16-ACB8-F0CBFDD904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524" t="71774" r="2564"/>
          <a:stretch/>
        </p:blipFill>
        <p:spPr>
          <a:xfrm>
            <a:off x="18184" y="4822361"/>
            <a:ext cx="1911902" cy="2035640"/>
          </a:xfrm>
          <a:prstGeom prst="rect">
            <a:avLst/>
          </a:prstGeom>
        </p:spPr>
      </p:pic>
      <p:pic>
        <p:nvPicPr>
          <p:cNvPr id="142" name="Picture 141">
            <a:extLst>
              <a:ext uri="{FF2B5EF4-FFF2-40B4-BE49-F238E27FC236}">
                <a16:creationId xmlns:a16="http://schemas.microsoft.com/office/drawing/2014/main" id="{3524A7AE-FFF7-4F70-9AEA-01A5DFF77B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9896" t="75007" r="30510"/>
          <a:stretch/>
        </p:blipFill>
        <p:spPr>
          <a:xfrm>
            <a:off x="297855" y="5471958"/>
            <a:ext cx="889881" cy="638482"/>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143" name="Content Placeholder 15">
            <a:extLst>
              <a:ext uri="{FF2B5EF4-FFF2-40B4-BE49-F238E27FC236}">
                <a16:creationId xmlns:a16="http://schemas.microsoft.com/office/drawing/2014/main" id="{6F446E8D-6803-0C92-A7FA-66584B716822}"/>
              </a:ext>
            </a:extLst>
          </p:cNvPr>
          <p:cNvSpPr>
            <a:spLocks noGrp="1"/>
          </p:cNvSpPr>
          <p:nvPr>
            <p:ph idx="1"/>
          </p:nvPr>
        </p:nvSpPr>
        <p:spPr>
          <a:xfrm>
            <a:off x="2844486" y="1950440"/>
            <a:ext cx="8433113" cy="3840760"/>
          </a:xfrm>
        </p:spPr>
        <p:txBody>
          <a:bodyPr anchor="ctr">
            <a:normAutofit/>
          </a:bodyPr>
          <a:lstStyle/>
          <a:p>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p:txBody>
      </p:sp>
      <p:sp>
        <p:nvSpPr>
          <p:cNvPr id="2" name="Title 1">
            <a:extLst>
              <a:ext uri="{FF2B5EF4-FFF2-40B4-BE49-F238E27FC236}">
                <a16:creationId xmlns:a16="http://schemas.microsoft.com/office/drawing/2014/main" id="{A850B972-0B7A-40CD-9E79-07E8A87AB03C}"/>
              </a:ext>
            </a:extLst>
          </p:cNvPr>
          <p:cNvSpPr>
            <a:spLocks noGrp="1"/>
          </p:cNvSpPr>
          <p:nvPr>
            <p:ph type="title"/>
          </p:nvPr>
        </p:nvSpPr>
        <p:spPr>
          <a:xfrm>
            <a:off x="2844486" y="643467"/>
            <a:ext cx="8433739" cy="1306972"/>
          </a:xfrm>
        </p:spPr>
        <p:txBody>
          <a:bodyPr>
            <a:normAutofit/>
          </a:bodyPr>
          <a:lstStyle/>
          <a:p>
            <a:pPr algn="l"/>
            <a:r>
              <a:rPr lang="en-US" sz="4400" u="sng" dirty="0"/>
              <a:t>Conclusion:</a:t>
            </a:r>
            <a:br>
              <a:rPr lang="en-US" sz="4400" u="sng" dirty="0"/>
            </a:br>
            <a:endParaRPr lang="en-US"/>
          </a:p>
        </p:txBody>
      </p:sp>
      <p:sp>
        <p:nvSpPr>
          <p:cNvPr id="3" name="TextBox 2">
            <a:extLst>
              <a:ext uri="{FF2B5EF4-FFF2-40B4-BE49-F238E27FC236}">
                <a16:creationId xmlns:a16="http://schemas.microsoft.com/office/drawing/2014/main" id="{6F623C57-A420-47B0-E390-FAB61344BA78}"/>
              </a:ext>
            </a:extLst>
          </p:cNvPr>
          <p:cNvSpPr txBox="1"/>
          <p:nvPr/>
        </p:nvSpPr>
        <p:spPr>
          <a:xfrm>
            <a:off x="1920815" y="1719532"/>
            <a:ext cx="1029131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Sans-Serif"/>
              <a:buChar char="•"/>
            </a:pPr>
            <a:r>
              <a:rPr lang="en-US" sz="3200" dirty="0">
                <a:cs typeface="Arial"/>
              </a:rPr>
              <a:t>We were successfully able to build the Ticketing Portal project, providing the interface for the employees to create and manage the tickets. </a:t>
            </a:r>
          </a:p>
          <a:p>
            <a:pPr marL="457200" indent="-457200">
              <a:buFont typeface="Arial,Sans-Serif"/>
              <a:buChar char="•"/>
            </a:pPr>
            <a:r>
              <a:rPr lang="en-US" sz="3200" dirty="0">
                <a:cs typeface="Arial"/>
              </a:rPr>
              <a:t>The integration of key features such as User Authentication and API Validations has significantly improved the efficiency.</a:t>
            </a:r>
          </a:p>
        </p:txBody>
      </p:sp>
    </p:spTree>
    <p:extLst>
      <p:ext uri="{BB962C8B-B14F-4D97-AF65-F5344CB8AC3E}">
        <p14:creationId xmlns:p14="http://schemas.microsoft.com/office/powerpoint/2010/main" val="84456650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D2585039-CDA7-4B76-B013-776F970D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4" y="0"/>
            <a:ext cx="12173816"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D53D942-8031-42E8-88B4-E03A710E8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Rectangle 139">
            <a:extLst>
              <a:ext uri="{FF2B5EF4-FFF2-40B4-BE49-F238E27FC236}">
                <a16:creationId xmlns:a16="http://schemas.microsoft.com/office/drawing/2014/main" id="{5FD07472-970F-49B5-8994-ADEAA314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930400" cy="6858002"/>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140">
            <a:extLst>
              <a:ext uri="{FF2B5EF4-FFF2-40B4-BE49-F238E27FC236}">
                <a16:creationId xmlns:a16="http://schemas.microsoft.com/office/drawing/2014/main" id="{82869BAE-8EC0-4D16-ACB8-F0CBFDD904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524" t="71774" r="2564"/>
          <a:stretch/>
        </p:blipFill>
        <p:spPr>
          <a:xfrm>
            <a:off x="18184" y="4822361"/>
            <a:ext cx="1911902" cy="2035640"/>
          </a:xfrm>
          <a:prstGeom prst="rect">
            <a:avLst/>
          </a:prstGeom>
        </p:spPr>
      </p:pic>
      <p:pic>
        <p:nvPicPr>
          <p:cNvPr id="142" name="Picture 141">
            <a:extLst>
              <a:ext uri="{FF2B5EF4-FFF2-40B4-BE49-F238E27FC236}">
                <a16:creationId xmlns:a16="http://schemas.microsoft.com/office/drawing/2014/main" id="{3524A7AE-FFF7-4F70-9AEA-01A5DFF77B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9896" t="75007" r="30510"/>
          <a:stretch/>
        </p:blipFill>
        <p:spPr>
          <a:xfrm>
            <a:off x="297855" y="5471958"/>
            <a:ext cx="889881" cy="638482"/>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143" name="Content Placeholder 15">
            <a:extLst>
              <a:ext uri="{FF2B5EF4-FFF2-40B4-BE49-F238E27FC236}">
                <a16:creationId xmlns:a16="http://schemas.microsoft.com/office/drawing/2014/main" id="{6F446E8D-6803-0C92-A7FA-66584B716822}"/>
              </a:ext>
            </a:extLst>
          </p:cNvPr>
          <p:cNvSpPr>
            <a:spLocks noGrp="1"/>
          </p:cNvSpPr>
          <p:nvPr>
            <p:ph idx="1"/>
          </p:nvPr>
        </p:nvSpPr>
        <p:spPr>
          <a:xfrm>
            <a:off x="2844486" y="1950440"/>
            <a:ext cx="8433113" cy="3840760"/>
          </a:xfrm>
        </p:spPr>
        <p:txBody>
          <a:bodyPr anchor="ctr">
            <a:normAutofit/>
          </a:bodyPr>
          <a:lstStyle/>
          <a:p>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p:txBody>
      </p:sp>
      <p:sp>
        <p:nvSpPr>
          <p:cNvPr id="2" name="Title 1">
            <a:extLst>
              <a:ext uri="{FF2B5EF4-FFF2-40B4-BE49-F238E27FC236}">
                <a16:creationId xmlns:a16="http://schemas.microsoft.com/office/drawing/2014/main" id="{A850B972-0B7A-40CD-9E79-07E8A87AB03C}"/>
              </a:ext>
            </a:extLst>
          </p:cNvPr>
          <p:cNvSpPr>
            <a:spLocks noGrp="1"/>
          </p:cNvSpPr>
          <p:nvPr>
            <p:ph type="title"/>
          </p:nvPr>
        </p:nvSpPr>
        <p:spPr>
          <a:xfrm>
            <a:off x="2519635" y="640359"/>
            <a:ext cx="9555172" cy="1306972"/>
          </a:xfrm>
        </p:spPr>
        <p:txBody>
          <a:bodyPr>
            <a:noAutofit/>
          </a:bodyPr>
          <a:lstStyle/>
          <a:p>
            <a:pPr algn="l"/>
            <a:r>
              <a:rPr lang="en-US" sz="9600" b="1" u="sng"/>
              <a:t>Thank you</a:t>
            </a:r>
          </a:p>
        </p:txBody>
      </p:sp>
      <p:sp>
        <p:nvSpPr>
          <p:cNvPr id="3" name="TextBox 2">
            <a:extLst>
              <a:ext uri="{FF2B5EF4-FFF2-40B4-BE49-F238E27FC236}">
                <a16:creationId xmlns:a16="http://schemas.microsoft.com/office/drawing/2014/main" id="{A1D79281-44D8-9B86-F5A2-D9FBD7B7993F}"/>
              </a:ext>
            </a:extLst>
          </p:cNvPr>
          <p:cNvSpPr txBox="1"/>
          <p:nvPr/>
        </p:nvSpPr>
        <p:spPr>
          <a:xfrm>
            <a:off x="2421985" y="2058594"/>
            <a:ext cx="927168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cs typeface="Arial"/>
              </a:rPr>
              <a:t>Finally, we would like to thank Mr. </a:t>
            </a:r>
            <a:r>
              <a:rPr lang="en-US" sz="3200" dirty="0" err="1">
                <a:cs typeface="Arial"/>
              </a:rPr>
              <a:t>S.N.Rao</a:t>
            </a:r>
            <a:r>
              <a:rPr lang="en-US" sz="3200" dirty="0">
                <a:cs typeface="Arial"/>
              </a:rPr>
              <a:t> sir for your valuable guidance .</a:t>
            </a:r>
            <a:endParaRPr lang="en-US" dirty="0"/>
          </a:p>
        </p:txBody>
      </p:sp>
    </p:spTree>
    <p:extLst>
      <p:ext uri="{BB962C8B-B14F-4D97-AF65-F5344CB8AC3E}">
        <p14:creationId xmlns:p14="http://schemas.microsoft.com/office/powerpoint/2010/main" val="53568549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D2585039-CDA7-4B76-B013-776F970D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4" y="0"/>
            <a:ext cx="12173816"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D53D942-8031-42E8-88B4-E03A710E8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Rectangle 139">
            <a:extLst>
              <a:ext uri="{FF2B5EF4-FFF2-40B4-BE49-F238E27FC236}">
                <a16:creationId xmlns:a16="http://schemas.microsoft.com/office/drawing/2014/main" id="{5FD07472-970F-49B5-8994-ADEAA314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930400" cy="6858002"/>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140">
            <a:extLst>
              <a:ext uri="{FF2B5EF4-FFF2-40B4-BE49-F238E27FC236}">
                <a16:creationId xmlns:a16="http://schemas.microsoft.com/office/drawing/2014/main" id="{82869BAE-8EC0-4D16-ACB8-F0CBFDD904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524" t="71774" r="2564"/>
          <a:stretch/>
        </p:blipFill>
        <p:spPr>
          <a:xfrm>
            <a:off x="18184" y="4822361"/>
            <a:ext cx="1911902" cy="2035640"/>
          </a:xfrm>
          <a:prstGeom prst="rect">
            <a:avLst/>
          </a:prstGeom>
        </p:spPr>
      </p:pic>
      <p:pic>
        <p:nvPicPr>
          <p:cNvPr id="142" name="Picture 141">
            <a:extLst>
              <a:ext uri="{FF2B5EF4-FFF2-40B4-BE49-F238E27FC236}">
                <a16:creationId xmlns:a16="http://schemas.microsoft.com/office/drawing/2014/main" id="{3524A7AE-FFF7-4F70-9AEA-01A5DFF77B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9896" t="75007" r="30510"/>
          <a:stretch/>
        </p:blipFill>
        <p:spPr>
          <a:xfrm>
            <a:off x="297855" y="5471958"/>
            <a:ext cx="889881" cy="638482"/>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143" name="Content Placeholder 15">
            <a:extLst>
              <a:ext uri="{FF2B5EF4-FFF2-40B4-BE49-F238E27FC236}">
                <a16:creationId xmlns:a16="http://schemas.microsoft.com/office/drawing/2014/main" id="{6F446E8D-6803-0C92-A7FA-66584B716822}"/>
              </a:ext>
            </a:extLst>
          </p:cNvPr>
          <p:cNvSpPr>
            <a:spLocks noGrp="1"/>
          </p:cNvSpPr>
          <p:nvPr>
            <p:ph idx="1"/>
          </p:nvPr>
        </p:nvSpPr>
        <p:spPr>
          <a:xfrm>
            <a:off x="2844486" y="1950440"/>
            <a:ext cx="8433113" cy="3840760"/>
          </a:xfrm>
        </p:spPr>
        <p:txBody>
          <a:bodyPr anchor="ctr">
            <a:normAutofit/>
          </a:bodyPr>
          <a:lstStyle/>
          <a:p>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p:txBody>
      </p:sp>
      <p:sp>
        <p:nvSpPr>
          <p:cNvPr id="2" name="Title 1">
            <a:extLst>
              <a:ext uri="{FF2B5EF4-FFF2-40B4-BE49-F238E27FC236}">
                <a16:creationId xmlns:a16="http://schemas.microsoft.com/office/drawing/2014/main" id="{A850B972-0B7A-40CD-9E79-07E8A87AB03C}"/>
              </a:ext>
            </a:extLst>
          </p:cNvPr>
          <p:cNvSpPr>
            <a:spLocks noGrp="1"/>
          </p:cNvSpPr>
          <p:nvPr>
            <p:ph type="title"/>
          </p:nvPr>
        </p:nvSpPr>
        <p:spPr>
          <a:xfrm>
            <a:off x="2844486" y="643467"/>
            <a:ext cx="8433739" cy="1306972"/>
          </a:xfrm>
        </p:spPr>
        <p:txBody>
          <a:bodyPr>
            <a:normAutofit/>
          </a:bodyPr>
          <a:lstStyle/>
          <a:p>
            <a:pPr algn="l"/>
            <a:r>
              <a:rPr lang="en-US" sz="4400" u="sng"/>
              <a:t>Technologies used:</a:t>
            </a:r>
            <a:endParaRPr lang="en-US"/>
          </a:p>
        </p:txBody>
      </p:sp>
      <p:sp>
        <p:nvSpPr>
          <p:cNvPr id="17" name="TextBox 16">
            <a:extLst>
              <a:ext uri="{FF2B5EF4-FFF2-40B4-BE49-F238E27FC236}">
                <a16:creationId xmlns:a16="http://schemas.microsoft.com/office/drawing/2014/main" id="{A9910B3B-3FD5-2D83-83FE-37A101DEF42F}"/>
              </a:ext>
            </a:extLst>
          </p:cNvPr>
          <p:cNvSpPr txBox="1"/>
          <p:nvPr/>
        </p:nvSpPr>
        <p:spPr>
          <a:xfrm>
            <a:off x="2895599" y="1828800"/>
            <a:ext cx="8174181" cy="46782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600" dirty="0"/>
              <a:t>.NET Core Web App (MVC)</a:t>
            </a:r>
            <a:endParaRPr lang="en-US" dirty="0"/>
          </a:p>
          <a:p>
            <a:pPr marL="457200" indent="-457200">
              <a:buFont typeface="Arial"/>
              <a:buChar char="•"/>
            </a:pPr>
            <a:r>
              <a:rPr lang="en-US" sz="3600" dirty="0"/>
              <a:t>Entity Framework</a:t>
            </a:r>
          </a:p>
          <a:p>
            <a:pPr marL="457200" indent="-457200">
              <a:buFont typeface="Arial"/>
              <a:buChar char="•"/>
            </a:pPr>
            <a:r>
              <a:rPr lang="en-US" sz="3600" dirty="0">
                <a:ea typeface="+mn-lt"/>
                <a:cs typeface="+mn-lt"/>
              </a:rPr>
              <a:t>.NET Core </a:t>
            </a:r>
            <a:r>
              <a:rPr lang="en-US" sz="3600" dirty="0"/>
              <a:t>Web API</a:t>
            </a:r>
          </a:p>
          <a:p>
            <a:pPr marL="457200" indent="-457200">
              <a:buFont typeface="Arial"/>
              <a:buChar char="•"/>
            </a:pPr>
            <a:r>
              <a:rPr lang="en-US" sz="3600" dirty="0"/>
              <a:t>C#</a:t>
            </a:r>
          </a:p>
          <a:p>
            <a:pPr marL="457200" indent="-457200">
              <a:buFont typeface="Arial"/>
              <a:buChar char="•"/>
            </a:pPr>
            <a:r>
              <a:rPr lang="en-US" sz="3600" dirty="0"/>
              <a:t>HTML</a:t>
            </a:r>
          </a:p>
          <a:p>
            <a:pPr marL="457200" indent="-457200">
              <a:buFont typeface="Arial"/>
              <a:buChar char="•"/>
            </a:pPr>
            <a:r>
              <a:rPr lang="en-US" sz="3600" dirty="0"/>
              <a:t>CSS</a:t>
            </a:r>
          </a:p>
          <a:p>
            <a:pPr marL="457200" indent="-457200">
              <a:buFont typeface="Arial"/>
              <a:buChar char="•"/>
            </a:pPr>
            <a:endParaRPr lang="en-US" sz="3600"/>
          </a:p>
          <a:p>
            <a:pPr marL="285750" indent="-285750">
              <a:buFont typeface="Arial"/>
              <a:buChar char="•"/>
            </a:pPr>
            <a:endParaRPr lang="en-US" sz="2800"/>
          </a:p>
          <a:p>
            <a:endParaRPr lang="en-US"/>
          </a:p>
        </p:txBody>
      </p:sp>
    </p:spTree>
    <p:extLst>
      <p:ext uri="{BB962C8B-B14F-4D97-AF65-F5344CB8AC3E}">
        <p14:creationId xmlns:p14="http://schemas.microsoft.com/office/powerpoint/2010/main" val="292093088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D2585039-CDA7-4B76-B013-776F970D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4" y="0"/>
            <a:ext cx="12173816"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D53D942-8031-42E8-88B4-E03A710E8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Rectangle 139">
            <a:extLst>
              <a:ext uri="{FF2B5EF4-FFF2-40B4-BE49-F238E27FC236}">
                <a16:creationId xmlns:a16="http://schemas.microsoft.com/office/drawing/2014/main" id="{5FD07472-970F-49B5-8994-ADEAA314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930400" cy="6858002"/>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140">
            <a:extLst>
              <a:ext uri="{FF2B5EF4-FFF2-40B4-BE49-F238E27FC236}">
                <a16:creationId xmlns:a16="http://schemas.microsoft.com/office/drawing/2014/main" id="{82869BAE-8EC0-4D16-ACB8-F0CBFDD904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524" t="71774" r="2564"/>
          <a:stretch/>
        </p:blipFill>
        <p:spPr>
          <a:xfrm>
            <a:off x="18184" y="4822361"/>
            <a:ext cx="1911902" cy="2035640"/>
          </a:xfrm>
          <a:prstGeom prst="rect">
            <a:avLst/>
          </a:prstGeom>
        </p:spPr>
      </p:pic>
      <p:pic>
        <p:nvPicPr>
          <p:cNvPr id="142" name="Picture 141">
            <a:extLst>
              <a:ext uri="{FF2B5EF4-FFF2-40B4-BE49-F238E27FC236}">
                <a16:creationId xmlns:a16="http://schemas.microsoft.com/office/drawing/2014/main" id="{3524A7AE-FFF7-4F70-9AEA-01A5DFF77B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9896" t="75007" r="30510"/>
          <a:stretch/>
        </p:blipFill>
        <p:spPr>
          <a:xfrm>
            <a:off x="297855" y="5471958"/>
            <a:ext cx="889881" cy="638482"/>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143" name="Content Placeholder 15">
            <a:extLst>
              <a:ext uri="{FF2B5EF4-FFF2-40B4-BE49-F238E27FC236}">
                <a16:creationId xmlns:a16="http://schemas.microsoft.com/office/drawing/2014/main" id="{6F446E8D-6803-0C92-A7FA-66584B716822}"/>
              </a:ext>
            </a:extLst>
          </p:cNvPr>
          <p:cNvSpPr>
            <a:spLocks noGrp="1"/>
          </p:cNvSpPr>
          <p:nvPr>
            <p:ph idx="1"/>
          </p:nvPr>
        </p:nvSpPr>
        <p:spPr>
          <a:xfrm>
            <a:off x="2844486" y="1950440"/>
            <a:ext cx="8433113" cy="3840760"/>
          </a:xfrm>
        </p:spPr>
        <p:txBody>
          <a:bodyPr anchor="ctr">
            <a:normAutofit/>
          </a:bodyPr>
          <a:lstStyle/>
          <a:p>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p:txBody>
      </p:sp>
      <p:sp>
        <p:nvSpPr>
          <p:cNvPr id="2" name="Title 1">
            <a:extLst>
              <a:ext uri="{FF2B5EF4-FFF2-40B4-BE49-F238E27FC236}">
                <a16:creationId xmlns:a16="http://schemas.microsoft.com/office/drawing/2014/main" id="{A850B972-0B7A-40CD-9E79-07E8A87AB03C}"/>
              </a:ext>
            </a:extLst>
          </p:cNvPr>
          <p:cNvSpPr>
            <a:spLocks noGrp="1"/>
          </p:cNvSpPr>
          <p:nvPr>
            <p:ph type="title"/>
          </p:nvPr>
        </p:nvSpPr>
        <p:spPr>
          <a:xfrm>
            <a:off x="2844486" y="643467"/>
            <a:ext cx="8433739" cy="1306972"/>
          </a:xfrm>
        </p:spPr>
        <p:txBody>
          <a:bodyPr>
            <a:normAutofit/>
          </a:bodyPr>
          <a:lstStyle/>
          <a:p>
            <a:pPr algn="l"/>
            <a:r>
              <a:rPr lang="en-US" sz="4400" u="sng"/>
              <a:t>What is ticket?</a:t>
            </a:r>
            <a:endParaRPr lang="en-US"/>
          </a:p>
        </p:txBody>
      </p:sp>
      <p:sp>
        <p:nvSpPr>
          <p:cNvPr id="17" name="TextBox 16">
            <a:extLst>
              <a:ext uri="{FF2B5EF4-FFF2-40B4-BE49-F238E27FC236}">
                <a16:creationId xmlns:a16="http://schemas.microsoft.com/office/drawing/2014/main" id="{A9910B3B-3FD5-2D83-83FE-37A101DEF42F}"/>
              </a:ext>
            </a:extLst>
          </p:cNvPr>
          <p:cNvSpPr txBox="1"/>
          <p:nvPr/>
        </p:nvSpPr>
        <p:spPr>
          <a:xfrm>
            <a:off x="2895599" y="1828800"/>
            <a:ext cx="8174181" cy="3662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In smaller companies, whenever employees seek IT support, they can simply walk up to their internal IT team and get their issues fixed. But as organizations grow in size, managing employee issues and internal IT service requests tends to become cumbersome. Emails work when companies are small, but their speed and simplicity don’t cope well with the large number of requests that are being raised in a big organization.</a:t>
            </a:r>
            <a:endParaRPr lang="en-US" sz="2400"/>
          </a:p>
          <a:p>
            <a:endParaRPr lang="en-US"/>
          </a:p>
          <a:p>
            <a:pPr marL="285750" indent="-285750" algn="l">
              <a:buFont typeface="Arial"/>
              <a:buChar char="•"/>
            </a:pPr>
            <a:endParaRPr lang="en-US" sz="2800"/>
          </a:p>
          <a:p>
            <a:endParaRPr lang="en-US"/>
          </a:p>
        </p:txBody>
      </p:sp>
    </p:spTree>
    <p:extLst>
      <p:ext uri="{BB962C8B-B14F-4D97-AF65-F5344CB8AC3E}">
        <p14:creationId xmlns:p14="http://schemas.microsoft.com/office/powerpoint/2010/main" val="194511793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D2585039-CDA7-4B76-B013-776F970D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4" y="0"/>
            <a:ext cx="12173816"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D53D942-8031-42E8-88B4-E03A710E8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Rectangle 139">
            <a:extLst>
              <a:ext uri="{FF2B5EF4-FFF2-40B4-BE49-F238E27FC236}">
                <a16:creationId xmlns:a16="http://schemas.microsoft.com/office/drawing/2014/main" id="{5FD07472-970F-49B5-8994-ADEAA314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930400" cy="6858002"/>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140">
            <a:extLst>
              <a:ext uri="{FF2B5EF4-FFF2-40B4-BE49-F238E27FC236}">
                <a16:creationId xmlns:a16="http://schemas.microsoft.com/office/drawing/2014/main" id="{82869BAE-8EC0-4D16-ACB8-F0CBFDD904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524" t="71774" r="2564"/>
          <a:stretch/>
        </p:blipFill>
        <p:spPr>
          <a:xfrm>
            <a:off x="18184" y="4822361"/>
            <a:ext cx="1911902" cy="2035640"/>
          </a:xfrm>
          <a:prstGeom prst="rect">
            <a:avLst/>
          </a:prstGeom>
        </p:spPr>
      </p:pic>
      <p:pic>
        <p:nvPicPr>
          <p:cNvPr id="142" name="Picture 141">
            <a:extLst>
              <a:ext uri="{FF2B5EF4-FFF2-40B4-BE49-F238E27FC236}">
                <a16:creationId xmlns:a16="http://schemas.microsoft.com/office/drawing/2014/main" id="{3524A7AE-FFF7-4F70-9AEA-01A5DFF77B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9896" t="75007" r="30510"/>
          <a:stretch/>
        </p:blipFill>
        <p:spPr>
          <a:xfrm>
            <a:off x="297855" y="5471958"/>
            <a:ext cx="889881" cy="638482"/>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143" name="Content Placeholder 15">
            <a:extLst>
              <a:ext uri="{FF2B5EF4-FFF2-40B4-BE49-F238E27FC236}">
                <a16:creationId xmlns:a16="http://schemas.microsoft.com/office/drawing/2014/main" id="{6F446E8D-6803-0C92-A7FA-66584B716822}"/>
              </a:ext>
            </a:extLst>
          </p:cNvPr>
          <p:cNvSpPr>
            <a:spLocks noGrp="1"/>
          </p:cNvSpPr>
          <p:nvPr>
            <p:ph idx="1"/>
          </p:nvPr>
        </p:nvSpPr>
        <p:spPr>
          <a:xfrm>
            <a:off x="2844486" y="1950440"/>
            <a:ext cx="8433113" cy="3840760"/>
          </a:xfrm>
        </p:spPr>
        <p:txBody>
          <a:bodyPr anchor="ctr">
            <a:normAutofit/>
          </a:bodyPr>
          <a:lstStyle/>
          <a:p>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p:txBody>
      </p:sp>
      <p:sp>
        <p:nvSpPr>
          <p:cNvPr id="2" name="Title 1">
            <a:extLst>
              <a:ext uri="{FF2B5EF4-FFF2-40B4-BE49-F238E27FC236}">
                <a16:creationId xmlns:a16="http://schemas.microsoft.com/office/drawing/2014/main" id="{A850B972-0B7A-40CD-9E79-07E8A87AB03C}"/>
              </a:ext>
            </a:extLst>
          </p:cNvPr>
          <p:cNvSpPr>
            <a:spLocks noGrp="1"/>
          </p:cNvSpPr>
          <p:nvPr>
            <p:ph type="title"/>
          </p:nvPr>
        </p:nvSpPr>
        <p:spPr>
          <a:xfrm>
            <a:off x="2844486" y="643467"/>
            <a:ext cx="8433739" cy="1306972"/>
          </a:xfrm>
        </p:spPr>
        <p:txBody>
          <a:bodyPr>
            <a:normAutofit/>
          </a:bodyPr>
          <a:lstStyle/>
          <a:p>
            <a:pPr algn="l"/>
            <a:r>
              <a:rPr lang="en-US" sz="4400" u="sng"/>
              <a:t>introduction:</a:t>
            </a:r>
            <a:endParaRPr lang="en-US"/>
          </a:p>
        </p:txBody>
      </p:sp>
      <p:sp>
        <p:nvSpPr>
          <p:cNvPr id="17" name="TextBox 16">
            <a:extLst>
              <a:ext uri="{FF2B5EF4-FFF2-40B4-BE49-F238E27FC236}">
                <a16:creationId xmlns:a16="http://schemas.microsoft.com/office/drawing/2014/main" id="{A9910B3B-3FD5-2D83-83FE-37A101DEF42F}"/>
              </a:ext>
            </a:extLst>
          </p:cNvPr>
          <p:cNvSpPr txBox="1"/>
          <p:nvPr/>
        </p:nvSpPr>
        <p:spPr>
          <a:xfrm>
            <a:off x="2895599" y="1828800"/>
            <a:ext cx="8174181" cy="48628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A ticket, in a helpdesk ticketing system, acts as a documentation of a particular problem, its current status, and other associated information. Raised by the end users of an organization whenever they encounter an event that interrupts their workflow, these tickets are routed to a ticketing software where they are categorized, prioritized, and assigned to different agents according to the organizational norms. The agents then analyze these tickets and suggest appropriate fixes or workarounds and resolve the issue. As a central repository of all these tickets, an IT Ticketing Software helps in providing the context of the issue history and its resolution.</a:t>
            </a:r>
            <a:endParaRPr lang="en-US" sz="2400"/>
          </a:p>
          <a:p>
            <a:pPr marL="285750" indent="-285750" algn="l">
              <a:buFont typeface="Arial"/>
              <a:buChar char="•"/>
            </a:pPr>
            <a:endParaRPr lang="en-US" sz="2800"/>
          </a:p>
          <a:p>
            <a:endParaRPr lang="en-US"/>
          </a:p>
        </p:txBody>
      </p:sp>
    </p:spTree>
    <p:extLst>
      <p:ext uri="{BB962C8B-B14F-4D97-AF65-F5344CB8AC3E}">
        <p14:creationId xmlns:p14="http://schemas.microsoft.com/office/powerpoint/2010/main" val="175399378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D2585039-CDA7-4B76-B013-776F970D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4" y="0"/>
            <a:ext cx="12173816"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D53D942-8031-42E8-88B4-E03A710E8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Rectangle 139">
            <a:extLst>
              <a:ext uri="{FF2B5EF4-FFF2-40B4-BE49-F238E27FC236}">
                <a16:creationId xmlns:a16="http://schemas.microsoft.com/office/drawing/2014/main" id="{5FD07472-970F-49B5-8994-ADEAA314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930400" cy="6858002"/>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140">
            <a:extLst>
              <a:ext uri="{FF2B5EF4-FFF2-40B4-BE49-F238E27FC236}">
                <a16:creationId xmlns:a16="http://schemas.microsoft.com/office/drawing/2014/main" id="{82869BAE-8EC0-4D16-ACB8-F0CBFDD904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524" t="71774" r="2564"/>
          <a:stretch/>
        </p:blipFill>
        <p:spPr>
          <a:xfrm>
            <a:off x="18184" y="4822361"/>
            <a:ext cx="1911902" cy="2035640"/>
          </a:xfrm>
          <a:prstGeom prst="rect">
            <a:avLst/>
          </a:prstGeom>
        </p:spPr>
      </p:pic>
      <p:pic>
        <p:nvPicPr>
          <p:cNvPr id="142" name="Picture 141">
            <a:extLst>
              <a:ext uri="{FF2B5EF4-FFF2-40B4-BE49-F238E27FC236}">
                <a16:creationId xmlns:a16="http://schemas.microsoft.com/office/drawing/2014/main" id="{3524A7AE-FFF7-4F70-9AEA-01A5DFF77B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9896" t="75007" r="30510"/>
          <a:stretch/>
        </p:blipFill>
        <p:spPr>
          <a:xfrm>
            <a:off x="297855" y="5471958"/>
            <a:ext cx="889881" cy="638482"/>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143" name="Content Placeholder 15">
            <a:extLst>
              <a:ext uri="{FF2B5EF4-FFF2-40B4-BE49-F238E27FC236}">
                <a16:creationId xmlns:a16="http://schemas.microsoft.com/office/drawing/2014/main" id="{6F446E8D-6803-0C92-A7FA-66584B716822}"/>
              </a:ext>
            </a:extLst>
          </p:cNvPr>
          <p:cNvSpPr>
            <a:spLocks noGrp="1"/>
          </p:cNvSpPr>
          <p:nvPr>
            <p:ph idx="1"/>
          </p:nvPr>
        </p:nvSpPr>
        <p:spPr>
          <a:xfrm>
            <a:off x="2844486" y="1950440"/>
            <a:ext cx="8433113" cy="3840760"/>
          </a:xfrm>
        </p:spPr>
        <p:txBody>
          <a:bodyPr anchor="ctr">
            <a:normAutofit/>
          </a:bodyPr>
          <a:lstStyle/>
          <a:p>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p:txBody>
      </p:sp>
      <p:sp>
        <p:nvSpPr>
          <p:cNvPr id="2" name="Title 1">
            <a:extLst>
              <a:ext uri="{FF2B5EF4-FFF2-40B4-BE49-F238E27FC236}">
                <a16:creationId xmlns:a16="http://schemas.microsoft.com/office/drawing/2014/main" id="{A850B972-0B7A-40CD-9E79-07E8A87AB03C}"/>
              </a:ext>
            </a:extLst>
          </p:cNvPr>
          <p:cNvSpPr>
            <a:spLocks noGrp="1"/>
          </p:cNvSpPr>
          <p:nvPr>
            <p:ph type="title"/>
          </p:nvPr>
        </p:nvSpPr>
        <p:spPr>
          <a:xfrm>
            <a:off x="2553541" y="394085"/>
            <a:ext cx="8724684" cy="1306972"/>
          </a:xfrm>
        </p:spPr>
        <p:txBody>
          <a:bodyPr>
            <a:normAutofit/>
          </a:bodyPr>
          <a:lstStyle/>
          <a:p>
            <a:pPr algn="l"/>
            <a:r>
              <a:rPr lang="en-US" sz="4400" u="sng"/>
              <a:t>ER diagram:</a:t>
            </a:r>
            <a:endParaRPr lang="en-US"/>
          </a:p>
        </p:txBody>
      </p:sp>
      <p:pic>
        <p:nvPicPr>
          <p:cNvPr id="3" name="Picture 2" descr="A diagram of a ticket type&#10;&#10;Description automatically generated">
            <a:extLst>
              <a:ext uri="{FF2B5EF4-FFF2-40B4-BE49-F238E27FC236}">
                <a16:creationId xmlns:a16="http://schemas.microsoft.com/office/drawing/2014/main" id="{DB26807D-C93C-F437-9B18-54E759B53AA4}"/>
              </a:ext>
            </a:extLst>
          </p:cNvPr>
          <p:cNvPicPr>
            <a:picLocks noChangeAspect="1"/>
          </p:cNvPicPr>
          <p:nvPr/>
        </p:nvPicPr>
        <p:blipFill>
          <a:blip r:embed="rId5"/>
          <a:stretch>
            <a:fillRect/>
          </a:stretch>
        </p:blipFill>
        <p:spPr>
          <a:xfrm>
            <a:off x="2549237" y="1563349"/>
            <a:ext cx="8977744" cy="5019774"/>
          </a:xfrm>
          <a:prstGeom prst="rect">
            <a:avLst/>
          </a:prstGeom>
        </p:spPr>
      </p:pic>
    </p:spTree>
    <p:extLst>
      <p:ext uri="{BB962C8B-B14F-4D97-AF65-F5344CB8AC3E}">
        <p14:creationId xmlns:p14="http://schemas.microsoft.com/office/powerpoint/2010/main" val="230161795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D2585039-CDA7-4B76-B013-776F970D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4" y="0"/>
            <a:ext cx="12173816"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D53D942-8031-42E8-88B4-E03A710E8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Rectangle 139">
            <a:extLst>
              <a:ext uri="{FF2B5EF4-FFF2-40B4-BE49-F238E27FC236}">
                <a16:creationId xmlns:a16="http://schemas.microsoft.com/office/drawing/2014/main" id="{5FD07472-970F-49B5-8994-ADEAA314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930400" cy="6858002"/>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140">
            <a:extLst>
              <a:ext uri="{FF2B5EF4-FFF2-40B4-BE49-F238E27FC236}">
                <a16:creationId xmlns:a16="http://schemas.microsoft.com/office/drawing/2014/main" id="{82869BAE-8EC0-4D16-ACB8-F0CBFDD904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524" t="71774" r="2564"/>
          <a:stretch/>
        </p:blipFill>
        <p:spPr>
          <a:xfrm>
            <a:off x="18184" y="4822361"/>
            <a:ext cx="1911902" cy="2035640"/>
          </a:xfrm>
          <a:prstGeom prst="rect">
            <a:avLst/>
          </a:prstGeom>
        </p:spPr>
      </p:pic>
      <p:pic>
        <p:nvPicPr>
          <p:cNvPr id="142" name="Picture 141">
            <a:extLst>
              <a:ext uri="{FF2B5EF4-FFF2-40B4-BE49-F238E27FC236}">
                <a16:creationId xmlns:a16="http://schemas.microsoft.com/office/drawing/2014/main" id="{3524A7AE-FFF7-4F70-9AEA-01A5DFF77B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9896" t="75007" r="30510"/>
          <a:stretch/>
        </p:blipFill>
        <p:spPr>
          <a:xfrm>
            <a:off x="297855" y="5471958"/>
            <a:ext cx="889881" cy="638482"/>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143" name="Content Placeholder 15">
            <a:extLst>
              <a:ext uri="{FF2B5EF4-FFF2-40B4-BE49-F238E27FC236}">
                <a16:creationId xmlns:a16="http://schemas.microsoft.com/office/drawing/2014/main" id="{6F446E8D-6803-0C92-A7FA-66584B716822}"/>
              </a:ext>
            </a:extLst>
          </p:cNvPr>
          <p:cNvSpPr>
            <a:spLocks noGrp="1"/>
          </p:cNvSpPr>
          <p:nvPr>
            <p:ph idx="1"/>
          </p:nvPr>
        </p:nvSpPr>
        <p:spPr>
          <a:xfrm>
            <a:off x="2844486" y="1950440"/>
            <a:ext cx="8433113" cy="3840760"/>
          </a:xfrm>
        </p:spPr>
        <p:txBody>
          <a:bodyPr anchor="ctr">
            <a:normAutofit/>
          </a:bodyPr>
          <a:lstStyle/>
          <a:p>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p:txBody>
      </p:sp>
      <p:sp>
        <p:nvSpPr>
          <p:cNvPr id="2" name="Title 1">
            <a:extLst>
              <a:ext uri="{FF2B5EF4-FFF2-40B4-BE49-F238E27FC236}">
                <a16:creationId xmlns:a16="http://schemas.microsoft.com/office/drawing/2014/main" id="{A850B972-0B7A-40CD-9E79-07E8A87AB03C}"/>
              </a:ext>
            </a:extLst>
          </p:cNvPr>
          <p:cNvSpPr>
            <a:spLocks noGrp="1"/>
          </p:cNvSpPr>
          <p:nvPr>
            <p:ph type="title"/>
          </p:nvPr>
        </p:nvSpPr>
        <p:spPr>
          <a:xfrm>
            <a:off x="2122221" y="394085"/>
            <a:ext cx="9156004" cy="1306972"/>
          </a:xfrm>
        </p:spPr>
        <p:txBody>
          <a:bodyPr>
            <a:normAutofit/>
          </a:bodyPr>
          <a:lstStyle/>
          <a:p>
            <a:pPr algn="l"/>
            <a:r>
              <a:rPr lang="en-US" sz="4400" u="sng"/>
              <a:t>Database Connections:</a:t>
            </a:r>
            <a:endParaRPr lang="en-US"/>
          </a:p>
        </p:txBody>
      </p:sp>
      <p:pic>
        <p:nvPicPr>
          <p:cNvPr id="4" name="Picture 3" descr="A couple of pink and orange hexagons&#10;&#10;Description automatically generated">
            <a:extLst>
              <a:ext uri="{FF2B5EF4-FFF2-40B4-BE49-F238E27FC236}">
                <a16:creationId xmlns:a16="http://schemas.microsoft.com/office/drawing/2014/main" id="{F91D082C-6A43-A297-8178-DDE5C3C6B79C}"/>
              </a:ext>
            </a:extLst>
          </p:cNvPr>
          <p:cNvPicPr>
            <a:picLocks noChangeAspect="1"/>
          </p:cNvPicPr>
          <p:nvPr/>
        </p:nvPicPr>
        <p:blipFill>
          <a:blip r:embed="rId5"/>
          <a:stretch>
            <a:fillRect/>
          </a:stretch>
        </p:blipFill>
        <p:spPr>
          <a:xfrm>
            <a:off x="2123771" y="1358157"/>
            <a:ext cx="9939028" cy="5221346"/>
          </a:xfrm>
          <a:prstGeom prst="rect">
            <a:avLst/>
          </a:prstGeom>
        </p:spPr>
      </p:pic>
    </p:spTree>
    <p:extLst>
      <p:ext uri="{BB962C8B-B14F-4D97-AF65-F5344CB8AC3E}">
        <p14:creationId xmlns:p14="http://schemas.microsoft.com/office/powerpoint/2010/main" val="214038828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D2585039-CDA7-4B76-B013-776F970D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4" y="0"/>
            <a:ext cx="12173816"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D53D942-8031-42E8-88B4-E03A710E8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Rectangle 139">
            <a:extLst>
              <a:ext uri="{FF2B5EF4-FFF2-40B4-BE49-F238E27FC236}">
                <a16:creationId xmlns:a16="http://schemas.microsoft.com/office/drawing/2014/main" id="{5FD07472-970F-49B5-8994-ADEAA314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930400" cy="6858002"/>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140">
            <a:extLst>
              <a:ext uri="{FF2B5EF4-FFF2-40B4-BE49-F238E27FC236}">
                <a16:creationId xmlns:a16="http://schemas.microsoft.com/office/drawing/2014/main" id="{82869BAE-8EC0-4D16-ACB8-F0CBFDD904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524" t="71774" r="2564"/>
          <a:stretch/>
        </p:blipFill>
        <p:spPr>
          <a:xfrm>
            <a:off x="18184" y="4822361"/>
            <a:ext cx="1911902" cy="2035640"/>
          </a:xfrm>
          <a:prstGeom prst="rect">
            <a:avLst/>
          </a:prstGeom>
        </p:spPr>
      </p:pic>
      <p:pic>
        <p:nvPicPr>
          <p:cNvPr id="142" name="Picture 141">
            <a:extLst>
              <a:ext uri="{FF2B5EF4-FFF2-40B4-BE49-F238E27FC236}">
                <a16:creationId xmlns:a16="http://schemas.microsoft.com/office/drawing/2014/main" id="{3524A7AE-FFF7-4F70-9AEA-01A5DFF77B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9896" t="75007" r="30510"/>
          <a:stretch/>
        </p:blipFill>
        <p:spPr>
          <a:xfrm>
            <a:off x="297855" y="5471958"/>
            <a:ext cx="889881" cy="638482"/>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143" name="Content Placeholder 15">
            <a:extLst>
              <a:ext uri="{FF2B5EF4-FFF2-40B4-BE49-F238E27FC236}">
                <a16:creationId xmlns:a16="http://schemas.microsoft.com/office/drawing/2014/main" id="{6F446E8D-6803-0C92-A7FA-66584B716822}"/>
              </a:ext>
            </a:extLst>
          </p:cNvPr>
          <p:cNvSpPr>
            <a:spLocks noGrp="1"/>
          </p:cNvSpPr>
          <p:nvPr>
            <p:ph idx="1"/>
          </p:nvPr>
        </p:nvSpPr>
        <p:spPr>
          <a:xfrm>
            <a:off x="2844486" y="1950440"/>
            <a:ext cx="8433113" cy="3840760"/>
          </a:xfrm>
        </p:spPr>
        <p:txBody>
          <a:bodyPr anchor="ctr">
            <a:normAutofit/>
          </a:bodyPr>
          <a:lstStyle/>
          <a:p>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p:txBody>
      </p:sp>
      <p:sp>
        <p:nvSpPr>
          <p:cNvPr id="2" name="Title 1">
            <a:extLst>
              <a:ext uri="{FF2B5EF4-FFF2-40B4-BE49-F238E27FC236}">
                <a16:creationId xmlns:a16="http://schemas.microsoft.com/office/drawing/2014/main" id="{A850B972-0B7A-40CD-9E79-07E8A87AB03C}"/>
              </a:ext>
            </a:extLst>
          </p:cNvPr>
          <p:cNvSpPr>
            <a:spLocks noGrp="1"/>
          </p:cNvSpPr>
          <p:nvPr>
            <p:ph type="title"/>
          </p:nvPr>
        </p:nvSpPr>
        <p:spPr>
          <a:xfrm>
            <a:off x="2553541" y="643467"/>
            <a:ext cx="8475303" cy="628100"/>
          </a:xfrm>
        </p:spPr>
        <p:txBody>
          <a:bodyPr>
            <a:normAutofit fontScale="90000"/>
          </a:bodyPr>
          <a:lstStyle/>
          <a:p>
            <a:pPr algn="l"/>
            <a:r>
              <a:rPr lang="en-US" sz="4400" u="sng"/>
              <a:t>Ticketing portal microservices:</a:t>
            </a:r>
          </a:p>
        </p:txBody>
      </p:sp>
      <p:pic>
        <p:nvPicPr>
          <p:cNvPr id="5" name="Picture 4" descr="A diagram of a application&#10;&#10;Description automatically generated">
            <a:extLst>
              <a:ext uri="{FF2B5EF4-FFF2-40B4-BE49-F238E27FC236}">
                <a16:creationId xmlns:a16="http://schemas.microsoft.com/office/drawing/2014/main" id="{35D89F8E-15CE-20FA-396D-D3B1A9A8CC1B}"/>
              </a:ext>
            </a:extLst>
          </p:cNvPr>
          <p:cNvPicPr>
            <a:picLocks noChangeAspect="1"/>
          </p:cNvPicPr>
          <p:nvPr/>
        </p:nvPicPr>
        <p:blipFill>
          <a:blip r:embed="rId5"/>
          <a:stretch>
            <a:fillRect/>
          </a:stretch>
        </p:blipFill>
        <p:spPr>
          <a:xfrm>
            <a:off x="2550604" y="1385455"/>
            <a:ext cx="8933447" cy="5347853"/>
          </a:xfrm>
          <a:prstGeom prst="rect">
            <a:avLst/>
          </a:prstGeom>
        </p:spPr>
      </p:pic>
    </p:spTree>
    <p:extLst>
      <p:ext uri="{BB962C8B-B14F-4D97-AF65-F5344CB8AC3E}">
        <p14:creationId xmlns:p14="http://schemas.microsoft.com/office/powerpoint/2010/main" val="70875125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D2585039-CDA7-4B76-B013-776F970D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4" y="0"/>
            <a:ext cx="12173816"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D53D942-8031-42E8-88B4-E03A710E8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Rectangle 139">
            <a:extLst>
              <a:ext uri="{FF2B5EF4-FFF2-40B4-BE49-F238E27FC236}">
                <a16:creationId xmlns:a16="http://schemas.microsoft.com/office/drawing/2014/main" id="{5FD07472-970F-49B5-8994-ADEAA314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930400" cy="6858002"/>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140">
            <a:extLst>
              <a:ext uri="{FF2B5EF4-FFF2-40B4-BE49-F238E27FC236}">
                <a16:creationId xmlns:a16="http://schemas.microsoft.com/office/drawing/2014/main" id="{82869BAE-8EC0-4D16-ACB8-F0CBFDD904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524" t="71774" r="2564"/>
          <a:stretch/>
        </p:blipFill>
        <p:spPr>
          <a:xfrm>
            <a:off x="18184" y="4822361"/>
            <a:ext cx="1911902" cy="2035640"/>
          </a:xfrm>
          <a:prstGeom prst="rect">
            <a:avLst/>
          </a:prstGeom>
        </p:spPr>
      </p:pic>
      <p:pic>
        <p:nvPicPr>
          <p:cNvPr id="142" name="Picture 141">
            <a:extLst>
              <a:ext uri="{FF2B5EF4-FFF2-40B4-BE49-F238E27FC236}">
                <a16:creationId xmlns:a16="http://schemas.microsoft.com/office/drawing/2014/main" id="{3524A7AE-FFF7-4F70-9AEA-01A5DFF77B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9896" t="75007" r="30510"/>
          <a:stretch/>
        </p:blipFill>
        <p:spPr>
          <a:xfrm>
            <a:off x="297855" y="5471958"/>
            <a:ext cx="889881" cy="638482"/>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143" name="Content Placeholder 15">
            <a:extLst>
              <a:ext uri="{FF2B5EF4-FFF2-40B4-BE49-F238E27FC236}">
                <a16:creationId xmlns:a16="http://schemas.microsoft.com/office/drawing/2014/main" id="{6F446E8D-6803-0C92-A7FA-66584B716822}"/>
              </a:ext>
            </a:extLst>
          </p:cNvPr>
          <p:cNvSpPr>
            <a:spLocks noGrp="1"/>
          </p:cNvSpPr>
          <p:nvPr>
            <p:ph idx="1"/>
          </p:nvPr>
        </p:nvSpPr>
        <p:spPr>
          <a:xfrm>
            <a:off x="2844486" y="1950440"/>
            <a:ext cx="8433113" cy="3840760"/>
          </a:xfrm>
        </p:spPr>
        <p:txBody>
          <a:bodyPr anchor="ctr">
            <a:normAutofit/>
          </a:bodyPr>
          <a:lstStyle/>
          <a:p>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a:p>
            <a:pPr>
              <a:buClr>
                <a:srgbClr val="FFFFFF"/>
              </a:buClr>
            </a:pPr>
            <a:endParaRPr lang="en-US"/>
          </a:p>
        </p:txBody>
      </p:sp>
      <p:sp>
        <p:nvSpPr>
          <p:cNvPr id="2" name="Title 1">
            <a:extLst>
              <a:ext uri="{FF2B5EF4-FFF2-40B4-BE49-F238E27FC236}">
                <a16:creationId xmlns:a16="http://schemas.microsoft.com/office/drawing/2014/main" id="{A850B972-0B7A-40CD-9E79-07E8A87AB03C}"/>
              </a:ext>
            </a:extLst>
          </p:cNvPr>
          <p:cNvSpPr>
            <a:spLocks noGrp="1"/>
          </p:cNvSpPr>
          <p:nvPr>
            <p:ph type="title"/>
          </p:nvPr>
        </p:nvSpPr>
        <p:spPr>
          <a:xfrm>
            <a:off x="2844486" y="643467"/>
            <a:ext cx="8433739" cy="1306972"/>
          </a:xfrm>
        </p:spPr>
        <p:txBody>
          <a:bodyPr>
            <a:normAutofit/>
          </a:bodyPr>
          <a:lstStyle/>
          <a:p>
            <a:pPr algn="l"/>
            <a:r>
              <a:rPr lang="en-US" sz="4400" u="sng"/>
              <a:t>modules:</a:t>
            </a:r>
            <a:endParaRPr lang="en-US"/>
          </a:p>
        </p:txBody>
      </p:sp>
      <p:sp>
        <p:nvSpPr>
          <p:cNvPr id="17" name="TextBox 16">
            <a:extLst>
              <a:ext uri="{FF2B5EF4-FFF2-40B4-BE49-F238E27FC236}">
                <a16:creationId xmlns:a16="http://schemas.microsoft.com/office/drawing/2014/main" id="{A9910B3B-3FD5-2D83-83FE-37A101DEF42F}"/>
              </a:ext>
            </a:extLst>
          </p:cNvPr>
          <p:cNvSpPr txBox="1"/>
          <p:nvPr/>
        </p:nvSpPr>
        <p:spPr>
          <a:xfrm>
            <a:off x="2895599" y="1828800"/>
            <a:ext cx="8174181"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   </a:t>
            </a:r>
            <a:endParaRPr lang="en-US"/>
          </a:p>
          <a:p>
            <a:pPr marL="457200" indent="-457200">
              <a:buFont typeface="Arial"/>
              <a:buChar char="•"/>
            </a:pPr>
            <a:r>
              <a:rPr lang="en-US" sz="3200"/>
              <a:t>Employee</a:t>
            </a:r>
            <a:endParaRPr lang="en-US" err="1"/>
          </a:p>
          <a:p>
            <a:pPr marL="457200" indent="-457200">
              <a:buFont typeface="Arial"/>
              <a:buChar char="•"/>
            </a:pPr>
            <a:r>
              <a:rPr lang="en-US" sz="3200"/>
              <a:t>Ticket Priority</a:t>
            </a:r>
          </a:p>
          <a:p>
            <a:pPr marL="457200" indent="-457200">
              <a:buFont typeface="Arial"/>
              <a:buChar char="•"/>
            </a:pPr>
            <a:r>
              <a:rPr lang="en-US" sz="3200"/>
              <a:t>Ticket Type</a:t>
            </a:r>
            <a:endParaRPr lang="en-US" sz="3200" err="1"/>
          </a:p>
          <a:p>
            <a:pPr marL="457200" indent="-457200">
              <a:buFont typeface="Arial"/>
              <a:buChar char="•"/>
            </a:pPr>
            <a:r>
              <a:rPr lang="en-US" sz="3200"/>
              <a:t>Ticket</a:t>
            </a:r>
          </a:p>
          <a:p>
            <a:pPr marL="457200" indent="-457200">
              <a:buFont typeface="Arial"/>
              <a:buChar char="•"/>
            </a:pPr>
            <a:r>
              <a:rPr lang="en-US" sz="3200"/>
              <a:t>Ticket Follow Up</a:t>
            </a:r>
          </a:p>
          <a:p>
            <a:pPr marL="285750" indent="-285750">
              <a:buFont typeface="Arial"/>
              <a:buChar char="•"/>
            </a:pPr>
            <a:endParaRPr lang="en-US" sz="2800"/>
          </a:p>
          <a:p>
            <a:endParaRPr lang="en-US"/>
          </a:p>
        </p:txBody>
      </p:sp>
    </p:spTree>
    <p:extLst>
      <p:ext uri="{BB962C8B-B14F-4D97-AF65-F5344CB8AC3E}">
        <p14:creationId xmlns:p14="http://schemas.microsoft.com/office/powerpoint/2010/main" val="274958694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0E03586-8184-4C49-8FA3-B20AB4AE10E1}">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18C37A7-4AB7-40E8-AFED-CECDD3C7E0E1}">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B5FC6BB-A55E-4545-8619-7F7F30CFA1F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22</Slides>
  <Notes>22</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Droplet</vt:lpstr>
      <vt:lpstr>Ticketing  portal</vt:lpstr>
      <vt:lpstr>Presented by:</vt:lpstr>
      <vt:lpstr>Technologies used:</vt:lpstr>
      <vt:lpstr>What is ticket?</vt:lpstr>
      <vt:lpstr>introduction:</vt:lpstr>
      <vt:lpstr>ER diagram:</vt:lpstr>
      <vt:lpstr>Database Connections:</vt:lpstr>
      <vt:lpstr>Ticketing portal microservices:</vt:lpstr>
      <vt:lpstr>modules:</vt:lpstr>
      <vt:lpstr>Employee:</vt:lpstr>
      <vt:lpstr>PowerPoint Presentation</vt:lpstr>
      <vt:lpstr>Ticket Priority:</vt:lpstr>
      <vt:lpstr>PowerPoint Presentation</vt:lpstr>
      <vt:lpstr>Ticket Type:</vt:lpstr>
      <vt:lpstr>PowerPoint Presentation</vt:lpstr>
      <vt:lpstr>Ticket:</vt:lpstr>
      <vt:lpstr>PowerPoint Presentation</vt:lpstr>
      <vt:lpstr>Ticket FollowUp:</vt:lpstr>
      <vt:lpstr>PowerPoint Presentation</vt:lpstr>
      <vt:lpstr>Team collaboration:</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Laboratory Design</dc:title>
  <dc:creator/>
  <cp:revision>281</cp:revision>
  <dcterms:created xsi:type="dcterms:W3CDTF">2024-08-30T03:34:35Z</dcterms:created>
  <dcterms:modified xsi:type="dcterms:W3CDTF">2024-08-30T12:42:47Z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