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ms-powerpoint.presentation.macroEnabled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sldIdLst>
    <p:sldId id="271" r:id="rId2"/>
    <p:sldId id="270" r:id="rId3"/>
    <p:sldId id="272" r:id="rId4"/>
    <p:sldId id="258" r:id="rId5"/>
    <p:sldId id="274" r:id="rId6"/>
    <p:sldId id="259" r:id="rId7"/>
    <p:sldId id="268" r:id="rId8"/>
    <p:sldId id="269" r:id="rId9"/>
    <p:sldId id="260" r:id="rId10"/>
    <p:sldId id="261" r:id="rId11"/>
    <p:sldId id="276" r:id="rId12"/>
    <p:sldId id="262" r:id="rId13"/>
    <p:sldId id="263" r:id="rId14"/>
    <p:sldId id="277" r:id="rId15"/>
    <p:sldId id="265" r:id="rId16"/>
    <p:sldId id="275" r:id="rId17"/>
    <p:sldId id="266" r:id="rId18"/>
    <p:sldId id="267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19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734DBF-D33A-9B28-288C-C2DAB9E541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9244" y="1956816"/>
            <a:ext cx="7530084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244" y="4901184"/>
            <a:ext cx="7530084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345C5D8-082A-AC27-3801-7A6EC37519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09"/>
          <a:stretch/>
        </p:blipFill>
        <p:spPr>
          <a:xfrm>
            <a:off x="0" y="0"/>
            <a:ext cx="4100664" cy="23500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31883F-9B23-B442-5F02-C2D25BB3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927" y="1234440"/>
            <a:ext cx="3713073" cy="5623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868679"/>
            <a:ext cx="82296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486" y="2438400"/>
            <a:ext cx="1522476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9486" y="3127248"/>
            <a:ext cx="1522476" cy="2514600"/>
          </a:xfr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32838" y="2438400"/>
            <a:ext cx="1522476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132838" y="3127248"/>
            <a:ext cx="1522476" cy="2514600"/>
          </a:xfr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3048" y="2438400"/>
            <a:ext cx="1522476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13048" y="3127248"/>
            <a:ext cx="1522476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843F725B-A33F-7FB2-E5C4-96EA15466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86400" y="2438400"/>
            <a:ext cx="1522476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D9DD0DA7-5A1E-5312-178F-13561EF7C2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86400" y="3127248"/>
            <a:ext cx="1522476" cy="2514600"/>
          </a:xfr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FBC3880-98AC-466C-7AD1-FDC8B39587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59752" y="2438400"/>
            <a:ext cx="1522476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24965100-8EF5-0264-CEE5-BD5BF190163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159752" y="3127248"/>
            <a:ext cx="1522476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11575"/>
            <a:ext cx="3086100" cy="8565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28950" y="6006547"/>
            <a:ext cx="3086100" cy="851453"/>
          </a:xfrm>
          <a:prstGeom prst="rect">
            <a:avLst/>
          </a:prstGeom>
        </p:spPr>
        <p:txBody>
          <a:bodyPr/>
          <a:lstStyle/>
          <a:p>
            <a:fld id="{6E84353A-4BFE-426F-857D-8BB0EA20B2F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/>
        </p:nvCxnSpPr>
        <p:spPr>
          <a:xfrm>
            <a:off x="3938286" y="868101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/>
        </p:nvCxnSpPr>
        <p:spPr>
          <a:xfrm>
            <a:off x="3938286" y="5995687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5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CC3D06-2435-B655-8AA5-11CCBBEF1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675" y="0"/>
            <a:ext cx="2572325" cy="68214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868679"/>
            <a:ext cx="82296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5D1E9421-BC85-99CB-EB40-1863FA622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-242315" y="3136712"/>
            <a:ext cx="1783080" cy="384048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47BABAF8-5220-1E24-CE43-927FCCA269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9663" y="2432434"/>
            <a:ext cx="1233740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F1D095F8-4552-1F88-C37B-99775B68AC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1424217" y="4581652"/>
            <a:ext cx="1783080" cy="384048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id="{4C4BFA3E-7B57-DCDD-4EA6-16C64A3756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537480" y="3882136"/>
            <a:ext cx="1233740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C65BF0DD-74C0-E055-CCAC-600751F517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3090749" y="3131951"/>
            <a:ext cx="1783080" cy="384048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4" name="Text Placeholder 40">
            <a:extLst>
              <a:ext uri="{FF2B5EF4-FFF2-40B4-BE49-F238E27FC236}">
                <a16:creationId xmlns:a16="http://schemas.microsoft.com/office/drawing/2014/main" id="{25927394-D1A0-C084-C689-F7A4EEE924C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92189" y="2432435"/>
            <a:ext cx="1233740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08F0F1F2-0D4E-95EA-349B-D734163FD5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4757282" y="4581652"/>
            <a:ext cx="1783080" cy="384048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6" name="Text Placeholder 40">
            <a:extLst>
              <a:ext uri="{FF2B5EF4-FFF2-40B4-BE49-F238E27FC236}">
                <a16:creationId xmlns:a16="http://schemas.microsoft.com/office/drawing/2014/main" id="{B322E7EB-0174-5A8C-5BE3-F501B5670FA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70544" y="3882136"/>
            <a:ext cx="1233740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36C15449-A445-41A6-EAD9-37446450CC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6423813" y="3136712"/>
            <a:ext cx="1783080" cy="384048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5" name="Text Placeholder 40">
            <a:extLst>
              <a:ext uri="{FF2B5EF4-FFF2-40B4-BE49-F238E27FC236}">
                <a16:creationId xmlns:a16="http://schemas.microsoft.com/office/drawing/2014/main" id="{E6B7327B-EA3B-790D-AB08-0ED1D2FB40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526422" y="2437196"/>
            <a:ext cx="1347491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11575"/>
            <a:ext cx="3086100" cy="8565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28950" y="6006547"/>
            <a:ext cx="3086100" cy="851453"/>
          </a:xfrm>
          <a:prstGeom prst="rect">
            <a:avLst/>
          </a:prstGeom>
        </p:spPr>
        <p:txBody>
          <a:bodyPr/>
          <a:lstStyle/>
          <a:p>
            <a:fld id="{6E84353A-4BFE-426F-857D-8BB0EA20B2F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/>
        </p:nvCxnSpPr>
        <p:spPr>
          <a:xfrm>
            <a:off x="3938286" y="868101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/>
        </p:nvCxnSpPr>
        <p:spPr>
          <a:xfrm>
            <a:off x="3938286" y="5995687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2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070F102-837A-486A-0CD4-E957B66B8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1920"/>
            <a:ext cx="4102873" cy="29260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9FAF77-1797-C11F-A1A9-B351E30B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162" y="0"/>
            <a:ext cx="3737839" cy="2276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868679"/>
            <a:ext cx="82296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487" y="2438400"/>
            <a:ext cx="3868340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9487" y="2871216"/>
            <a:ext cx="3868340" cy="324746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00600" y="2438400"/>
            <a:ext cx="3887391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00600" y="2871216"/>
            <a:ext cx="3887391" cy="324746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11575"/>
            <a:ext cx="3086100" cy="8565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28950" y="6006547"/>
            <a:ext cx="3086100" cy="851453"/>
          </a:xfrm>
          <a:prstGeom prst="rect">
            <a:avLst/>
          </a:prstGeom>
        </p:spPr>
        <p:txBody>
          <a:bodyPr/>
          <a:lstStyle/>
          <a:p>
            <a:fld id="{6E84353A-4BFE-426F-857D-8BB0EA20B2F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/>
        </p:nvCxnSpPr>
        <p:spPr>
          <a:xfrm>
            <a:off x="3938286" y="868101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/>
        </p:nvCxnSpPr>
        <p:spPr>
          <a:xfrm>
            <a:off x="3938286" y="5995687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E1E66A3-7FD1-08A5-8B20-36C5331DC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237" y="4014216"/>
            <a:ext cx="4303763" cy="28437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64B067-71A6-CB30-BD46-5499FAAE0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4094226" cy="2919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868679"/>
            <a:ext cx="82296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486" y="2438400"/>
            <a:ext cx="2564892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9486" y="2871216"/>
            <a:ext cx="2564892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305556" y="2438400"/>
            <a:ext cx="2564892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05556" y="2871216"/>
            <a:ext cx="2564892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37910" y="2438400"/>
            <a:ext cx="2564892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37910" y="2871216"/>
            <a:ext cx="2564892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11575"/>
            <a:ext cx="3086100" cy="8565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28950" y="6006547"/>
            <a:ext cx="3086100" cy="851453"/>
          </a:xfrm>
          <a:prstGeom prst="rect">
            <a:avLst/>
          </a:prstGeom>
        </p:spPr>
        <p:txBody>
          <a:bodyPr/>
          <a:lstStyle/>
          <a:p>
            <a:fld id="{6E84353A-4BFE-426F-857D-8BB0EA20B2F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/>
        </p:nvCxnSpPr>
        <p:spPr>
          <a:xfrm>
            <a:off x="3938286" y="868101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/>
        </p:nvCxnSpPr>
        <p:spPr>
          <a:xfrm>
            <a:off x="3938286" y="5995687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287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5F45936-2436-D9FD-A05D-F3C70F90F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8530"/>
            <a:ext cx="3525012" cy="3099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F862D5-CF3B-E45B-934F-ACEF42B35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61054" cy="3436275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1216152"/>
            <a:ext cx="3888486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00600" y="1216026"/>
            <a:ext cx="3888486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11575"/>
            <a:ext cx="3086100" cy="8565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28950" y="6006547"/>
            <a:ext cx="3086100" cy="851453"/>
          </a:xfrm>
          <a:prstGeom prst="rect">
            <a:avLst/>
          </a:prstGeom>
        </p:spPr>
        <p:txBody>
          <a:bodyPr/>
          <a:lstStyle/>
          <a:p>
            <a:fld id="{6E84353A-4BFE-426F-857D-8BB0EA20B2F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/>
        </p:nvCxnSpPr>
        <p:spPr>
          <a:xfrm>
            <a:off x="3938286" y="868101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/>
        </p:nvCxnSpPr>
        <p:spPr>
          <a:xfrm>
            <a:off x="3938286" y="5995687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88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AFB71-7F33-280E-7877-06F4AFFF06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9244" y="1956816"/>
            <a:ext cx="7530084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244" y="3483864"/>
            <a:ext cx="7530084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55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11575"/>
            <a:ext cx="3086100" cy="8565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28950" y="6006547"/>
            <a:ext cx="3086100" cy="851453"/>
          </a:xfrm>
          <a:prstGeom prst="rect">
            <a:avLst/>
          </a:prstGeom>
        </p:spPr>
        <p:txBody>
          <a:bodyPr/>
          <a:lstStyle/>
          <a:p>
            <a:fld id="{6E84353A-4BFE-426F-857D-8BB0EA20B2F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/>
        </p:nvCxnSpPr>
        <p:spPr>
          <a:xfrm>
            <a:off x="3938286" y="868101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/>
        </p:nvCxnSpPr>
        <p:spPr>
          <a:xfrm>
            <a:off x="3938286" y="5995687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DEDC48-AA67-6FC9-FF0E-CD3CB49A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868679"/>
            <a:ext cx="82296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418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11575"/>
            <a:ext cx="3086100" cy="8565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28950" y="6006547"/>
            <a:ext cx="3086100" cy="851453"/>
          </a:xfrm>
          <a:prstGeom prst="rect">
            <a:avLst/>
          </a:prstGeom>
        </p:spPr>
        <p:txBody>
          <a:bodyPr/>
          <a:lstStyle/>
          <a:p>
            <a:fld id="{6E84353A-4BFE-426F-857D-8BB0EA20B2F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54AE8D-13E4-BDDA-7C36-A9E08FD0A0E8}"/>
              </a:ext>
            </a:extLst>
          </p:cNvPr>
          <p:cNvCxnSpPr>
            <a:cxnSpLocks/>
          </p:cNvCxnSpPr>
          <p:nvPr/>
        </p:nvCxnSpPr>
        <p:spPr>
          <a:xfrm>
            <a:off x="3938286" y="868101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E37136-8479-8CDC-7EEB-030C1A8151EF}"/>
              </a:ext>
            </a:extLst>
          </p:cNvPr>
          <p:cNvCxnSpPr>
            <a:cxnSpLocks/>
          </p:cNvCxnSpPr>
          <p:nvPr/>
        </p:nvCxnSpPr>
        <p:spPr>
          <a:xfrm>
            <a:off x="3938286" y="5995687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11575"/>
            <a:ext cx="3086100" cy="8565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28950" y="6006547"/>
            <a:ext cx="3086100" cy="851453"/>
          </a:xfrm>
          <a:prstGeom prst="rect">
            <a:avLst/>
          </a:prstGeom>
        </p:spPr>
        <p:txBody>
          <a:bodyPr/>
          <a:lstStyle/>
          <a:p>
            <a:fld id="{6E84353A-4BFE-426F-857D-8BB0EA20B2F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6EFE9-BD9C-6124-823A-BD1C488321D2}"/>
              </a:ext>
            </a:extLst>
          </p:cNvPr>
          <p:cNvCxnSpPr>
            <a:cxnSpLocks/>
          </p:cNvCxnSpPr>
          <p:nvPr/>
        </p:nvCxnSpPr>
        <p:spPr>
          <a:xfrm>
            <a:off x="3938286" y="868101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53473-DF27-C657-627F-ED66976E076B}"/>
              </a:ext>
            </a:extLst>
          </p:cNvPr>
          <p:cNvCxnSpPr>
            <a:cxnSpLocks/>
          </p:cNvCxnSpPr>
          <p:nvPr/>
        </p:nvCxnSpPr>
        <p:spPr>
          <a:xfrm>
            <a:off x="3938286" y="5995687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D3B0F0-DE71-18AB-7957-4CFA29C3A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90"/>
            <a:ext cx="4347972" cy="6000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04770F-E995-EF98-B4D1-9F13733EE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0" y="1"/>
            <a:ext cx="2571750" cy="680719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1216152"/>
            <a:ext cx="3888486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00600" y="1216026"/>
            <a:ext cx="3888486" cy="4416425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 b="1" spc="2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24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24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24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24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11575"/>
            <a:ext cx="3086100" cy="8565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28950" y="6006547"/>
            <a:ext cx="3086100" cy="851453"/>
          </a:xfrm>
          <a:prstGeom prst="rect">
            <a:avLst/>
          </a:prstGeom>
        </p:spPr>
        <p:txBody>
          <a:bodyPr/>
          <a:lstStyle/>
          <a:p>
            <a:fld id="{6E84353A-4BFE-426F-857D-8BB0EA20B2F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/>
        </p:nvCxnSpPr>
        <p:spPr>
          <a:xfrm>
            <a:off x="3938286" y="868101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/>
        </p:nvCxnSpPr>
        <p:spPr>
          <a:xfrm>
            <a:off x="3938286" y="5995687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44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78F4580B-1AE3-4520-8D6C-F84D3A79B2BF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5AA9D-A88F-4C5A-A62C-FE431B7147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0328C38-4E83-27EA-9D01-DDDF73498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932" y="3428234"/>
            <a:ext cx="5116068" cy="3429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70B91D-A39E-3D53-DBBB-DF836D19B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90889" cy="5239512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1216152"/>
            <a:ext cx="3888486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00600" y="1216026"/>
            <a:ext cx="3888486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11575"/>
            <a:ext cx="3086100" cy="8565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28950" y="6006547"/>
            <a:ext cx="3086100" cy="851453"/>
          </a:xfrm>
          <a:prstGeom prst="rect">
            <a:avLst/>
          </a:prstGeom>
        </p:spPr>
        <p:txBody>
          <a:bodyPr/>
          <a:lstStyle/>
          <a:p>
            <a:fld id="{6E84353A-4BFE-426F-857D-8BB0EA20B2F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/>
        </p:nvCxnSpPr>
        <p:spPr>
          <a:xfrm>
            <a:off x="3938286" y="868101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/>
        </p:nvCxnSpPr>
        <p:spPr>
          <a:xfrm>
            <a:off x="3938286" y="5995687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0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EC1861-1570-5A6A-D3BA-4A17F008A5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9244" y="1956816"/>
            <a:ext cx="7530084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244" y="4901184"/>
            <a:ext cx="7530084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37D9B2-AE86-9092-7072-0F717E3CA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5536"/>
            <a:ext cx="3545586" cy="3202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7E0A5-7E8E-4A90-B415-12984C7AB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184" y="0"/>
            <a:ext cx="4232816" cy="2313432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1216152"/>
            <a:ext cx="3888486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00600" y="1216026"/>
            <a:ext cx="3888486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11575"/>
            <a:ext cx="3086100" cy="8565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28950" y="6006547"/>
            <a:ext cx="3086100" cy="851453"/>
          </a:xfrm>
          <a:prstGeom prst="rect">
            <a:avLst/>
          </a:prstGeom>
        </p:spPr>
        <p:txBody>
          <a:bodyPr/>
          <a:lstStyle/>
          <a:p>
            <a:fld id="{6E84353A-4BFE-426F-857D-8BB0EA20B2F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/>
        </p:nvCxnSpPr>
        <p:spPr>
          <a:xfrm>
            <a:off x="3938286" y="868101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/>
        </p:nvCxnSpPr>
        <p:spPr>
          <a:xfrm>
            <a:off x="3938286" y="5995687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0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FA7995-D0F4-05F2-CDF1-463407E3B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932" y="0"/>
            <a:ext cx="3870068" cy="4041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D768B-E662-B315-7576-313DFCE2A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7248"/>
            <a:ext cx="3121650" cy="3730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868679"/>
            <a:ext cx="82296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9485" y="2441448"/>
            <a:ext cx="8229600" cy="304495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11575"/>
            <a:ext cx="3086100" cy="8565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28950" y="6006547"/>
            <a:ext cx="3086100" cy="851453"/>
          </a:xfrm>
          <a:prstGeom prst="rect">
            <a:avLst/>
          </a:prstGeom>
        </p:spPr>
        <p:txBody>
          <a:bodyPr/>
          <a:lstStyle/>
          <a:p>
            <a:fld id="{6E84353A-4BFE-426F-857D-8BB0EA20B2F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/>
        </p:nvCxnSpPr>
        <p:spPr>
          <a:xfrm>
            <a:off x="3938286" y="868101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/>
        </p:nvCxnSpPr>
        <p:spPr>
          <a:xfrm>
            <a:off x="3938286" y="5995687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9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8303F0-A6CC-605A-D08C-4E4ED07C2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3147677" cy="36118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4458FB-E7BB-F476-4A31-9C5AA406E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010" y="4079058"/>
            <a:ext cx="4491990" cy="277894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430" y="2651760"/>
            <a:ext cx="4732020" cy="1580714"/>
          </a:xfrm>
        </p:spPr>
        <p:txBody>
          <a:bodyPr lIns="91440" rIns="91440" anchor="t"/>
          <a:lstStyle>
            <a:lvl1pPr algn="l">
              <a:lnSpc>
                <a:spcPct val="100000"/>
              </a:lnSpc>
              <a:defRPr sz="2800" cap="none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4138E8D-4D76-2023-4B97-8ACB8894C5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97430" y="4232476"/>
            <a:ext cx="4331970" cy="333945"/>
          </a:xfrm>
        </p:spPr>
        <p:txBody>
          <a:bodyPr/>
          <a:lstStyle>
            <a:lvl1pPr marL="0" indent="0">
              <a:buNone/>
              <a:defRPr sz="1800" spc="2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D1FFE415-7AFC-D826-1BD1-1993DED3B0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3442" y="3591339"/>
            <a:ext cx="878681" cy="238760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”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962DFC0-ADB3-684B-6F72-9C45BB48C2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6946" y="1982216"/>
            <a:ext cx="878681" cy="2386584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33087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6FB24-160F-388E-8450-E5C970E2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64792"/>
            <a:ext cx="4019951" cy="50932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AF7F25-1C65-DB7F-9FA3-300318BD4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564" y="0"/>
            <a:ext cx="2197436" cy="2752344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868679"/>
            <a:ext cx="82296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90" y="2450592"/>
            <a:ext cx="154305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4217" y="4611550"/>
            <a:ext cx="17145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4217" y="4865225"/>
            <a:ext cx="17145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98064" y="2450592"/>
            <a:ext cx="154305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22191" y="4611550"/>
            <a:ext cx="17145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22191" y="4865225"/>
            <a:ext cx="17145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48606" y="2450592"/>
            <a:ext cx="154305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72733" y="4611550"/>
            <a:ext cx="17145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2733" y="4865225"/>
            <a:ext cx="17145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99148" y="2450592"/>
            <a:ext cx="154305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23275" y="4611550"/>
            <a:ext cx="17145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23275" y="4865225"/>
            <a:ext cx="17145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11575"/>
            <a:ext cx="3086100" cy="8565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28950" y="6006547"/>
            <a:ext cx="3086100" cy="851453"/>
          </a:xfrm>
          <a:prstGeom prst="rect">
            <a:avLst/>
          </a:prstGeom>
        </p:spPr>
        <p:txBody>
          <a:bodyPr/>
          <a:lstStyle/>
          <a:p>
            <a:fld id="{6E84353A-4BFE-426F-857D-8BB0EA20B2F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/>
        </p:nvCxnSpPr>
        <p:spPr>
          <a:xfrm>
            <a:off x="3938286" y="868101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/>
        </p:nvCxnSpPr>
        <p:spPr>
          <a:xfrm>
            <a:off x="3938286" y="5995687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6A3FD7E-DF96-B9E4-8D70-DA62CC339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6266"/>
            <a:ext cx="4018788" cy="5091735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868679"/>
            <a:ext cx="82296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900" y="2670048"/>
            <a:ext cx="1049274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900" y="3094300"/>
            <a:ext cx="1049274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739AFCF1-55F0-974F-0F5C-34444B290B5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2900" y="4479943"/>
            <a:ext cx="1049274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7CF7DE5-8E6D-2C2C-A514-BAB6D4B6FF3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2900" y="4904195"/>
            <a:ext cx="1049274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495044" y="2450592"/>
            <a:ext cx="870966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3">
            <a:extLst>
              <a:ext uri="{FF2B5EF4-FFF2-40B4-BE49-F238E27FC236}">
                <a16:creationId xmlns:a16="http://schemas.microsoft.com/office/drawing/2014/main" id="{DBA744D6-401F-C995-EF58-BD24A0DD8581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495044" y="4260487"/>
            <a:ext cx="870966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14016" y="2670048"/>
            <a:ext cx="1049274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14016" y="3094300"/>
            <a:ext cx="1049274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B1201CED-247A-16CA-9F03-BF32393D3B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414016" y="4479943"/>
            <a:ext cx="1049274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2D5FA954-036C-191F-7040-1848AB2BE3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14016" y="4904195"/>
            <a:ext cx="1049274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3559302" y="2450592"/>
            <a:ext cx="870966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3">
            <a:extLst>
              <a:ext uri="{FF2B5EF4-FFF2-40B4-BE49-F238E27FC236}">
                <a16:creationId xmlns:a16="http://schemas.microsoft.com/office/drawing/2014/main" id="{8CFBAF86-D36B-F789-2C9C-78C6830B13C9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3559302" y="4260487"/>
            <a:ext cx="870966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75090" y="2670048"/>
            <a:ext cx="1049274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5090" y="3094300"/>
            <a:ext cx="1049274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6E32CE61-2D9B-C245-0D18-C33760B0853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75090" y="4479943"/>
            <a:ext cx="1049274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E4068D0A-21CD-897C-9CC1-0BFDAABBD4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75090" y="4904195"/>
            <a:ext cx="1049274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623560" y="2450592"/>
            <a:ext cx="870966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C110D526-1AE4-5106-E956-0B2ED3A4D4BC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5623560" y="4260487"/>
            <a:ext cx="870966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49390" y="2670048"/>
            <a:ext cx="1049274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49390" y="3094300"/>
            <a:ext cx="1049274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858F91A-46AA-AF23-2716-3B2B678BBE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49390" y="4479943"/>
            <a:ext cx="1049274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EBC002F6-7435-833F-0E8B-30A53B0755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49390" y="4904195"/>
            <a:ext cx="1049274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7687818" y="2450592"/>
            <a:ext cx="870966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2CBF8435-BD05-F386-4E6E-F2B6F6894FD7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687818" y="4260487"/>
            <a:ext cx="870966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11575"/>
            <a:ext cx="3086100" cy="85652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28950" y="6006547"/>
            <a:ext cx="3086100" cy="851453"/>
          </a:xfrm>
          <a:prstGeom prst="rect">
            <a:avLst/>
          </a:prstGeom>
        </p:spPr>
        <p:txBody>
          <a:bodyPr/>
          <a:lstStyle/>
          <a:p>
            <a:fld id="{6E84353A-4BFE-426F-857D-8BB0EA20B2F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/>
        </p:nvCxnSpPr>
        <p:spPr>
          <a:xfrm>
            <a:off x="3938286" y="868101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/>
        </p:nvCxnSpPr>
        <p:spPr>
          <a:xfrm>
            <a:off x="3938286" y="5995687"/>
            <a:ext cx="126742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5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theme" Target="../theme/theme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1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E020D11E-3FF2-1E7F-038B-4F9534916FEB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660128"/>
            <a:ext cx="8572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3104752"/>
            <a:ext cx="8572500" cy="2092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11575"/>
            <a:ext cx="3086100" cy="856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28950" y="6006547"/>
            <a:ext cx="3086100" cy="851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6E84353A-4BFE-426F-857D-8BB0EA20B2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  <p:sldLayoutId id="2147483999" r:id="rId16"/>
    <p:sldLayoutId id="2147484000" r:id="rId17"/>
    <p:sldLayoutId id="2147484001" r:id="rId18"/>
    <p:sldLayoutId id="2147484002" r:id="rId19"/>
    <p:sldLayoutId id="2147484003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cap="all" spc="40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20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 /><Relationship Id="rId2" Type="http://schemas.openxmlformats.org/officeDocument/2006/relationships/image" Target="../media/image31.jpeg" /><Relationship Id="rId1" Type="http://schemas.openxmlformats.org/officeDocument/2006/relationships/slideLayout" Target="../slideLayouts/slideLayout20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 /><Relationship Id="rId2" Type="http://schemas.openxmlformats.org/officeDocument/2006/relationships/image" Target="../media/image33.jpeg" /><Relationship Id="rId1" Type="http://schemas.openxmlformats.org/officeDocument/2006/relationships/slideLayout" Target="../slideLayouts/slideLayout20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 /><Relationship Id="rId1" Type="http://schemas.openxmlformats.org/officeDocument/2006/relationships/slideLayout" Target="../slideLayouts/slideLayout20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 /><Relationship Id="rId1" Type="http://schemas.openxmlformats.org/officeDocument/2006/relationships/slideLayout" Target="../slideLayouts/slideLayout20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20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20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20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 /><Relationship Id="rId1" Type="http://schemas.openxmlformats.org/officeDocument/2006/relationships/slideLayout" Target="../slideLayouts/slideLayout20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4-02-22 at 17.56.46_43f62e7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5834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"/>
            <a:ext cx="8572500" cy="1571612"/>
          </a:xfrm>
        </p:spPr>
        <p:txBody>
          <a:bodyPr/>
          <a:lstStyle/>
          <a:p>
            <a:pPr marR="0" rtl="0"/>
            <a:r>
              <a:rPr lang="en-US" dirty="0">
                <a:latin typeface="Times New Roman"/>
              </a:rPr>
              <a:t>   </a:t>
            </a:r>
            <a:r>
              <a:rPr lang="en-US" b="1" baseline="0" dirty="0">
                <a:latin typeface="Times New Roman"/>
              </a:rPr>
              <a:t>Registration Mode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1928802"/>
            <a:ext cx="8572500" cy="4286280"/>
          </a:xfrm>
        </p:spPr>
        <p:txBody>
          <a:bodyPr>
            <a:normAutofit/>
          </a:bodyPr>
          <a:lstStyle/>
          <a:p>
            <a:pPr marR="0" lvl="0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Registration Mode serves the purpose of facilitating the enrollment of new users or updating existing user information within the RFID and camera-based attendance system.</a:t>
            </a:r>
          </a:p>
          <a:p>
            <a:pPr marR="0" lvl="0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Assigning Student Names to RFID Cards*</a:t>
            </a:r>
          </a:p>
          <a:p>
            <a:pPr marR="0" lvl="1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When registering a new RFID card, the system captures the unique UID associated with the card and enters the captured UID into the corresponding column in the Registration Mode sheet.</a:t>
            </a:r>
          </a:p>
          <a:p>
            <a:pPr marR="0" lvl="1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In the adjacent column, we have to enter the student's name corresponding to the captured UID.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atsApp Image 2024-02-22 at 17.56.46_cb9f819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57686" cy="6858000"/>
          </a:xfrm>
          <a:prstGeom prst="rect">
            <a:avLst/>
          </a:prstGeom>
        </p:spPr>
      </p:pic>
      <p:pic>
        <p:nvPicPr>
          <p:cNvPr id="6" name="Picture 5" descr="WhatsApp Image 2024-02-22 at 17.56.48_8074510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0"/>
            <a:ext cx="471487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"/>
            <a:ext cx="8572500" cy="1571612"/>
          </a:xfrm>
        </p:spPr>
        <p:txBody>
          <a:bodyPr>
            <a:normAutofit/>
          </a:bodyPr>
          <a:lstStyle/>
          <a:p>
            <a:pPr marR="0" rtl="0"/>
            <a:r>
              <a:rPr lang="da-DK" b="1" baseline="0" dirty="0">
                <a:solidFill>
                  <a:srgbClr val="365F91"/>
                </a:solidFill>
                <a:latin typeface="Times New Roman"/>
              </a:rPr>
              <a:t>  </a:t>
            </a:r>
            <a:r>
              <a:rPr lang="da-DK" b="1" baseline="0" dirty="0">
                <a:latin typeface="Times New Roman"/>
              </a:rPr>
              <a:t>Handling Duplicate 	 	   Registration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1714488"/>
            <a:ext cx="8572500" cy="4357718"/>
          </a:xfrm>
        </p:spPr>
        <p:txBody>
          <a:bodyPr>
            <a:normAutofit fontScale="92500" lnSpcReduction="10000"/>
          </a:bodyPr>
          <a:lstStyle/>
          <a:p>
            <a:pPr marR="0" lvl="0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Preventing duplicate registrations is essential to maintain data integrity and ensure accurate attendance tracking within the RFID and camera-based attendance system. Notification when a card is already registered</a:t>
            </a:r>
          </a:p>
          <a:p>
            <a:pPr marR="0" lvl="0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Methods for Preventing Duplicate Registrations:</a:t>
            </a:r>
          </a:p>
          <a:p>
            <a:pPr marR="0" lvl="1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Implement checks within the system to verify if a card UID is already registered before allowing a new registration.</a:t>
            </a:r>
          </a:p>
          <a:p>
            <a:pPr marR="0" lvl="1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Compare the captured UID with existing entries in the registration database to identify duplicates.</a:t>
            </a:r>
          </a:p>
          <a:p>
            <a:pPr marR="0" lvl="1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Prompt users with an error message if a duplicate registration attempt is detected.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"/>
            <a:ext cx="8572500" cy="1571612"/>
          </a:xfrm>
        </p:spPr>
        <p:txBody>
          <a:bodyPr>
            <a:normAutofit/>
          </a:bodyPr>
          <a:lstStyle/>
          <a:p>
            <a:pPr marR="0" rtl="0"/>
            <a:r>
              <a:rPr lang="en-US" b="1" baseline="0" dirty="0">
                <a:latin typeface="Times New Roman"/>
              </a:rPr>
              <a:t>    Attendance Mode        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1643050"/>
            <a:ext cx="8572500" cy="4429156"/>
          </a:xfrm>
        </p:spPr>
        <p:txBody>
          <a:bodyPr>
            <a:normAutofit fontScale="92500" lnSpcReduction="10000"/>
          </a:bodyPr>
          <a:lstStyle/>
          <a:p>
            <a:pPr marR="0" lvl="0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In Attendance Mode, the system continuously monitors RFID card readings to track students attendance.</a:t>
            </a:r>
          </a:p>
          <a:p>
            <a:pPr marR="0" lvl="0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When an RFID card is detected within the system's range, the system captures the card's unique UID.</a:t>
            </a:r>
          </a:p>
          <a:p>
            <a:pPr marR="0" lvl="0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The captured UID, along with the corresponding timestamp and date, is recorded in the designated Google Sheets document for attendance.</a:t>
            </a:r>
          </a:p>
          <a:p>
            <a:pPr marR="0" lvl="0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Attendance data is updated periodically for each period throughout the day.</a:t>
            </a:r>
          </a:p>
          <a:p>
            <a:pPr marR="0" lvl="0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Attendance status (present/absent) for each period is reported in real-time to provide timely insights into attendance patterns.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atsApp Image 2024-02-22 at 18.22.29_53a585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3429000"/>
          </a:xfrm>
          <a:prstGeom prst="rect">
            <a:avLst/>
          </a:prstGeom>
        </p:spPr>
      </p:pic>
      <p:pic>
        <p:nvPicPr>
          <p:cNvPr id="6" name="Picture 5" descr="WhatsApp Image 2024-02-22 at 18.25.12_f9fafa3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"/>
            <a:ext cx="8572500" cy="1571612"/>
          </a:xfrm>
        </p:spPr>
        <p:txBody>
          <a:bodyPr>
            <a:normAutofit/>
          </a:bodyPr>
          <a:lstStyle/>
          <a:p>
            <a:pPr marR="0" rtl="0"/>
            <a:r>
              <a:rPr lang="en-US" b="1" baseline="0" dirty="0">
                <a:solidFill>
                  <a:srgbClr val="365F91"/>
                </a:solidFill>
                <a:latin typeface="Times New Roman"/>
              </a:rPr>
              <a:t>  </a:t>
            </a:r>
            <a:r>
              <a:rPr lang="en-US" b="1" baseline="0" dirty="0">
                <a:latin typeface="Times New Roman"/>
              </a:rPr>
              <a:t>Purpose of the Push 	 	         Button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1714488"/>
            <a:ext cx="8572500" cy="4143404"/>
          </a:xfrm>
        </p:spPr>
        <p:txBody>
          <a:bodyPr>
            <a:normAutofit fontScale="92500" lnSpcReduction="10000"/>
          </a:bodyPr>
          <a:lstStyle/>
          <a:p>
            <a:pPr marR="0" lvl="0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The push button serves as a user interface element for mode selection.</a:t>
            </a:r>
          </a:p>
          <a:p>
            <a:pPr marR="0" lvl="0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It provides a simple and intuitive way for users to toggle between Registration Mode and Attendance Mode.</a:t>
            </a:r>
          </a:p>
          <a:p>
            <a:pPr marR="0" lvl="0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Users must press the push button to activate Registration Mode when they intend to register new RFID cards or update registration information.</a:t>
            </a:r>
          </a:p>
          <a:p>
            <a:pPr marR="0" lvl="0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The system's default mode being Attendance Mode ensures that attendance tracking is always active during regular operation.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4-02-22 at 18.05.29_baa4513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"/>
            <a:ext cx="8572500" cy="1571612"/>
          </a:xfrm>
        </p:spPr>
        <p:txBody>
          <a:bodyPr>
            <a:normAutofit/>
          </a:bodyPr>
          <a:lstStyle/>
          <a:p>
            <a:pPr marR="0" rtl="0"/>
            <a:r>
              <a:rPr lang="en-US" b="1" baseline="0" dirty="0">
                <a:solidFill>
                  <a:srgbClr val="365F91"/>
                </a:solidFill>
                <a:latin typeface="Times New Roman"/>
              </a:rPr>
              <a:t>	</a:t>
            </a:r>
            <a:r>
              <a:rPr lang="en-US" b="1" baseline="0" dirty="0">
                <a:latin typeface="Times New Roman"/>
              </a:rPr>
              <a:t> Benefits of the 	 	 	           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1714488"/>
            <a:ext cx="8572500" cy="4429156"/>
          </a:xfrm>
        </p:spPr>
        <p:txBody>
          <a:bodyPr>
            <a:normAutofit fontScale="77500" lnSpcReduction="20000"/>
          </a:bodyPr>
          <a:lstStyle/>
          <a:p>
            <a:pPr marR="0" lvl="0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Increased Efficiency: Automation of attendance tracking reduces manual effort and time required for data entry.</a:t>
            </a:r>
          </a:p>
          <a:p>
            <a:pPr marR="0" lvl="0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Enhanced Accuracy: RFID technology ensures accurate identification of students, minimizing errors associated with manual attendance recording.</a:t>
            </a:r>
          </a:p>
          <a:p>
            <a:pPr marR="0" lvl="0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Improved Transparency: Transparent attendance tracking allows administrators, teachers, and students to access real-time attendance data. </a:t>
            </a:r>
          </a:p>
          <a:p>
            <a:pPr marR="0" lvl="0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Cost-Effectiveness: Reduced administrative workload and paperless data management contribute to cost savings for the institution.</a:t>
            </a:r>
          </a:p>
          <a:p>
            <a:pPr marR="0" lvl="0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Scalability and Flexibility: The system can be easily scaled to accommodate varying institutional needs and requirements. Flexibility in customization allows for tailored solutions to meet specific attendance management challenges.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"/>
            <a:ext cx="8572500" cy="2071678"/>
          </a:xfrm>
        </p:spPr>
        <p:txBody>
          <a:bodyPr/>
          <a:lstStyle/>
          <a:p>
            <a:pPr marR="0" rtl="0"/>
            <a:r>
              <a:rPr lang="en-US" b="1" baseline="0" dirty="0">
                <a:solidFill>
                  <a:srgbClr val="365F91"/>
                </a:solidFill>
                <a:latin typeface="Times New Roman"/>
              </a:rPr>
              <a:t>		</a:t>
            </a:r>
            <a:r>
              <a:rPr lang="en-US" b="1" baseline="0" dirty="0">
                <a:latin typeface="Times New Roman"/>
              </a:rP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596" y="3071810"/>
            <a:ext cx="8572500" cy="2482413"/>
          </a:xfrm>
        </p:spPr>
        <p:txBody>
          <a:bodyPr>
            <a:normAutofit/>
          </a:bodyPr>
          <a:lstStyle/>
          <a:p>
            <a:pPr marR="0" lvl="0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By adopting the RFID and camera-based attendance system, institutions can modernize their attendance management processes, realizing significant benefits in terms of efficiency, accuracy, and transparency.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4-02-22 at 18.27.35_dc53979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857232"/>
            <a:ext cx="8572500" cy="2128459"/>
          </a:xfrm>
        </p:spPr>
        <p:txBody>
          <a:bodyPr/>
          <a:lstStyle/>
          <a:p>
            <a:r>
              <a:rPr lang="en-US" sz="4000" dirty="0">
                <a:latin typeface="Times New Roman"/>
              </a:rPr>
              <a:t>RFID and Camera-Based Attendance System</a:t>
            </a:r>
            <a:endParaRPr lang="en-US" sz="4000" b="1" baseline="0" dirty="0">
              <a:latin typeface="Times New Roman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85750" y="3104752"/>
            <a:ext cx="8572500" cy="2896016"/>
          </a:xfrm>
        </p:spPr>
        <p:txBody>
          <a:bodyPr/>
          <a:lstStyle/>
          <a:p>
            <a:r>
              <a:rPr lang="en-US" dirty="0" err="1"/>
              <a:t>Atchyuth</a:t>
            </a:r>
            <a:r>
              <a:rPr lang="en-US" dirty="0"/>
              <a:t> </a:t>
            </a:r>
            <a:r>
              <a:rPr lang="en-US" dirty="0" err="1"/>
              <a:t>Kalla</a:t>
            </a:r>
            <a:r>
              <a:rPr lang="en-US" dirty="0"/>
              <a:t> 	          – 320136412041</a:t>
            </a:r>
          </a:p>
          <a:p>
            <a:r>
              <a:rPr lang="en-US" dirty="0"/>
              <a:t>Sri Ram </a:t>
            </a:r>
            <a:r>
              <a:rPr lang="en-US" dirty="0" err="1"/>
              <a:t>Kaganti</a:t>
            </a:r>
            <a:r>
              <a:rPr lang="en-US" dirty="0"/>
              <a:t>	 – 320136412040</a:t>
            </a:r>
          </a:p>
          <a:p>
            <a:r>
              <a:rPr lang="en-US" dirty="0" err="1"/>
              <a:t>Teja</a:t>
            </a:r>
            <a:r>
              <a:rPr lang="en-US" dirty="0"/>
              <a:t> </a:t>
            </a:r>
            <a:r>
              <a:rPr lang="en-US" dirty="0" err="1"/>
              <a:t>Ijjada</a:t>
            </a:r>
            <a:r>
              <a:rPr lang="en-US" dirty="0"/>
              <a:t>                  – 320136412038</a:t>
            </a:r>
          </a:p>
          <a:p>
            <a:r>
              <a:rPr lang="en-US" dirty="0" err="1"/>
              <a:t>Srujana</a:t>
            </a:r>
            <a:r>
              <a:rPr lang="en-US" dirty="0"/>
              <a:t> Karri             – 320136412046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atsApp Image 2024-02-22 at 18.09.19_1c9169a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00043"/>
            <a:ext cx="8572500" cy="1143007"/>
          </a:xfrm>
        </p:spPr>
        <p:txBody>
          <a:bodyPr/>
          <a:lstStyle/>
          <a:p>
            <a:pPr marR="0" rtl="0"/>
            <a:r>
              <a:rPr lang="en-US" b="1" baseline="0" dirty="0">
                <a:solidFill>
                  <a:srgbClr val="365F91"/>
                </a:solidFill>
                <a:latin typeface="Times New Roman"/>
              </a:rPr>
              <a:t>		</a:t>
            </a:r>
            <a:r>
              <a:rPr lang="en-US" b="1" baseline="0" dirty="0">
                <a:latin typeface="Times New Roman"/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2000240"/>
            <a:ext cx="8572500" cy="4214842"/>
          </a:xfrm>
        </p:spPr>
        <p:txBody>
          <a:bodyPr>
            <a:normAutofit fontScale="92500"/>
          </a:bodyPr>
          <a:lstStyle/>
          <a:p>
            <a:pPr marR="0" lvl="0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This presentation focuses on introducing and detailing an RFID and camera-based attendance system, encompassing two modes: registration and attendance. It outlines the process of switching between modes, registering RFID cards to students, and accurately tracking attendance data in Google Sheets.</a:t>
            </a:r>
          </a:p>
          <a:p>
            <a:pPr marR="0" lvl="0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Efficient attendance management systems play a crucial role in enhancing organizational efficiency and productivity. They streamline the process of recording and tracking attendance, reducing administrative burden and human errors.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4-02-22 at 18.05.29_f6373bd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"/>
            <a:ext cx="8572500" cy="1357297"/>
          </a:xfrm>
        </p:spPr>
        <p:txBody>
          <a:bodyPr/>
          <a:lstStyle/>
          <a:p>
            <a:pPr marR="0" rtl="0"/>
            <a:r>
              <a:rPr lang="en-US" b="1" baseline="0" dirty="0">
                <a:solidFill>
                  <a:srgbClr val="365F91"/>
                </a:solidFill>
                <a:latin typeface="Times New Roman"/>
              </a:rPr>
              <a:t>	</a:t>
            </a:r>
            <a:r>
              <a:rPr lang="en-US" b="1" baseline="0" dirty="0">
                <a:latin typeface="Times New Roman"/>
              </a:rPr>
              <a:t>System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1357298"/>
            <a:ext cx="8572500" cy="5286412"/>
          </a:xfrm>
        </p:spPr>
        <p:txBody>
          <a:bodyPr>
            <a:normAutofit fontScale="85000" lnSpcReduction="20000"/>
          </a:bodyPr>
          <a:lstStyle/>
          <a:p>
            <a:pPr marR="0" lvl="0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This RFID and camera-based attendance system offers a comprehensive solution for efficient attendance management in educational institutions and organizations. It combines RFID technology with camera monitoring to provide accurate and reliable attendance tracking.</a:t>
            </a:r>
          </a:p>
          <a:p>
            <a:pPr marR="0" lvl="0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Two modes: Registration mode and Attendance mode.</a:t>
            </a:r>
          </a:p>
          <a:p>
            <a:pPr marR="0" lvl="0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Integration with Google Sheets for data management</a:t>
            </a:r>
          </a:p>
          <a:p>
            <a:pPr marR="0" lvl="1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Google Sheets serves as the central database for storing and managing attendance data.</a:t>
            </a:r>
          </a:p>
          <a:p>
            <a:pPr marR="0" lvl="1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Two separate sheets are utilized: one for Registration Mode and another for Attendance.</a:t>
            </a:r>
          </a:p>
          <a:p>
            <a:pPr marR="0" lvl="1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The Registration Mode sheet captures and stores the UID and corresponding names of registered individuals.</a:t>
            </a:r>
          </a:p>
          <a:p>
            <a:pPr marR="0" lvl="1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The Attendance sheet records attendance data, including names, UIDs, dates, and attendance statuses for each period throughout the day.</a:t>
            </a:r>
          </a:p>
          <a:p>
            <a:pPr marR="0" lvl="1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Integration with Google Sheets ensures data integrity, accessibility, and ease of analysis for administrative purposes.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"/>
            <a:ext cx="8572500" cy="1071545"/>
          </a:xfrm>
        </p:spPr>
        <p:txBody>
          <a:bodyPr/>
          <a:lstStyle/>
          <a:p>
            <a:r>
              <a:rPr lang="en-US" dirty="0"/>
              <a:t>	Components used</a:t>
            </a:r>
          </a:p>
        </p:txBody>
      </p:sp>
      <p:pic>
        <p:nvPicPr>
          <p:cNvPr id="4" name="Picture 3" descr="WhatsApp Image 2024-02-20 at 12.59.04_ad2d256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85860"/>
            <a:ext cx="6858000" cy="51435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"/>
            <a:ext cx="8572500" cy="1571612"/>
          </a:xfrm>
        </p:spPr>
        <p:txBody>
          <a:bodyPr/>
          <a:lstStyle/>
          <a:p>
            <a:r>
              <a:rPr lang="en-US" dirty="0"/>
              <a:t>		connections</a:t>
            </a:r>
          </a:p>
        </p:txBody>
      </p:sp>
      <p:pic>
        <p:nvPicPr>
          <p:cNvPr id="4" name="Picture 3" descr="WhatsApp Image 2024-02-20 at 12.59.33_d418209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428736"/>
            <a:ext cx="8501122" cy="49292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0"/>
            <a:ext cx="8572500" cy="1857364"/>
          </a:xfrm>
        </p:spPr>
        <p:txBody>
          <a:bodyPr/>
          <a:lstStyle/>
          <a:p>
            <a:pPr marR="0" rtl="0"/>
            <a:r>
              <a:rPr lang="en-US" b="1" baseline="0" dirty="0">
                <a:solidFill>
                  <a:srgbClr val="365F91"/>
                </a:solidFill>
                <a:latin typeface="Times New Roman"/>
              </a:rPr>
              <a:t>	</a:t>
            </a:r>
            <a:r>
              <a:rPr lang="en-US" b="1" dirty="0">
                <a:latin typeface="Times New Roman"/>
              </a:rPr>
              <a:t>   </a:t>
            </a:r>
            <a:r>
              <a:rPr lang="en-US" b="1" baseline="0" dirty="0">
                <a:latin typeface="Times New Roman"/>
              </a:rPr>
              <a:t>Default Mode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50" y="2214554"/>
            <a:ext cx="8572500" cy="3786214"/>
          </a:xfrm>
        </p:spPr>
        <p:txBody>
          <a:bodyPr/>
          <a:lstStyle/>
          <a:p>
            <a:pPr marR="0" lvl="0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By default, the system operates in Attendance Mode to facilitate real-time attendance tracking.</a:t>
            </a:r>
          </a:p>
          <a:p>
            <a:pPr marR="0" lvl="0" rtl="0">
              <a:buNone/>
            </a:pPr>
            <a:endParaRPr lang="en-US" b="1" baseline="0" dirty="0">
              <a:solidFill>
                <a:srgbClr val="0070C0"/>
              </a:solidFill>
              <a:latin typeface="Times New Roman"/>
            </a:endParaRPr>
          </a:p>
          <a:p>
            <a:pPr marR="0" lvl="0" rtl="0"/>
            <a:r>
              <a:rPr lang="en-US" b="1" baseline="0" dirty="0">
                <a:solidFill>
                  <a:srgbClr val="0070C0"/>
                </a:solidFill>
                <a:latin typeface="Times New Roman"/>
              </a:rPr>
              <a:t>This mode is the standard operational mode when the system is powered on or reset.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 design">
  <a:themeElements>
    <a:clrScheme name="Droplet">
      <a:dk1>
        <a:srgbClr val="000000"/>
      </a:dk1>
      <a:lt1>
        <a:srgbClr val="FFFFFF"/>
      </a:lt1>
      <a:dk2>
        <a:srgbClr val="0065A8"/>
      </a:dk2>
      <a:lt2>
        <a:srgbClr val="E7E6E6"/>
      </a:lt2>
      <a:accent1>
        <a:srgbClr val="FDCFFD"/>
      </a:accent1>
      <a:accent2>
        <a:srgbClr val="B6DFFF"/>
      </a:accent2>
      <a:accent3>
        <a:srgbClr val="8AE3A8"/>
      </a:accent3>
      <a:accent4>
        <a:srgbClr val="A69BFB"/>
      </a:accent4>
      <a:accent5>
        <a:srgbClr val="B5C3FF"/>
      </a:accent5>
      <a:accent6>
        <a:srgbClr val="73E9C4"/>
      </a:accent6>
      <a:hlink>
        <a:srgbClr val="0563C1"/>
      </a:hlink>
      <a:folHlink>
        <a:srgbClr val="954F72"/>
      </a:folHlink>
    </a:clrScheme>
    <a:fontScheme name="Custom 2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-Design-TM34316244_Win32_SD_v9" id="{3E0090C2-CA58-4B70-B5D1-01F921C14922}" vid="{00CD7D6A-B673-47B4-AF03-4EFC805EA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 design</Template>
  <TotalTime>111</TotalTime>
  <Words>596</Words>
  <Application>Microsoft Office PowerPoint</Application>
  <PresentationFormat>On-screen Show (4:3)</PresentationFormat>
  <Paragraphs>53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Droplet design</vt:lpstr>
      <vt:lpstr>PowerPoint Presentation</vt:lpstr>
      <vt:lpstr>RFID and Camera-Based Attendance System</vt:lpstr>
      <vt:lpstr>PowerPoint Presentation</vt:lpstr>
      <vt:lpstr>  Introduction</vt:lpstr>
      <vt:lpstr>PowerPoint Presentation</vt:lpstr>
      <vt:lpstr> System Overview</vt:lpstr>
      <vt:lpstr> Components used</vt:lpstr>
      <vt:lpstr>  connections</vt:lpstr>
      <vt:lpstr>    Default Mode </vt:lpstr>
      <vt:lpstr>   Registration Mode</vt:lpstr>
      <vt:lpstr>PowerPoint Presentation</vt:lpstr>
      <vt:lpstr>  Handling Duplicate       Registration</vt:lpstr>
      <vt:lpstr>    Attendance Mode          </vt:lpstr>
      <vt:lpstr>PowerPoint Presentation</vt:lpstr>
      <vt:lpstr>  Purpose of the Push             Button</vt:lpstr>
      <vt:lpstr>PowerPoint Presentation</vt:lpstr>
      <vt:lpstr>  Benefits of the                  System</vt:lpstr>
      <vt:lpstr> 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Atchyuth Kalla</cp:lastModifiedBy>
  <cp:revision>14</cp:revision>
  <dcterms:created xsi:type="dcterms:W3CDTF">2024-02-20T06:53:10Z</dcterms:created>
  <dcterms:modified xsi:type="dcterms:W3CDTF">2024-06-25T12:33:15Z</dcterms:modified>
</cp:coreProperties>
</file>