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29" name="nyu_white.png" descr="nyu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6462" y="234950"/>
            <a:ext cx="673101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yu_white.png" descr="nyu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87" y="234950"/>
            <a:ext cx="673101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0" y="-1"/>
            <a:ext cx="9153525" cy="712789"/>
          </a:xfrm>
          <a:prstGeom prst="rect">
            <a:avLst/>
          </a:prstGeom>
          <a:solidFill>
            <a:srgbClr val="57068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4" name="nyu_white.png" descr="nyu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87" y="234950"/>
            <a:ext cx="673101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51114" marR="0" indent="-293914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09800" marR="0" indent="-3810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67000" marR="0" indent="-3810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24200" marR="0" indent="-3810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81400" marR="0" indent="-3810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38600" marR="0" indent="-3810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atplotlib.org/3.1.0/api/_as_gen/matplotlib.pyplot.plot.html" TargetMode="External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reference/generated/numpy.mean.html" TargetMode="Externa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ikopj/SummerML/blob/master/Day2/wetland_data/sunlight_disinfection_data.csv" TargetMode="Externa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ndas.pydata.org/pandas-docs/stable/reference/api/pandas.read_csv.html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atplotlib.org/3.1.0/api/_as_gen/matplotlib.pyplot.scatter.html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" y="0"/>
            <a:ext cx="9153525" cy="515143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Rectangle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1" name="NYU Summer Machine Learning Program"/>
          <p:cNvSpPr txBox="1"/>
          <p:nvPr>
            <p:ph type="body" sz="quarter" idx="4294967295"/>
          </p:nvPr>
        </p:nvSpPr>
        <p:spPr>
          <a:xfrm>
            <a:off x="227012" y="1531937"/>
            <a:ext cx="3638551" cy="181133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-685800">
              <a:spcBef>
                <a:spcPts val="0"/>
              </a:spcBef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NYU Summer Machine Learning Program</a:t>
            </a:r>
          </a:p>
        </p:txBody>
      </p:sp>
      <p:sp>
        <p:nvSpPr>
          <p:cNvPr id="42" name="Presenter Name Here…"/>
          <p:cNvSpPr txBox="1"/>
          <p:nvPr/>
        </p:nvSpPr>
        <p:spPr>
          <a:xfrm>
            <a:off x="227012" y="3719512"/>
            <a:ext cx="1782763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Presenter Name Here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t>Date Here</a:t>
            </a:r>
          </a:p>
        </p:txBody>
      </p:sp>
      <p:pic>
        <p:nvPicPr>
          <p:cNvPr id="43" name="nyu_white.png" descr="nyu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012" y="1276350"/>
            <a:ext cx="674688" cy="22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Motivating Example:  Virus inactivation in wetland waters due to sunlight</a:t>
            </a:r>
            <a:endParaRPr sz="800">
              <a:solidFill>
                <a:srgbClr val="604A7B"/>
              </a:solidFill>
            </a:endParaR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Linear Model</a:t>
            </a:r>
            <a:endParaRPr>
              <a:solidFill>
                <a:srgbClr val="CCC1DA"/>
              </a:solidFill>
            </a:endParaR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Least Squares Fit Problem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Assessing Goodness of Fit</a:t>
            </a:r>
          </a:p>
        </p:txBody>
      </p:sp>
      <p:sp>
        <p:nvSpPr>
          <p:cNvPr id="87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424455" y="4772454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Understanding the Data: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Understanding the Data:</a:t>
            </a:r>
          </a:p>
        </p:txBody>
      </p:sp>
      <p:sp>
        <p:nvSpPr>
          <p:cNvPr id="91" name="Our y axis: The variable we are trying to predict. Can be called: Dependent variable, response variable, target, regressand, …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Our y axis: The variable we are trying to predict. Can be called: Dependent variable, response variable, target, regressand, …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Our x axis: The variable we are using to predict. Can be called: Predictor, attribute, covariate, regressor …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Each data point is called a sample. In this example, we are using a scatter plot to view the samples.</a:t>
            </a:r>
          </a:p>
        </p:txBody>
      </p:sp>
      <p:pic>
        <p:nvPicPr>
          <p:cNvPr id="92" name="Screenshot 2019-05-30 at 8.33.43 PM.png" descr="Screenshot 2019-05-30 at 8.33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359" y="3064389"/>
            <a:ext cx="3230560" cy="1944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Assume a linear relationship among the samples - using the intercept (beta0) and slope (beta1).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Assume a linear relationship among the samples - using the intercept (beta0) and slope (beta1).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defRPr sz="1400">
                <a:solidFill>
                  <a:srgbClr val="604A7B"/>
                </a:solidFill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defRPr sz="1400">
                <a:solidFill>
                  <a:srgbClr val="604A7B"/>
                </a:solidFill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defRPr sz="1400">
                <a:solidFill>
                  <a:srgbClr val="604A7B"/>
                </a:solidFill>
              </a:defRPr>
            </a:p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Why do we use a Linear Model?</a:t>
            </a: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rPr>
                <a:solidFill>
                  <a:srgbClr val="BA69B8"/>
                </a:solidFill>
              </a:rPr>
              <a:t>Generally, most natural phenomena have a linear relationship</a:t>
            </a:r>
            <a:endParaRPr>
              <a:solidFill>
                <a:srgbClr val="BA69B8"/>
              </a:solidFill>
            </a:endParaRP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rPr>
                <a:solidFill>
                  <a:srgbClr val="BA69B8"/>
                </a:solidFill>
              </a:rPr>
              <a:t>Simple computation, and easy to interpret.</a:t>
            </a:r>
          </a:p>
        </p:txBody>
      </p:sp>
      <p:sp>
        <p:nvSpPr>
          <p:cNvPr id="96" name="Linear Model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Linear Model</a:t>
            </a:r>
          </a:p>
        </p:txBody>
      </p:sp>
      <p:pic>
        <p:nvPicPr>
          <p:cNvPr id="97" name="Screenshot 2019-05-30 at 9.04.03 PM.png" descr="Screenshot 2019-05-30 at 9.0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033" y="2016705"/>
            <a:ext cx="1495457" cy="712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Screenshot 2019-05-30 at 9.06.33 PM.png" descr="Screenshot 2019-05-30 at 9.06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4784" y="2016705"/>
            <a:ext cx="1224136" cy="712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Linear Model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Linear Model</a:t>
            </a:r>
          </a:p>
        </p:txBody>
      </p:sp>
      <p:sp>
        <p:nvSpPr>
          <p:cNvPr id="102" name="Plotting the Linear Model using python’s Matplotlib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Plotting the Linear Model using python’s Matplotlib: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plt.plot</a:t>
            </a:r>
            <a:r>
              <a:t> is used to plot y versus x as lines or markers.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</a:p>
        </p:txBody>
      </p:sp>
      <p:pic>
        <p:nvPicPr>
          <p:cNvPr id="103" name="Screenshot 2019-05-30 at 9.12.48 PM.png" descr="Screenshot 2019-05-30 at 9.12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9250" y="2180863"/>
            <a:ext cx="4215550" cy="248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Motivating Example:  Virus inactivation in wetland waters due to sunlight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Linear Model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Least Squares Fit Problem</a:t>
            </a:r>
            <a:endParaRPr sz="800">
              <a:solidFill>
                <a:srgbClr val="CCC1DA"/>
              </a:solidFill>
            </a:endParaR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Assessing Goodness of Fit</a:t>
            </a:r>
          </a:p>
        </p:txBody>
      </p:sp>
      <p:sp>
        <p:nvSpPr>
          <p:cNvPr id="107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As we can see, a linear model does not fit all the sample, which means it is not a good fit for our data.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As we can see, a linear model does not fit all the sample, which means it is not a good fit for our data.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We add a residual term to our lineal model (e):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defRPr sz="1400">
                <a:solidFill>
                  <a:srgbClr val="604A7B"/>
                </a:solidFill>
              </a:defRPr>
            </a:p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For a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We define a residual sum of squares (RSS):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defRPr sz="1400">
                <a:solidFill>
                  <a:srgbClr val="604A7B"/>
                </a:solidFill>
              </a:defRPr>
            </a:pPr>
            <a:r>
              <a:t> 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A Least Squares Solution is to find             to minimise RSS.</a:t>
            </a:r>
          </a:p>
        </p:txBody>
      </p:sp>
      <p:sp>
        <p:nvSpPr>
          <p:cNvPr id="111" name="Linear Model Residual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Linear Model Residual</a:t>
            </a:r>
          </a:p>
        </p:txBody>
      </p:sp>
      <p:pic>
        <p:nvPicPr>
          <p:cNvPr id="112" name="Screenshot 2019-05-30 at 9.18.33 PM.png" descr="Screenshot 2019-05-30 at 9.18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53" y="2174527"/>
            <a:ext cx="1789325" cy="341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Screenshot 2019-05-30 at 9.21.43 PM.png" descr="Screenshot 2019-05-30 at 9.21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291" y="2477722"/>
            <a:ext cx="895056" cy="26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shot 2019-05-30 at 9.22.45 PM.png" descr="Screenshot 2019-05-30 at 9.22.4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7536" y="2622550"/>
            <a:ext cx="2311900" cy="551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shot 2019-05-30 at 9.23.56 PM.png" descr="Screenshot 2019-05-30 at 9.23.5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4889" y="3360372"/>
            <a:ext cx="558710" cy="26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Screenshot 2019-05-30 at 9.26.01 PM.png" descr="Screenshot 2019-05-30 at 9.26.01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30910" y="3188692"/>
            <a:ext cx="2774780" cy="607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Motivating Example:  Virus inactivation in wetland waters due to sunlight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Linear Model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Least Squares Fit Problem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Assessing Goodness of Fit</a:t>
            </a:r>
          </a:p>
        </p:txBody>
      </p:sp>
      <p:sp>
        <p:nvSpPr>
          <p:cNvPr id="120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Given data: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lvl1pPr>
          </a:lstStyle>
          <a:p>
            <a:pPr/>
            <a:r>
              <a:t>Given data: </a:t>
            </a:r>
          </a:p>
        </p:txBody>
      </p:sp>
      <p:sp>
        <p:nvSpPr>
          <p:cNvPr id="124" name="Least-Squares Fit Solution: Sample Mean and Standard Deviations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Least-Squares Fit Solution: Sample Mean and Standard Deviations </a:t>
            </a:r>
          </a:p>
        </p:txBody>
      </p:sp>
      <p:pic>
        <p:nvPicPr>
          <p:cNvPr id="125" name="Screenshot 2019-05-30 at 9.52.47 PM.png" descr="Screenshot 2019-05-30 at 9.52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5723" y="1560973"/>
            <a:ext cx="1889504" cy="35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shot 2019-05-30 at 9.53.16 PM.png" descr="Screenshot 2019-05-30 at 9.53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994" y="1889705"/>
            <a:ext cx="4416033" cy="1369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Motivating Example:  Virus inactivation in wetland waters due to sunlight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Linear Model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Least Squares Fit Problem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Assessing Goodness of Fit</a:t>
            </a:r>
          </a:p>
        </p:txBody>
      </p:sp>
      <p:sp>
        <p:nvSpPr>
          <p:cNvPr id="130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Using python to find the Least Squares solutions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Using python to find the Least Squares solutions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np.mean</a:t>
            </a:r>
            <a:r>
              <a:t> uses python’s numpy library to compute the arithmetic mean along the specified axis.</a:t>
            </a:r>
          </a:p>
        </p:txBody>
      </p:sp>
      <p:sp>
        <p:nvSpPr>
          <p:cNvPr id="134" name="Least-Squares Fit Solution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Least-Squares Fit Solution</a:t>
            </a:r>
          </a:p>
        </p:txBody>
      </p:sp>
      <p:pic>
        <p:nvPicPr>
          <p:cNvPr id="135" name="Screenshot 2019-05-30 at 9.30.51 PM.png" descr="Screenshot 2019-05-30 at 9.30.5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2989" y="2361102"/>
            <a:ext cx="3383159" cy="1433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19-05-30 at 9.34.22 PM.png" descr="Screenshot 2019-05-30 at 9.34.2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375" y="2224368"/>
            <a:ext cx="4370825" cy="2558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ar Regression…"/>
          <p:cNvSpPr txBox="1"/>
          <p:nvPr>
            <p:ph type="body" sz="half" idx="4294967295"/>
          </p:nvPr>
        </p:nvSpPr>
        <p:spPr>
          <a:xfrm>
            <a:off x="4572000" y="1584325"/>
            <a:ext cx="3736975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indent="-685800">
              <a:spcBef>
                <a:spcPts val="0"/>
              </a:spcBef>
              <a:defRPr b="1" sz="3000">
                <a:solidFill>
                  <a:srgbClr val="FFFFFF"/>
                </a:solidFill>
              </a:defRPr>
            </a:pPr>
            <a:r>
              <a:t>Linear Regression</a:t>
            </a:r>
          </a:p>
          <a:p>
            <a:pPr indent="-685800">
              <a:spcBef>
                <a:spcPts val="0"/>
              </a:spcBef>
              <a:defRPr sz="1400">
                <a:solidFill>
                  <a:srgbClr val="FFFFFF"/>
                </a:solidFill>
              </a:defRPr>
            </a:pPr>
            <a:r>
              <a:t>Day 2</a:t>
            </a:r>
          </a:p>
        </p:txBody>
      </p:sp>
      <p:pic>
        <p:nvPicPr>
          <p:cNvPr id="46" name="Image result for machine learning logo" descr="Image result for machine learning logo"/>
          <p:cNvPicPr>
            <a:picLocks noChangeAspect="1"/>
          </p:cNvPicPr>
          <p:nvPr/>
        </p:nvPicPr>
        <p:blipFill>
          <a:blip r:embed="rId2">
            <a:extLst/>
          </a:blip>
          <a:srcRect l="47688" t="0" r="6915" b="0"/>
          <a:stretch>
            <a:fillRect/>
          </a:stretch>
        </p:blipFill>
        <p:spPr>
          <a:xfrm>
            <a:off x="0" y="-6350"/>
            <a:ext cx="3509963" cy="5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Motivating Example:  Virus inactivation in wetland waters due to sunlight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Linear Model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Least Squares Fit Problem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Assessing Goodness of Fit</a:t>
            </a:r>
          </a:p>
        </p:txBody>
      </p:sp>
      <p:sp>
        <p:nvSpPr>
          <p:cNvPr id="140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We can use the R2 score to estimate the goodness of our fit.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We can use the R2 score to estimate the goodness of our fit. 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The best (and maximum) R2 score is 1. It can be negative if the fit is really bad. 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It can be calculated on python by:</a:t>
            </a:r>
          </a:p>
        </p:txBody>
      </p:sp>
      <p:sp>
        <p:nvSpPr>
          <p:cNvPr id="144" name="Assessing the goodness of the fit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Assessing the goodness of the fit</a:t>
            </a:r>
          </a:p>
        </p:txBody>
      </p:sp>
      <p:pic>
        <p:nvPicPr>
          <p:cNvPr id="145" name="Screenshot 2019-05-30 at 9.41.38 PM.png" descr="Screenshot 2019-05-30 at 9.41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140" y="2543075"/>
            <a:ext cx="5080001" cy="144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How to load data from a text file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How to load data from a text file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How to visualize data via a </a:t>
            </a:r>
            <a:r>
              <a:rPr>
                <a:solidFill>
                  <a:srgbClr val="BA69B8"/>
                </a:solidFill>
              </a:rPr>
              <a:t>scatter plot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Describe a </a:t>
            </a:r>
            <a:r>
              <a:rPr>
                <a:solidFill>
                  <a:srgbClr val="BA69B8"/>
                </a:solidFill>
              </a:rPr>
              <a:t>linear model </a:t>
            </a:r>
            <a:r>
              <a:t>for data</a:t>
            </a: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Identify the </a:t>
            </a:r>
            <a:r>
              <a:rPr>
                <a:solidFill>
                  <a:srgbClr val="BA69B8"/>
                </a:solidFill>
              </a:rPr>
              <a:t>target variable </a:t>
            </a:r>
            <a:r>
              <a:t>and </a:t>
            </a:r>
            <a:r>
              <a:rPr>
                <a:solidFill>
                  <a:srgbClr val="BA69B8"/>
                </a:solidFill>
              </a:rPr>
              <a:t>predictor</a:t>
            </a:r>
            <a:endParaRPr sz="14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Compute optimal parameters for the model using the regression formula</a:t>
            </a:r>
            <a:endParaRPr sz="10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Fit parameters for related models by minimizing the residual sum of squares 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Compute the measure of the fit</a:t>
            </a:r>
          </a:p>
        </p:txBody>
      </p:sp>
      <p:sp>
        <p:nvSpPr>
          <p:cNvPr id="50" name="Learning Objectives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Motivating Example:  Virus inactivation in wetland waters due to sunlight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Motivating Example:  Virus inactivation in wetland waters due to sunlight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Linear Model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Least Squares Fit Problem</a:t>
            </a:r>
            <a:endParaRPr sz="800"/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Sample Mean and Variance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LS Fit Solution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CCC1DA"/>
                </a:solidFill>
              </a:defRPr>
            </a:pPr>
            <a:r>
              <a:t>Assessing Goodness of Fit</a:t>
            </a:r>
          </a:p>
        </p:txBody>
      </p:sp>
      <p:sp>
        <p:nvSpPr>
          <p:cNvPr id="54" name="Outlin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Getting the data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Getting the data: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Data can be found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here</a:t>
            </a:r>
            <a:r>
              <a:t>. </a:t>
            </a:r>
          </a:p>
        </p:txBody>
      </p:sp>
      <p:sp>
        <p:nvSpPr>
          <p:cNvPr id="58" name="Example: Wetland Virus Inactivation from Sunlight Exposur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Example: Wetland Virus Inactivation from Sunlight Exposure </a:t>
            </a:r>
          </a:p>
        </p:txBody>
      </p:sp>
      <p:pic>
        <p:nvPicPr>
          <p:cNvPr id="59" name="Screenshot 2019-05-30 at 8.21.54 PM.png" descr="Screenshot 2019-05-30 at 8.21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717" y="2199253"/>
            <a:ext cx="6395221" cy="243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eading &amp; Visualizing the Data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Reading &amp; Visualizing the Data: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Using Python packages - Pandas, Numpy, Matplotlib.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Pandas</a:t>
            </a:r>
            <a:r>
              <a:rPr>
                <a:solidFill>
                  <a:srgbClr val="404040"/>
                </a:solidFill>
              </a:rPr>
              <a:t>:  </a:t>
            </a:r>
            <a:endParaRPr>
              <a:solidFill>
                <a:srgbClr val="404040"/>
              </a:solidFill>
            </a:endParaRP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Used for reading and writing data files</a:t>
            </a: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Loads data into dataframes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Numpy</a:t>
            </a:r>
            <a:r>
              <a:rPr>
                <a:solidFill>
                  <a:srgbClr val="404040"/>
                </a:solidFill>
              </a:rPr>
              <a:t>:  </a:t>
            </a:r>
            <a:endParaRPr>
              <a:solidFill>
                <a:srgbClr val="404040"/>
              </a:solidFill>
            </a:endParaRP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Used for numerical operations, including linear algebra</a:t>
            </a: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Data is stored in ndarray structure</a:t>
            </a: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We convert from dataframes to ndarray</a:t>
            </a:r>
            <a:endParaRPr>
              <a:solidFill>
                <a:srgbClr val="404040"/>
              </a:solidFill>
            </a:endParaRP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Matplotlib</a:t>
            </a:r>
            <a:r>
              <a:rPr>
                <a:solidFill>
                  <a:srgbClr val="404040"/>
                </a:solidFill>
              </a:rPr>
              <a:t>:  </a:t>
            </a:r>
            <a:endParaRPr>
              <a:solidFill>
                <a:srgbClr val="404040"/>
              </a:solidFill>
            </a:endParaRPr>
          </a:p>
          <a:p>
            <a:pPr lvl="1"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604A7B"/>
                </a:solidFill>
              </a:defRPr>
            </a:pPr>
            <a:r>
              <a:t>Used for </a:t>
            </a:r>
            <a:r>
              <a:t>MATLAB-like plotting and visualization</a:t>
            </a:r>
          </a:p>
        </p:txBody>
      </p:sp>
      <p:sp>
        <p:nvSpPr>
          <p:cNvPr id="63" name="Example: Wetland Virus Inactivation from Sunlight Exposur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Example: Wetland Virus Inactivation from Sunlight Exposure </a:t>
            </a:r>
          </a:p>
        </p:txBody>
      </p:sp>
      <p:pic>
        <p:nvPicPr>
          <p:cNvPr id="64" name="Screenshot 2019-05-30 at 8.13.09 PM.png" descr="Screenshot 2019-05-30 at 8.13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1246" y="2288629"/>
            <a:ext cx="2175856" cy="46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Screenshot 2019-05-30 at 8.12.45 PM.png" descr="Screenshot 2019-05-30 at 8.12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6373" y="3100337"/>
            <a:ext cx="1965602" cy="468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Screenshot 2019-05-30 at 8.12.58 PM.png" descr="Screenshot 2019-05-30 at 8.12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3630" y="3912046"/>
            <a:ext cx="2211089" cy="49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Reading the data using python’s pandas library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Reading the data using python’s pandas library: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rPr i="1"/>
              <a:t>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pd.read_csv</a:t>
            </a:r>
            <a:r>
              <a:rPr i="1"/>
              <a:t> </a:t>
            </a:r>
            <a:r>
              <a:t>converts a comma-separated values file into a 2D data structure with labeled axes.  </a:t>
            </a:r>
          </a:p>
        </p:txBody>
      </p:sp>
      <p:sp>
        <p:nvSpPr>
          <p:cNvPr id="70" name="Example: Wetland Virus Inactivation from Sunlight Exposur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Example: Wetland Virus Inactivation from Sunlight Exposure </a:t>
            </a:r>
          </a:p>
        </p:txBody>
      </p:sp>
      <p:pic>
        <p:nvPicPr>
          <p:cNvPr id="71" name="Screenshot 2019-05-30 at 8.24.08 PM.png" descr="Screenshot 2019-05-30 at 8.24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898" y="2308404"/>
            <a:ext cx="2906678" cy="670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Screenshot 2019-05-30 at 8.27.41 PM.png" descr="Screenshot 2019-05-30 at 8.27.4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098" y="2622741"/>
            <a:ext cx="5035171" cy="169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Visualizing the Data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Visualizing the Data: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It’s always a good idea to visualize the data before performing any operations on it.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Using python’s Matplotlib:</a:t>
            </a:r>
          </a:p>
          <a:p>
            <a: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pPr>
            <a:r>
              <a:t>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plt.scatter(x,y)</a:t>
            </a:r>
            <a:r>
              <a:t> plots a scatter plot of y vs x.</a:t>
            </a:r>
          </a:p>
        </p:txBody>
      </p:sp>
      <p:sp>
        <p:nvSpPr>
          <p:cNvPr id="76" name="Example: Wetland Virus Inactivation from Sunlight Exposure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Example: Wetland Virus Inactivation from Sunlight Exposure </a:t>
            </a:r>
          </a:p>
        </p:txBody>
      </p:sp>
      <p:pic>
        <p:nvPicPr>
          <p:cNvPr id="77" name="Screenshot 2019-05-30 at 8.32.48 PM.png" descr="Screenshot 2019-05-30 at 8.32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3295074"/>
            <a:ext cx="3348534" cy="82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Screenshot 2019-05-30 at 8.33.43 PM.png" descr="Screenshot 2019-05-30 at 8.33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5334" y="2315089"/>
            <a:ext cx="3905809" cy="2350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Try to find a mathematical model to predict the active virus concentration from time:…"/>
          <p:cNvSpPr txBox="1"/>
          <p:nvPr>
            <p:ph type="body" idx="4294967295"/>
          </p:nvPr>
        </p:nvSpPr>
        <p:spPr>
          <a:xfrm>
            <a:off x="501650" y="1584325"/>
            <a:ext cx="8185150" cy="31305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SzPct val="100000"/>
              <a:buChar char="❑"/>
              <a:defRPr sz="1400">
                <a:solidFill>
                  <a:srgbClr val="604A7B"/>
                </a:solidFill>
              </a:defRPr>
            </a:lvl1pPr>
            <a:lvl2pPr marL="628650" indent="-285750">
              <a:lnSpc>
                <a:spcPct val="150000"/>
              </a:lnSpc>
              <a:spcBef>
                <a:spcPts val="0"/>
              </a:spcBef>
              <a:buClr>
                <a:srgbClr val="604A7B"/>
              </a:buClr>
              <a:buChar char="❑"/>
              <a:defRPr sz="1000">
                <a:solidFill>
                  <a:srgbClr val="B96AB8"/>
                </a:solidFill>
              </a:defRPr>
            </a:lvl2pPr>
          </a:lstStyle>
          <a:p>
            <a:pPr/>
            <a:r>
              <a:t> Try to find a mathematical model to predict the active virus concentration from time:</a:t>
            </a:r>
          </a:p>
          <a:p>
            <a:pPr lvl="1"/>
            <a:r>
              <a:t>Try to make a reasonable/eyeball guess, without using a program.</a:t>
            </a:r>
          </a:p>
        </p:txBody>
      </p:sp>
      <p:sp>
        <p:nvSpPr>
          <p:cNvPr id="82" name="Exercise: Postulate a Model"/>
          <p:cNvSpPr txBox="1"/>
          <p:nvPr/>
        </p:nvSpPr>
        <p:spPr>
          <a:xfrm>
            <a:off x="547687" y="1008062"/>
            <a:ext cx="81391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604A7B"/>
                </a:solidFill>
              </a:defRPr>
            </a:lvl1pPr>
          </a:lstStyle>
          <a:p>
            <a:pPr/>
            <a:r>
              <a:t>Exercise: Postulate a Model</a:t>
            </a:r>
          </a:p>
        </p:txBody>
      </p:sp>
      <p:pic>
        <p:nvPicPr>
          <p:cNvPr id="83" name="Screenshot 2019-05-30 at 8.33.43 PM.png" descr="Screenshot 2019-05-30 at 8.33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59" y="2177441"/>
            <a:ext cx="3982312" cy="2396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YU Master Template">
  <a:themeElements>
    <a:clrScheme name="NYU Mast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YU Master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NYU Mast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YU Master Template">
  <a:themeElements>
    <a:clrScheme name="NYU Mast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YU Master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NYU Mast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