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jzzjJeuof7znkdXp2yjtn6Qs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/>
          <p:nvPr>
            <p:ph idx="2" type="pic"/>
          </p:nvPr>
        </p:nvSpPr>
        <p:spPr>
          <a:xfrm>
            <a:off x="-9145" y="0"/>
            <a:ext cx="915314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o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227751" y="1532442"/>
            <a:ext cx="3637262" cy="1811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defRPr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defRPr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o"/>
              <a:defRPr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➢"/>
              <a:defRPr sz="3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3" type="body"/>
          </p:nvPr>
        </p:nvSpPr>
        <p:spPr>
          <a:xfrm>
            <a:off x="227011" y="3718897"/>
            <a:ext cx="1783160" cy="36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Content" showMasterSp="0">
  <p:cSld name="Section Title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" id="19" name="Google Shape;1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6462" y="234950"/>
            <a:ext cx="673101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0" y="0"/>
            <a:ext cx="4480560" cy="515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defRPr sz="3000">
                <a:solidFill>
                  <a:srgbClr val="FFFFFF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o"/>
              <a:defRPr sz="3000">
                <a:solidFill>
                  <a:srgbClr val="FFFFFF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➢"/>
              <a:defRPr sz="3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2" type="body"/>
          </p:nvPr>
        </p:nvSpPr>
        <p:spPr>
          <a:xfrm>
            <a:off x="4997267" y="1583857"/>
            <a:ext cx="3737845" cy="3131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501791" y="1583857"/>
            <a:ext cx="381094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501791" y="1583857"/>
            <a:ext cx="8315554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8" y="234950"/>
            <a:ext cx="673101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/>
          <p:nvPr/>
        </p:nvSpPr>
        <p:spPr>
          <a:xfrm>
            <a:off x="0" y="-1"/>
            <a:ext cx="9153525" cy="71279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" id="8" name="Google Shape;8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8" y="234950"/>
            <a:ext cx="673101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6"/>
          <p:cNvSpPr txBox="1"/>
          <p:nvPr>
            <p:ph idx="1" type="body"/>
          </p:nvPr>
        </p:nvSpPr>
        <p:spPr>
          <a:xfrm>
            <a:off x="501791" y="1583857"/>
            <a:ext cx="8315554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o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457200" y="0"/>
            <a:ext cx="8229600" cy="1269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2.png"/><Relationship Id="rId7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Placeholder 9" id="35" name="Google Shape;3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53525" cy="515143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381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227013" y="1531938"/>
            <a:ext cx="3638551" cy="1811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NYU Summer Machine Learning Program</a:t>
            </a:r>
            <a:endParaRPr/>
          </a:p>
        </p:txBody>
      </p:sp>
      <p:sp>
        <p:nvSpPr>
          <p:cNvPr id="38" name="Google Shape;38;p1"/>
          <p:cNvSpPr txBox="1"/>
          <p:nvPr>
            <p:ph idx="3" type="body"/>
          </p:nvPr>
        </p:nvSpPr>
        <p:spPr>
          <a:xfrm>
            <a:off x="227013" y="3719512"/>
            <a:ext cx="1782761" cy="36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Presenter Name 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Date Here</a:t>
            </a:r>
            <a:endParaRPr/>
          </a:p>
        </p:txBody>
      </p:sp>
      <p:pic>
        <p:nvPicPr>
          <p:cNvPr descr="Picture 11"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1276350"/>
            <a:ext cx="674688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501649" y="1584325"/>
            <a:ext cx="5675315" cy="2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Given features 𝒙, determine its class label, 𝑦 = 1,…,𝐾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Many applications: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Face detection:  Is a face present or not?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Reading a digit:  Is the digit 0,1,…,9?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Are the cells cancerous or not?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Is the email spam?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Equivalently, determine classification function: 𝑦’ = 𝑓(𝒙) ∈ {1,…,𝐾}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Like regression, but with a discrete response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May index {1,…,𝐾} or {0,…,𝐾−1} </a:t>
            </a:r>
            <a:endParaRPr/>
          </a:p>
        </p:txBody>
      </p:sp>
      <p:sp>
        <p:nvSpPr>
          <p:cNvPr id="127" name="Google Shape;127;p10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2 – Before Lab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What is Classification?</a:t>
            </a:r>
            <a:endParaRPr/>
          </a:p>
        </p:txBody>
      </p:sp>
      <p:pic>
        <p:nvPicPr>
          <p:cNvPr descr="Picture 7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6962" y="3303587"/>
            <a:ext cx="2054226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600" y="1489075"/>
            <a:ext cx="2566989" cy="176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501650" y="1584324"/>
            <a:ext cx="4699938" cy="27178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" name="Google Shape;138;p11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2 – Before Lab</a:t>
            </a:r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424455" y="4772454"/>
            <a:ext cx="262345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Linear Classifier</a:t>
            </a:r>
            <a:endParaRPr/>
          </a:p>
        </p:txBody>
      </p:sp>
      <p:pic>
        <p:nvPicPr>
          <p:cNvPr descr="Picture 8"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787" y="1581150"/>
            <a:ext cx="3632201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501650" y="1584323"/>
            <a:ext cx="4699938" cy="3070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" name="Google Shape;148;p12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3</a:t>
            </a:r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Bad Idea – Using Linear Regression for Classification</a:t>
            </a:r>
            <a:endParaRPr/>
          </a:p>
        </p:txBody>
      </p:sp>
      <p:pic>
        <p:nvPicPr>
          <p:cNvPr descr="Picture 7"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3475" y="1593850"/>
            <a:ext cx="3219450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53" name="Google Shape;15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350" y="3994150"/>
            <a:ext cx="3830638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501650" y="1584323"/>
            <a:ext cx="4699938" cy="3070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9" name="Google Shape;159;p13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3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Logistic Model for Binary Classification</a:t>
            </a:r>
            <a:endParaRPr/>
          </a:p>
        </p:txBody>
      </p:sp>
      <p:pic>
        <p:nvPicPr>
          <p:cNvPr descr="Picture 2"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7512" y="2120900"/>
            <a:ext cx="2665413" cy="177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3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Logistic Model as a “Soft” Classifier</a:t>
            </a:r>
            <a:endParaRPr/>
          </a:p>
        </p:txBody>
      </p:sp>
      <p:pic>
        <p:nvPicPr>
          <p:cNvPr descr="Picture 7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0" y="1584325"/>
            <a:ext cx="3811588" cy="245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/>
          <p:nvPr/>
        </p:nvSpPr>
        <p:spPr>
          <a:xfrm>
            <a:off x="501650" y="1584325"/>
            <a:ext cx="4260725" cy="271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4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Multi-Class Logistic Regression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501649" y="1584324"/>
            <a:ext cx="4939782" cy="2620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4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SoftMax Operation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501649" y="1584325"/>
            <a:ext cx="7510592" cy="3457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4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Multi-Class Logistic Regression Decision Regions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547687" y="2079625"/>
            <a:ext cx="4445001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Each decision region defined by set of hyperplanes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Intersection of linear constraints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Sometimes called a polytope</a:t>
            </a:r>
            <a:endParaRPr/>
          </a:p>
        </p:txBody>
      </p:sp>
      <p:pic>
        <p:nvPicPr>
          <p:cNvPr descr="Picture 6"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550" y="1982788"/>
            <a:ext cx="3436938" cy="257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8"/>
          <p:cNvGrpSpPr/>
          <p:nvPr/>
        </p:nvGrpSpPr>
        <p:grpSpPr>
          <a:xfrm>
            <a:off x="6600825" y="2482850"/>
            <a:ext cx="2003425" cy="2339975"/>
            <a:chOff x="0" y="0"/>
            <a:chExt cx="2003425" cy="2339975"/>
          </a:xfrm>
        </p:grpSpPr>
        <p:pic>
          <p:nvPicPr>
            <p:cNvPr descr="Picture 1" id="207" name="Google Shape;20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03425" cy="233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8"/>
            <p:cNvSpPr txBox="1"/>
            <p:nvPr/>
          </p:nvSpPr>
          <p:spPr>
            <a:xfrm>
              <a:off x="106917" y="717145"/>
              <a:ext cx="222732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4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Using Transformed Features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547687" y="1653078"/>
            <a:ext cx="5629276" cy="29638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6427787" y="984250"/>
            <a:ext cx="2097089" cy="1951040"/>
            <a:chOff x="0" y="0"/>
            <a:chExt cx="2097087" cy="1951039"/>
          </a:xfrm>
        </p:grpSpPr>
        <p:pic>
          <p:nvPicPr>
            <p:cNvPr descr="Picture 2" id="215" name="Google Shape;21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097087" cy="1951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8"/>
            <p:cNvSpPr txBox="1"/>
            <p:nvPr/>
          </p:nvSpPr>
          <p:spPr>
            <a:xfrm>
              <a:off x="231851" y="207842"/>
              <a:ext cx="222733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6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Learning the Logistic Model Parameters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547687" y="1653078"/>
            <a:ext cx="5629276" cy="29638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" type="body"/>
          </p:nvPr>
        </p:nvSpPr>
        <p:spPr>
          <a:xfrm>
            <a:off x="4572000" y="1584325"/>
            <a:ext cx="3736975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/>
              <a:t>Linear Classification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lang="en-US" sz="1400"/>
              <a:t>Day 4</a:t>
            </a:r>
            <a:endParaRPr/>
          </a:p>
        </p:txBody>
      </p:sp>
      <p:pic>
        <p:nvPicPr>
          <p:cNvPr descr="Picture 4" id="45" name="Google Shape;45;p2"/>
          <p:cNvPicPr preferRelativeResize="0"/>
          <p:nvPr/>
        </p:nvPicPr>
        <p:blipFill rotWithShape="1">
          <a:blip r:embed="rId3">
            <a:alphaModFix/>
          </a:blip>
          <a:srcRect b="0" l="47687" r="6915" t="0"/>
          <a:stretch/>
        </p:blipFill>
        <p:spPr>
          <a:xfrm>
            <a:off x="0" y="-6350"/>
            <a:ext cx="3509963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6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Logistic Loss Function for Binary Classification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547687" y="1653079"/>
            <a:ext cx="5629276" cy="20521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6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One-Hot Log Likelihood for Multi-Class Classification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01650" y="1584325"/>
            <a:ext cx="8185150" cy="3130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Picture 2" id="244" name="Google Shape;2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250" y="1584325"/>
            <a:ext cx="3735388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457200" y="88181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Non-linear Optimization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457200" y="1438275"/>
            <a:ext cx="8139111" cy="3719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04A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We have been using closed-form solution to solve regression/classification problems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Closed form solution is not always the best:</a:t>
            </a:r>
            <a:endParaRPr/>
          </a:p>
          <a:p>
            <a:pPr indent="-3175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 Computation efficiency: operations like inverting a matrix is not efficient</a:t>
            </a:r>
            <a:endParaRPr/>
          </a:p>
          <a:p>
            <a:pPr indent="-317500" lvl="1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Example: Closed-form solution to linear regression </a:t>
            </a:r>
            <a:endParaRPr/>
          </a:p>
          <a:p>
            <a:pPr indent="-317500" lvl="2" marL="171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Calculating the inverse is expensive when there are many variables</a:t>
            </a:r>
            <a:endParaRPr/>
          </a:p>
          <a:p>
            <a:pPr indent="-3175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 For more complex problems, like neural network, a closed form solution is not                       always available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Helvetica Neue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Need an optimizer to find an optimal 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04A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04A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501791" y="1421026"/>
            <a:ext cx="8083410" cy="32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rgbClr val="604A7B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The slope of a function tells us the rate of change:</a:t>
            </a:r>
            <a:endParaRPr/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Formula for average rate of change :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Derivative of a function gives us the instantaneous rate of change</a:t>
            </a:r>
            <a:endParaRPr/>
          </a:p>
          <a:p>
            <a:pPr indent="-2286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604A7B"/>
              </a:solidFill>
            </a:endParaRPr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For a 1-dimensional function, </a:t>
            </a:r>
            <a:endParaRPr/>
          </a:p>
        </p:txBody>
      </p:sp>
      <p:sp>
        <p:nvSpPr>
          <p:cNvPr id="258" name="Google Shape;258;p23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Introduction to Derivatives</a:t>
            </a:r>
            <a:endParaRPr/>
          </a:p>
        </p:txBody>
      </p:sp>
      <p:pic>
        <p:nvPicPr>
          <p:cNvPr descr="Picture 2"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108" y="1038225"/>
            <a:ext cx="2557335" cy="127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501650" y="1446212"/>
            <a:ext cx="7165975" cy="326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04A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In a two dimensional function , we can take derivative in more than one direction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Directional derivative: rate of change of a function in one particular direction Example: , 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Gradient: A vector that points to the direction of maximum increase</a:t>
            </a:r>
            <a:endParaRPr/>
          </a:p>
        </p:txBody>
      </p:sp>
      <p:pic>
        <p:nvPicPr>
          <p:cNvPr descr="Picture 2"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771" y="2672889"/>
            <a:ext cx="2681250" cy="199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501790" y="1501185"/>
            <a:ext cx="4390347" cy="2504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We may visualize the loss function as surface in a multi-dimensional space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Locally, the function may be viewed as a paraboloid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There are local minima that we would want to avoid because they are not the optimal solution</a:t>
            </a:r>
            <a:endParaRPr/>
          </a:p>
        </p:txBody>
      </p:sp>
      <p:sp>
        <p:nvSpPr>
          <p:cNvPr id="278" name="Google Shape;278;p25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702740" y="89058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Visualizing Weight Space</a:t>
            </a:r>
            <a:endParaRPr/>
          </a:p>
        </p:txBody>
      </p:sp>
      <p:pic>
        <p:nvPicPr>
          <p:cNvPr descr="Picture 2"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188" y="1501185"/>
            <a:ext cx="3794664" cy="282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457200" y="1290636"/>
            <a:ext cx="8031892" cy="32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A common non-linear optimization algorithm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Key Idea: For each iteration </a:t>
            </a:r>
            <a:endParaRPr/>
          </a:p>
          <a:p>
            <a:pPr indent="-342900" lvl="1" marL="1111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-US" sz="1400">
                <a:solidFill>
                  <a:srgbClr val="604A7B"/>
                </a:solidFill>
              </a:rPr>
              <a:t>Calculate the gradient of the objective function with respect to the weights</a:t>
            </a:r>
            <a:endParaRPr/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			</a:t>
            </a:r>
            <a:endParaRPr/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rgbClr val="604A7B"/>
              </a:solidFill>
            </a:endParaRPr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rgbClr val="604A7B"/>
              </a:solidFill>
            </a:endParaRPr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2. Update the weights by taking a step opposite to the gradient</a:t>
            </a:r>
            <a:endParaRPr/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rgbClr val="604A7B"/>
              </a:solidFill>
            </a:endParaRPr>
          </a:p>
          <a:p>
            <a:pPr indent="76835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      where  is called the learning rate: how big of a step you take</a:t>
            </a:r>
            <a:endParaRPr/>
          </a:p>
        </p:txBody>
      </p:sp>
      <p:sp>
        <p:nvSpPr>
          <p:cNvPr id="288" name="Google Shape;288;p26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501792" y="89058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/>
          </a:p>
        </p:txBody>
      </p:sp>
      <p:pic>
        <p:nvPicPr>
          <p:cNvPr descr="Picture 8"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378" y="2256424"/>
            <a:ext cx="1946844" cy="772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491" y="3585397"/>
            <a:ext cx="2502995" cy="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01792" y="89058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Gradient Descent Illustrated</a:t>
            </a:r>
            <a:endParaRPr/>
          </a:p>
        </p:txBody>
      </p:sp>
      <p:pic>
        <p:nvPicPr>
          <p:cNvPr descr="Picture 7" id="302" name="Google Shape;3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875" y="1912004"/>
            <a:ext cx="3583125" cy="194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1444597" y="4068247"/>
            <a:ext cx="1890273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1-Dimensional</a:t>
            </a:r>
            <a:endParaRPr/>
          </a:p>
        </p:txBody>
      </p:sp>
      <p:pic>
        <p:nvPicPr>
          <p:cNvPr descr="Picture 11" id="304" name="Google Shape;3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5727" y="1290637"/>
            <a:ext cx="2733676" cy="24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5319912" y="4074305"/>
            <a:ext cx="1890273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2-Dimensional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501791" y="1301181"/>
            <a:ext cx="8272096" cy="3466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A variant of the standard gradient descent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In standard gradient descent, gradient is calculated using all training examples</a:t>
            </a:r>
            <a:endParaRPr/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Gradient computation is expensive when data size is very large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Stochastic Gradient Descent</a:t>
            </a:r>
            <a:endParaRPr/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In each step:</a:t>
            </a:r>
            <a:endParaRPr/>
          </a:p>
          <a:p>
            <a:pPr indent="122555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1. Select random small “mini-batch”</a:t>
            </a:r>
            <a:endParaRPr/>
          </a:p>
          <a:p>
            <a:pPr indent="122555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2. Evaluate gradient on mini-batch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Has the added benefit that:</a:t>
            </a:r>
            <a:endParaRPr/>
          </a:p>
          <a:p>
            <a:pPr indent="-317500" lvl="1" marL="1085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Manifold is changing: do not get stuck in a local minimum</a:t>
            </a:r>
            <a:endParaRPr/>
          </a:p>
        </p:txBody>
      </p:sp>
      <p:sp>
        <p:nvSpPr>
          <p:cNvPr id="311" name="Google Shape;311;p28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501792" y="89058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Stochastic Gradient Descent (SGD)</a:t>
            </a:r>
            <a:endParaRPr/>
          </a:p>
        </p:txBody>
      </p:sp>
      <p:pic>
        <p:nvPicPr>
          <p:cNvPr descr="Picture 7"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352" y="2360206"/>
            <a:ext cx="2990398" cy="157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idx="2" type="body"/>
          </p:nvPr>
        </p:nvSpPr>
        <p:spPr>
          <a:xfrm>
            <a:off x="6176710" y="228988"/>
            <a:ext cx="2740742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501792" y="89058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Errors in Binary Classification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There are two types of errors here: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Type I error (False Positive or false alarm): Decide </a:t>
            </a:r>
            <a:r>
              <a:rPr i="1" lang="en-US"/>
              <a:t>𝑦</a:t>
            </a:r>
            <a:r>
              <a:rPr b="0" lang="en-US" sz="1000">
                <a:solidFill>
                  <a:srgbClr val="604A7B"/>
                </a:solidFill>
              </a:rPr>
              <a:t>̂ =1 when </a:t>
            </a:r>
            <a:r>
              <a:rPr i="1" lang="en-US"/>
              <a:t>𝑦</a:t>
            </a:r>
            <a:r>
              <a:rPr b="0" lang="en-US" sz="1000">
                <a:solidFill>
                  <a:srgbClr val="604A7B"/>
                </a:solidFill>
              </a:rPr>
              <a:t>=0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Type II error (False Negative or missed detection): Decide </a:t>
            </a:r>
            <a:r>
              <a:rPr i="1" lang="en-US"/>
              <a:t>𝑦</a:t>
            </a:r>
            <a:r>
              <a:rPr b="0" lang="en-US" sz="1000">
                <a:solidFill>
                  <a:srgbClr val="604A7B"/>
                </a:solidFill>
              </a:rPr>
              <a:t>̂ =0 when </a:t>
            </a:r>
            <a:r>
              <a:rPr i="1" lang="en-US"/>
              <a:t>𝑦</a:t>
            </a:r>
            <a:r>
              <a:rPr b="0" lang="en-US" sz="1000">
                <a:solidFill>
                  <a:srgbClr val="604A7B"/>
                </a:solidFill>
              </a:rPr>
              <a:t>=1</a:t>
            </a:r>
            <a:endParaRPr/>
          </a:p>
          <a:p>
            <a:pPr indent="22860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None/>
            </a:pPr>
            <a:r>
              <a:t/>
            </a:r>
            <a:endParaRPr b="0" sz="1000">
              <a:solidFill>
                <a:srgbClr val="604A7B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lang="en-US" sz="1400">
                <a:solidFill>
                  <a:srgbClr val="604A7B"/>
                </a:solidFill>
              </a:rPr>
              <a:t>To keep the errors in check we measure the accuracy of the classifier, with the help of a confusion matrix, True Positive Rate and False Positive Rate.</a:t>
            </a:r>
            <a:endParaRPr/>
          </a:p>
        </p:txBody>
      </p:sp>
      <p:pic>
        <p:nvPicPr>
          <p:cNvPr descr="Picture 2"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515" y="3577697"/>
            <a:ext cx="4185392" cy="941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2.57.12 PM.png" id="325" name="Google Shape;3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022" y="3523356"/>
            <a:ext cx="3090288" cy="128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" type="body"/>
          </p:nvPr>
        </p:nvSpPr>
        <p:spPr>
          <a:xfrm>
            <a:off x="501650" y="1389062"/>
            <a:ext cx="8185150" cy="3348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Formulate a machine learning problem as a classification problem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Identify features, class variable, training data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Visualize classification data using a scatter plot.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Describe a linear classifier as an equation and on a plot.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Determine visually if data is perfect linearly separable.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Formulate a classification problem using logistic regression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Binary and multi-class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Describe the logistic and soft-max function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Logistic function to approximate the probability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Use sklearn packages to fit logistic regression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Measure the accuracy of classification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Adjust threshold of classifiers for trading off types of classification errors.  Draw a ROC curve.</a:t>
            </a:r>
            <a:endParaRPr/>
          </a:p>
        </p:txBody>
      </p:sp>
      <p:sp>
        <p:nvSpPr>
          <p:cNvPr id="51" name="Google Shape;51;p3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547688" y="911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idx="2" type="body"/>
          </p:nvPr>
        </p:nvSpPr>
        <p:spPr>
          <a:xfrm>
            <a:off x="6176710" y="228989"/>
            <a:ext cx="2740743" cy="2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403590" y="81409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Other Metrics to measure the error rates:</a:t>
            </a:r>
            <a:endParaRPr/>
          </a:p>
        </p:txBody>
      </p:sp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39" lvl="0" marL="91439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 The most commonly used ones are:</a:t>
            </a:r>
            <a:endParaRPr/>
          </a:p>
          <a:p>
            <a:pPr indent="-91440" lvl="1" marL="292608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Recall/Sensitivity/TPR = TP/(TP+FN) (How many positives are detected among all positive?)</a:t>
            </a:r>
            <a:endParaRPr/>
          </a:p>
          <a:p>
            <a:pPr indent="-91440" lvl="1" marL="292608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Precision = TP/(TP+FP) (How many detected positive is actually positive?)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F1-score =   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Accuracy = (TP+TF)/(TP+FP+TN+FN) (percentage of correct classification)</a:t>
            </a:r>
            <a:endParaRPr/>
          </a:p>
          <a:p>
            <a:pPr indent="-91439" lvl="0" marL="91439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Implications: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Sensitivity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Specificity 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We need to find a good trade off between Sensitivity and Specificity   </a:t>
            </a:r>
            <a:endParaRPr/>
          </a:p>
        </p:txBody>
      </p:sp>
      <p:pic>
        <p:nvPicPr>
          <p:cNvPr descr="Screenshot 2019-06-03 at 3.09.25 PM.png" id="334" name="Google Shape;3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196" y="1987239"/>
            <a:ext cx="2451733" cy="321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10.49 PM.png" id="335" name="Google Shape;3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703" y="2950814"/>
            <a:ext cx="2120761" cy="250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11.31 PM.png" id="336" name="Google Shape;33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9832" y="3249441"/>
            <a:ext cx="3567665" cy="26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2" type="body"/>
          </p:nvPr>
        </p:nvSpPr>
        <p:spPr>
          <a:xfrm>
            <a:off x="6176710" y="228989"/>
            <a:ext cx="2740743" cy="2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403590" y="81409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Breast Cancer Example: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39" lvl="0" marL="91439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Measuring the accuracy on test data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Using 10 fold cross-validation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Sklearn has built-in functions for CV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The following is the output:</a:t>
            </a:r>
            <a:endParaRPr/>
          </a:p>
        </p:txBody>
      </p:sp>
      <p:pic>
        <p:nvPicPr>
          <p:cNvPr descr="Screenshot 2019-06-03 at 3.14.46 PM.png"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180" y="723527"/>
            <a:ext cx="3961769" cy="240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15.05 PM.png" id="346" name="Google Shape;3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187" y="3202417"/>
            <a:ext cx="3961769" cy="1495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18.46 PM.png" id="347" name="Google Shape;34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392" y="2507510"/>
            <a:ext cx="2865698" cy="79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6176710" y="228989"/>
            <a:ext cx="2740743" cy="2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403590" y="81409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Hard Decisions: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39" lvl="0" marL="91439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Logistic classifier outputs a </a:t>
            </a:r>
            <a:r>
              <a:rPr lang="en-US">
                <a:solidFill>
                  <a:srgbClr val="BA69B8"/>
                </a:solidFill>
              </a:rPr>
              <a:t>soft</a:t>
            </a:r>
            <a:r>
              <a:rPr b="0" lang="en-US" sz="1400">
                <a:solidFill>
                  <a:srgbClr val="604A7B"/>
                </a:solidFill>
              </a:rPr>
              <a:t> label:  </a:t>
            </a:r>
            <a:endParaRPr/>
          </a:p>
          <a:p>
            <a:pPr indent="-91440" lvl="1" marL="292608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lang="en-US" sz="1400">
                <a:solidFill>
                  <a:srgbClr val="604A7B"/>
                </a:solidFill>
              </a:rPr>
              <a:t> </a:t>
            </a:r>
            <a:endParaRPr/>
          </a:p>
          <a:p>
            <a:pPr indent="-91439" lvl="0" marL="91439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We can obtain a </a:t>
            </a:r>
            <a:r>
              <a:rPr lang="en-US">
                <a:solidFill>
                  <a:srgbClr val="BA69B8"/>
                </a:solidFill>
              </a:rPr>
              <a:t>hard label </a:t>
            </a:r>
            <a:r>
              <a:rPr b="0" lang="en-US" sz="1400">
                <a:solidFill>
                  <a:srgbClr val="604A7B"/>
                </a:solidFill>
              </a:rPr>
              <a:t>by </a:t>
            </a:r>
            <a:r>
              <a:rPr lang="en-US">
                <a:solidFill>
                  <a:srgbClr val="BA69B8"/>
                </a:solidFill>
              </a:rPr>
              <a:t>thresholding</a:t>
            </a:r>
            <a:r>
              <a:rPr b="0" lang="en-US" sz="1400">
                <a:solidFill>
                  <a:srgbClr val="604A7B"/>
                </a:solidFill>
              </a:rPr>
              <a:t>:</a:t>
            </a:r>
            <a:endParaRPr/>
          </a:p>
          <a:p>
            <a:pPr indent="-91440" lvl="1" marL="292608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000"/>
              <a:buFont typeface="Arial"/>
              <a:buChar char="❑"/>
            </a:pPr>
            <a:r>
              <a:rPr b="0" lang="en-US" sz="1000">
                <a:solidFill>
                  <a:srgbClr val="604A7B"/>
                </a:solidFill>
              </a:rPr>
              <a:t> </a:t>
            </a:r>
            <a:endParaRPr/>
          </a:p>
          <a:p>
            <a:pPr indent="228600" lvl="1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None/>
            </a:pPr>
            <a:r>
              <a:t/>
            </a:r>
            <a:endParaRPr b="0" sz="1000">
              <a:solidFill>
                <a:srgbClr val="604A7B"/>
              </a:solidFill>
            </a:endParaRPr>
          </a:p>
          <a:p>
            <a:pPr indent="-91439" lvl="0" marL="91439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How to set threshold?</a:t>
            </a:r>
            <a:endParaRPr/>
          </a:p>
        </p:txBody>
      </p:sp>
      <p:pic>
        <p:nvPicPr>
          <p:cNvPr descr="Screenshot 2019-06-03 at 3.20.31 PM.png" id="356" name="Google Shape;3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95" y="1560222"/>
            <a:ext cx="2567653" cy="54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21.00 PM.png" id="357" name="Google Shape;3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893" y="1290637"/>
            <a:ext cx="1176582" cy="250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22.32 PM.png" id="358" name="Google Shape;35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899" y="2537775"/>
            <a:ext cx="2304583" cy="508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29.15 PM.png" id="359" name="Google Shape;35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934" y="3416452"/>
            <a:ext cx="5806993" cy="1185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34.01 PM.png" id="360" name="Google Shape;36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1261" y="1289120"/>
            <a:ext cx="3140844" cy="202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idx="2" type="body"/>
          </p:nvPr>
        </p:nvSpPr>
        <p:spPr>
          <a:xfrm>
            <a:off x="6176710" y="228989"/>
            <a:ext cx="2740743" cy="2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66" name="Google Shape;366;p33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403590" y="81409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ROC (Receiver Operating Characteristics) Curve</a:t>
            </a:r>
            <a:endParaRPr/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39" lvl="0" marL="91439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Varying threshold obtains a set of classifier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Trade off between FPR (1-specificity) and TPR (sensitivity)</a:t>
            </a:r>
            <a:endParaRPr/>
          </a:p>
        </p:txBody>
      </p:sp>
      <p:pic>
        <p:nvPicPr>
          <p:cNvPr descr="Screenshot 2019-06-03 at 3.34.01 PM.png"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832" y="2020313"/>
            <a:ext cx="3316776" cy="2141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34.49 PM.png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2120" y="2016414"/>
            <a:ext cx="3263756" cy="2148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35.36 PM.png" id="371" name="Google Shape;37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5235" y="1173763"/>
            <a:ext cx="3007522" cy="73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idx="2" type="body"/>
          </p:nvPr>
        </p:nvSpPr>
        <p:spPr>
          <a:xfrm>
            <a:off x="6176710" y="228989"/>
            <a:ext cx="2740743" cy="2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77" name="Google Shape;377;p34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403590" y="814097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AUC (Area Under the Curve)</a:t>
            </a:r>
            <a:endParaRPr/>
          </a:p>
        </p:txBody>
      </p:sp>
      <p:sp>
        <p:nvSpPr>
          <p:cNvPr id="379" name="Google Shape;379;p34"/>
          <p:cNvSpPr txBox="1"/>
          <p:nvPr>
            <p:ph idx="1" type="body"/>
          </p:nvPr>
        </p:nvSpPr>
        <p:spPr>
          <a:xfrm>
            <a:off x="457200" y="1290637"/>
            <a:ext cx="8031892" cy="32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91439" lvl="0" marL="91439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We can choose a particular threshold based on the desired trade-off between the TPR and FPR, but it may not be appropriate to evaluate the performance of a classifier for a fixed threshold.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AUC is a measure of goodness for a classifier that is independent of the threshold. 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A method with a higher AUC means that under the same FPR, it has higher TPR.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AUC ranges between 0 and 1. 1 being the best and the highest.</a:t>
            </a:r>
            <a:endParaRPr/>
          </a:p>
          <a:p>
            <a:pPr indent="-91439" lvl="0" marL="91439" rtl="0" algn="l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92278F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 We should report average AUC over cross validation folds.</a:t>
            </a:r>
            <a:endParaRPr/>
          </a:p>
        </p:txBody>
      </p:sp>
      <p:pic>
        <p:nvPicPr>
          <p:cNvPr descr="Picture 6" id="380" name="Google Shape;3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444" y="2845436"/>
            <a:ext cx="3004262" cy="2018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9-06-03 at 3.40.33 PM.png" id="381" name="Google Shape;38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5690" y="3126624"/>
            <a:ext cx="2740742" cy="64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Why the hype today?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388" name="Google Shape;388;p35"/>
          <p:cNvSpPr txBox="1"/>
          <p:nvPr>
            <p:ph idx="12" type="sldNum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" type="body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Motivating Example:  Classifying a breast cancer 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Linear classifiers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Logistic regression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Fitting logistic regression models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Measuring accuracy in classification</a:t>
            </a:r>
            <a:endParaRPr/>
          </a:p>
        </p:txBody>
      </p:sp>
      <p:sp>
        <p:nvSpPr>
          <p:cNvPr id="60" name="Google Shape;60;p4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body"/>
          </p:nvPr>
        </p:nvSpPr>
        <p:spPr>
          <a:xfrm>
            <a:off x="501649" y="1584325"/>
            <a:ext cx="7300915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Fine needle aspiration of suspicious lumps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Cytopathologist visually inspects cells 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800"/>
              <a:buFont typeface="Arial"/>
              <a:buChar char="❑"/>
            </a:pPr>
            <a:r>
              <a:rPr b="0" lang="en-US" sz="800">
                <a:solidFill>
                  <a:srgbClr val="604A7B"/>
                </a:solidFill>
              </a:rPr>
              <a:t>Sample is stained and viewed under microscope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Uses many features: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800"/>
              <a:buFont typeface="Arial"/>
              <a:buChar char="❑"/>
            </a:pPr>
            <a:r>
              <a:rPr b="0" lang="en-US" sz="800">
                <a:solidFill>
                  <a:srgbClr val="604A7B"/>
                </a:solidFill>
              </a:rPr>
              <a:t>Size and shape of cells, degree of mitosis, differentiation, …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Diagnosis is not exact and if uncertain, use a more comprehensive biopsy</a:t>
            </a:r>
            <a:endParaRPr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800"/>
              <a:buFont typeface="Arial"/>
              <a:buChar char="❑"/>
            </a:pPr>
            <a:r>
              <a:rPr b="0" lang="en-US" sz="800">
                <a:solidFill>
                  <a:srgbClr val="604A7B"/>
                </a:solidFill>
              </a:rPr>
              <a:t>Additional cost and time</a:t>
            </a:r>
            <a:endParaRPr sz="1400"/>
          </a:p>
          <a:p>
            <a:pPr indent="-2857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800"/>
              <a:buFont typeface="Arial"/>
              <a:buChar char="❑"/>
            </a:pPr>
            <a:r>
              <a:rPr b="0" lang="en-US" sz="800">
                <a:solidFill>
                  <a:srgbClr val="604A7B"/>
                </a:solidFill>
              </a:rPr>
              <a:t>Stress to patient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Determines if cells are benign or malignant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Can machine learning provide better rules?</a:t>
            </a:r>
            <a:endParaRPr/>
          </a:p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6176962" y="198438"/>
            <a:ext cx="2740026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1 – Before Lab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Example - Diagnosing Breast Cancer</a:t>
            </a:r>
            <a:endParaRPr/>
          </a:p>
        </p:txBody>
      </p:sp>
      <p:pic>
        <p:nvPicPr>
          <p:cNvPr descr="Picture 6"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9437" y="1292225"/>
            <a:ext cx="3028951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037" y="3368675"/>
            <a:ext cx="4241801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88975" y="3397250"/>
            <a:ext cx="31940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Univ. Wisconsin study, 1994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569 samples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10 visual features for each sample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lang="en-US" sz="1400">
                <a:solidFill>
                  <a:srgbClr val="604A7B"/>
                </a:solidFill>
              </a:rPr>
              <a:t>Ground truth determined by biopsy</a:t>
            </a:r>
            <a:endParaRPr/>
          </a:p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1 – Before Lab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5389562" y="1584324"/>
            <a:ext cx="3065463" cy="239715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ID (code 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Clump thickness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Uniformity of cell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Uniformity of cell shape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Marginal adhesion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epithelial cell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bare nuclei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Bland chromatin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normal nuclei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8A54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948A5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Mitosis</a:t>
            </a:r>
            <a:endParaRPr/>
          </a:p>
        </p:txBody>
      </p:sp>
      <p:pic>
        <p:nvPicPr>
          <p:cNvPr descr="Picture 9"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75" y="1462087"/>
            <a:ext cx="4348163" cy="188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1 – Before Lab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Loading The Data</a:t>
            </a:r>
            <a:endParaRPr/>
          </a:p>
        </p:txBody>
      </p:sp>
      <p:pic>
        <p:nvPicPr>
          <p:cNvPr descr="Picture 10"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3" y="1508125"/>
            <a:ext cx="4932363" cy="27701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/>
          <p:nvPr/>
        </p:nvSpPr>
        <p:spPr>
          <a:xfrm>
            <a:off x="6159500" y="1639888"/>
            <a:ext cx="2841625" cy="3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700"/>
              <a:buFont typeface="Arial"/>
              <a:buChar char="❑"/>
            </a:pPr>
            <a:r>
              <a:rPr b="0" i="0" lang="en-US" sz="7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Follow standard Pandas routine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Drop missing values</a:t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2033588" y="1981200"/>
            <a:ext cx="1038227" cy="411164"/>
          </a:xfrm>
          <a:prstGeom prst="ellipse">
            <a:avLst/>
          </a:prstGeom>
          <a:noFill/>
          <a:ln cap="flat" cmpd="sng" w="28575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7"/>
          <p:cNvCxnSpPr/>
          <p:nvPr/>
        </p:nvCxnSpPr>
        <p:spPr>
          <a:xfrm rot="10800000">
            <a:off x="3071813" y="2185988"/>
            <a:ext cx="3087688" cy="260351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7"/>
          <p:cNvSpPr/>
          <p:nvPr/>
        </p:nvSpPr>
        <p:spPr>
          <a:xfrm>
            <a:off x="628650" y="2058988"/>
            <a:ext cx="1038226" cy="411163"/>
          </a:xfrm>
          <a:prstGeom prst="ellipse">
            <a:avLst/>
          </a:prstGeom>
          <a:noFill/>
          <a:ln cap="flat" cmpd="sng" w="28575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7"/>
          <p:cNvCxnSpPr/>
          <p:nvPr/>
        </p:nvCxnSpPr>
        <p:spPr>
          <a:xfrm rot="10800000">
            <a:off x="1666874" y="2265363"/>
            <a:ext cx="4329114" cy="180976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7"/>
          <p:cNvSpPr txBox="1"/>
          <p:nvPr/>
        </p:nvSpPr>
        <p:spPr>
          <a:xfrm>
            <a:off x="5711825" y="3403600"/>
            <a:ext cx="3194050" cy="49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Class 2 is benign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Class 4 is malignant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2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78013"/>
            <a:ext cx="4371975" cy="30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1 – Before Lab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547688" y="1008062"/>
            <a:ext cx="8139112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Visualizing the Data – In Google Colab Notebook</a:t>
            </a:r>
            <a:endParaRPr/>
          </a:p>
        </p:txBody>
      </p:sp>
      <p:pic>
        <p:nvPicPr>
          <p:cNvPr descr="Picture 28"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125" y="2363788"/>
            <a:ext cx="3979863" cy="267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4937125" y="1671638"/>
            <a:ext cx="3979863" cy="5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Make circle size proportional to count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Arial"/>
              <a:buChar char="❑"/>
            </a:pPr>
            <a:r>
              <a:rPr b="0" i="0" lang="en-US" sz="14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Many gymnastics to make this plot in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501649" y="1584324"/>
            <a:ext cx="3838004" cy="1938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7" name="Google Shape;117;p9"/>
          <p:cNvSpPr txBox="1"/>
          <p:nvPr>
            <p:ph idx="2" type="body"/>
          </p:nvPr>
        </p:nvSpPr>
        <p:spPr>
          <a:xfrm>
            <a:off x="6176962" y="228599"/>
            <a:ext cx="2740026" cy="26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FFFF"/>
                </a:solidFill>
              </a:rPr>
              <a:t>Module 1 – After Lab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457200" y="4772454"/>
            <a:ext cx="213360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6/3/2019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547688" y="1038225"/>
            <a:ext cx="8139112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04A7B"/>
                </a:solidFill>
                <a:latin typeface="Arial"/>
                <a:ea typeface="Arial"/>
                <a:cs typeface="Arial"/>
                <a:sym typeface="Arial"/>
              </a:rPr>
              <a:t>A Possible Rule</a:t>
            </a:r>
            <a:endParaRPr/>
          </a:p>
        </p:txBody>
      </p:sp>
      <p:pic>
        <p:nvPicPr>
          <p:cNvPr descr="Picture 8"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725" y="1584325"/>
            <a:ext cx="3540125" cy="247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Master Template">
  <a:themeElements>
    <a:clrScheme name="NYU Mast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Master Template">
  <a:themeElements>
    <a:clrScheme name="NYU Mast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