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XhQrDFogeLIRiK9bkrd2QpkqM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94590551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9459055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5945905514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/>
          <p:nvPr>
            <p:ph idx="2" type="pic"/>
          </p:nvPr>
        </p:nvSpPr>
        <p:spPr>
          <a:xfrm>
            <a:off x="-9144" y="0"/>
            <a:ext cx="9153144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227752" y="1532443"/>
            <a:ext cx="3637261" cy="1811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3" type="body"/>
          </p:nvPr>
        </p:nvSpPr>
        <p:spPr>
          <a:xfrm>
            <a:off x="227012" y="3718898"/>
            <a:ext cx="1783159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Content" showMasterSp="0">
  <p:cSld name="Section Title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/>
          <p:nvPr/>
        </p:nvSpPr>
        <p:spPr>
          <a:xfrm>
            <a:off x="0" y="0"/>
            <a:ext cx="9153525" cy="5157788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2"/>
          <p:cNvSpPr txBox="1"/>
          <p:nvPr/>
        </p:nvSpPr>
        <p:spPr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yu_white.png" id="22" name="Google Shape;2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6463" y="234950"/>
            <a:ext cx="673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0" y="0"/>
            <a:ext cx="4480560" cy="5156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2" type="body"/>
          </p:nvPr>
        </p:nvSpPr>
        <p:spPr>
          <a:xfrm>
            <a:off x="4997268" y="1583857"/>
            <a:ext cx="3737844" cy="3131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and Image">
  <p:cSld name="Content and Imag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idx="1" type="body"/>
          </p:nvPr>
        </p:nvSpPr>
        <p:spPr>
          <a:xfrm>
            <a:off x="501792" y="1583857"/>
            <a:ext cx="3810941" cy="3131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3"/>
          <p:cNvSpPr txBox="1"/>
          <p:nvPr>
            <p:ph idx="2" type="body"/>
          </p:nvPr>
        </p:nvSpPr>
        <p:spPr>
          <a:xfrm>
            <a:off x="4672577" y="712598"/>
            <a:ext cx="4480560" cy="4430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3" type="body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501792" y="1583857"/>
            <a:ext cx="8315553" cy="3131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4"/>
          <p:cNvSpPr txBox="1"/>
          <p:nvPr>
            <p:ph idx="2" type="body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yu_white.png" id="10" name="Google Shape;10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/>
          <p:nvPr/>
        </p:nvSpPr>
        <p:spPr>
          <a:xfrm>
            <a:off x="0" y="0"/>
            <a:ext cx="9153525" cy="712788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yu_white.png" id="12" name="Google Shape;12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0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175" y="0"/>
            <a:ext cx="9153525" cy="515143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"/>
          <p:cNvSpPr/>
          <p:nvPr/>
        </p:nvSpPr>
        <p:spPr>
          <a:xfrm>
            <a:off x="-12700" y="1041400"/>
            <a:ext cx="4205288" cy="32004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>
            <p:ph idx="1" type="body"/>
          </p:nvPr>
        </p:nvSpPr>
        <p:spPr>
          <a:xfrm>
            <a:off x="227013" y="1531938"/>
            <a:ext cx="3638550" cy="1811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NYU Summer Machine Learning Program</a:t>
            </a:r>
            <a:endParaRPr/>
          </a:p>
        </p:txBody>
      </p:sp>
      <p:sp>
        <p:nvSpPr>
          <p:cNvPr id="43" name="Google Shape;43;p1"/>
          <p:cNvSpPr txBox="1"/>
          <p:nvPr>
            <p:ph idx="3" type="body"/>
          </p:nvPr>
        </p:nvSpPr>
        <p:spPr>
          <a:xfrm>
            <a:off x="227013" y="3719513"/>
            <a:ext cx="1782762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Presenter Name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 Here</a:t>
            </a:r>
            <a:endParaRPr/>
          </a:p>
        </p:txBody>
      </p:sp>
      <p:pic>
        <p:nvPicPr>
          <p:cNvPr descr="nyu_white.png" id="44" name="Google Shape;4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013" y="1276350"/>
            <a:ext cx="674687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>
            <p:ph idx="3" type="body"/>
          </p:nvPr>
        </p:nvSpPr>
        <p:spPr>
          <a:xfrm>
            <a:off x="6176963" y="228600"/>
            <a:ext cx="2740025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the hype today?</a:t>
            </a:r>
            <a:endParaRPr/>
          </a:p>
        </p:txBody>
      </p:sp>
      <p:sp>
        <p:nvSpPr>
          <p:cNvPr id="120" name="Google Shape;120;p9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6/4/2019</a:t>
            </a:r>
            <a:endParaRPr b="0" i="0" sz="12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9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9"/>
          <p:cNvSpPr txBox="1"/>
          <p:nvPr/>
        </p:nvSpPr>
        <p:spPr>
          <a:xfrm flipH="1">
            <a:off x="547688" y="1008063"/>
            <a:ext cx="81391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5F497A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idx="2" type="body"/>
          </p:nvPr>
        </p:nvSpPr>
        <p:spPr>
          <a:xfrm>
            <a:off x="4572000" y="2075614"/>
            <a:ext cx="3736975" cy="3130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Mini-Project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latin typeface="Arial"/>
                <a:ea typeface="Arial"/>
                <a:cs typeface="Arial"/>
                <a:sym typeface="Arial"/>
              </a:rPr>
              <a:t>Day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machine learning logo" id="50" name="Google Shape;50;p2"/>
          <p:cNvPicPr preferRelativeResize="0"/>
          <p:nvPr/>
        </p:nvPicPr>
        <p:blipFill rotWithShape="1">
          <a:blip r:embed="rId3">
            <a:alphaModFix/>
          </a:blip>
          <a:srcRect b="0" l="47687" r="6915" t="0"/>
          <a:stretch/>
        </p:blipFill>
        <p:spPr>
          <a:xfrm>
            <a:off x="0" y="-6350"/>
            <a:ext cx="3509963" cy="51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/>
          <p:nvPr>
            <p:ph idx="1" type="body"/>
          </p:nvPr>
        </p:nvSpPr>
        <p:spPr>
          <a:xfrm>
            <a:off x="501650" y="1389063"/>
            <a:ext cx="8185150" cy="3348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b="0" lang="en-US" sz="1400">
                <a:solidFill>
                  <a:srgbClr val="5F497A"/>
                </a:solidFill>
              </a:rPr>
              <a:t>Apply the knowledges we have learned to solve a regression/classification problem</a:t>
            </a:r>
            <a:endParaRPr b="0" sz="800">
              <a:solidFill>
                <a:srgbClr val="5F497A"/>
              </a:solidFill>
            </a:endParaRPr>
          </a:p>
          <a:p>
            <a:pPr indent="-2857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lang="en-US">
                <a:solidFill>
                  <a:srgbClr val="5F497A"/>
                </a:solidFill>
              </a:rPr>
              <a:t>Select a model for the problem</a:t>
            </a:r>
            <a:endParaRPr/>
          </a:p>
          <a:p>
            <a:pPr indent="-2857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lang="en-US">
                <a:solidFill>
                  <a:srgbClr val="5F497A"/>
                </a:solidFill>
              </a:rPr>
              <a:t>Train the model using the given dataset</a:t>
            </a:r>
            <a:endParaRPr/>
          </a:p>
          <a:p>
            <a:pPr indent="-2857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lang="en-US">
                <a:solidFill>
                  <a:srgbClr val="5F497A"/>
                </a:solidFill>
              </a:rPr>
              <a:t>Test the model using train/test set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b="0" lang="en-US" sz="1400">
                <a:solidFill>
                  <a:srgbClr val="5F497A"/>
                </a:solidFill>
              </a:rPr>
              <a:t>Work with team members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b="0" lang="en-US" sz="1400">
                <a:solidFill>
                  <a:srgbClr val="5F497A"/>
                </a:solidFill>
              </a:rPr>
              <a:t>Presenting the results to the class</a:t>
            </a:r>
            <a:endParaRPr/>
          </a:p>
          <a:p>
            <a:pPr indent="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800"/>
              <a:buNone/>
            </a:pPr>
            <a:r>
              <a:t/>
            </a:r>
            <a:endParaRPr sz="800">
              <a:solidFill>
                <a:srgbClr val="5F497A"/>
              </a:solidFill>
            </a:endParaRPr>
          </a:p>
          <a:p>
            <a:pPr indent="-2349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800"/>
              <a:buFont typeface="Noto Sans Symbols"/>
              <a:buNone/>
            </a:pPr>
            <a:r>
              <a:t/>
            </a:r>
            <a:endParaRPr sz="800">
              <a:solidFill>
                <a:srgbClr val="5F497A"/>
              </a:solidFill>
            </a:endParaRPr>
          </a:p>
        </p:txBody>
      </p:sp>
      <p:sp>
        <p:nvSpPr>
          <p:cNvPr id="56" name="Google Shape;56;p3"/>
          <p:cNvSpPr txBox="1"/>
          <p:nvPr>
            <p:ph idx="3" type="body"/>
          </p:nvPr>
        </p:nvSpPr>
        <p:spPr>
          <a:xfrm>
            <a:off x="6176963" y="228600"/>
            <a:ext cx="2740025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6/4/2019</a:t>
            </a:r>
            <a:endParaRPr b="0" i="0" sz="12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 txBox="1"/>
          <p:nvPr/>
        </p:nvSpPr>
        <p:spPr>
          <a:xfrm flipH="1">
            <a:off x="547688" y="911225"/>
            <a:ext cx="81391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5F497A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idx="1" type="body"/>
          </p:nvPr>
        </p:nvSpPr>
        <p:spPr>
          <a:xfrm>
            <a:off x="501650" y="1584325"/>
            <a:ext cx="8185150" cy="3130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b="0" lang="en-US" sz="1400">
                <a:solidFill>
                  <a:srgbClr val="5F497A"/>
                </a:solidFill>
              </a:rPr>
              <a:t>Introduction to the mini-project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b="0" lang="en-US" sz="1400">
                <a:solidFill>
                  <a:srgbClr val="5F497A"/>
                </a:solidFill>
              </a:rPr>
              <a:t>Divide up into teams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b="0" lang="en-US" sz="1400">
                <a:solidFill>
                  <a:srgbClr val="5F497A"/>
                </a:solidFill>
              </a:rPr>
              <a:t>Work on the mini-project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b="0" lang="en-US" sz="1400">
                <a:solidFill>
                  <a:srgbClr val="5F497A"/>
                </a:solidFill>
              </a:rPr>
              <a:t>Prepare presentation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b="0" lang="en-US" sz="1400">
                <a:solidFill>
                  <a:srgbClr val="5F497A"/>
                </a:solidFill>
              </a:rPr>
              <a:t>Presenting the results</a:t>
            </a:r>
            <a:endParaRPr/>
          </a:p>
        </p:txBody>
      </p:sp>
      <p:sp>
        <p:nvSpPr>
          <p:cNvPr id="65" name="Google Shape;65;p4"/>
          <p:cNvSpPr txBox="1"/>
          <p:nvPr>
            <p:ph idx="3" type="body"/>
          </p:nvPr>
        </p:nvSpPr>
        <p:spPr>
          <a:xfrm>
            <a:off x="6176963" y="228600"/>
            <a:ext cx="2740025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6/4/2019</a:t>
            </a:r>
            <a:endParaRPr b="0" i="0" sz="12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 txBox="1"/>
          <p:nvPr/>
        </p:nvSpPr>
        <p:spPr>
          <a:xfrm flipH="1">
            <a:off x="547688" y="1008063"/>
            <a:ext cx="81391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5F497A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idx="3" type="body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6/4/2019</a:t>
            </a:r>
            <a:endParaRPr/>
          </a:p>
        </p:txBody>
      </p:sp>
      <p:sp>
        <p:nvSpPr>
          <p:cNvPr id="75" name="Google Shape;75;p5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5"/>
          <p:cNvSpPr txBox="1"/>
          <p:nvPr/>
        </p:nvSpPr>
        <p:spPr>
          <a:xfrm flipH="1">
            <a:off x="501792" y="946870"/>
            <a:ext cx="81391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5F497A"/>
                </a:solidFill>
                <a:latin typeface="Arial"/>
                <a:ea typeface="Arial"/>
                <a:cs typeface="Arial"/>
                <a:sym typeface="Arial"/>
              </a:rPr>
              <a:t>Introduction to the Mini-project</a:t>
            </a:r>
            <a:endParaRPr/>
          </a:p>
        </p:txBody>
      </p:sp>
      <p:sp>
        <p:nvSpPr>
          <p:cNvPr id="77" name="Google Shape;77;p5"/>
          <p:cNvSpPr txBox="1"/>
          <p:nvPr>
            <p:ph idx="1" type="body"/>
          </p:nvPr>
        </p:nvSpPr>
        <p:spPr>
          <a:xfrm>
            <a:off x="501650" y="1398588"/>
            <a:ext cx="8135938" cy="33162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b="0" lang="en-US" sz="1400">
                <a:solidFill>
                  <a:srgbClr val="5F497A"/>
                </a:solidFill>
              </a:rPr>
              <a:t>Two datasets: Spiral data set, Mice Gene data set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b="0" lang="en-US" sz="1400">
                <a:solidFill>
                  <a:srgbClr val="5F497A"/>
                </a:solidFill>
              </a:rPr>
              <a:t>Students will divide into teams of 5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b="0" lang="en-US" sz="1400">
                <a:solidFill>
                  <a:srgbClr val="5F497A"/>
                </a:solidFill>
              </a:rPr>
              <a:t>You have 2 hours to work with your team members to come up with a solution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b="0" lang="en-US" sz="1400">
                <a:solidFill>
                  <a:srgbClr val="5F497A"/>
                </a:solidFill>
              </a:rPr>
              <a:t>Train your model and test it using train/test split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b="0" lang="en-US" sz="1400">
                <a:solidFill>
                  <a:srgbClr val="5F497A"/>
                </a:solidFill>
              </a:rPr>
              <a:t>Validation data will be given to you when your model is finalized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b="0" lang="en-US" sz="1400">
                <a:solidFill>
                  <a:srgbClr val="5F497A"/>
                </a:solidFill>
              </a:rPr>
              <a:t>Teams will compete among each other for the highest validation score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b="0" lang="en-US" sz="1400">
                <a:solidFill>
                  <a:srgbClr val="5F497A"/>
                </a:solidFill>
              </a:rPr>
              <a:t>Prepare a 5 minute presentation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b="0" lang="en-US" sz="1400">
                <a:solidFill>
                  <a:srgbClr val="5F497A"/>
                </a:solidFill>
              </a:rPr>
              <a:t>Present your results to the class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945905514_0_0"/>
          <p:cNvSpPr txBox="1"/>
          <p:nvPr>
            <p:ph idx="3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5945905514_0_0"/>
          <p:cNvSpPr txBox="1"/>
          <p:nvPr>
            <p:ph idx="12" type="sldNum"/>
          </p:nvPr>
        </p:nvSpPr>
        <p:spPr>
          <a:xfrm>
            <a:off x="6553200" y="4767263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g5945905514_0_0"/>
          <p:cNvSpPr txBox="1"/>
          <p:nvPr/>
        </p:nvSpPr>
        <p:spPr>
          <a:xfrm flipH="1">
            <a:off x="502504" y="848945"/>
            <a:ext cx="81390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F497A"/>
                </a:solidFill>
              </a:rPr>
              <a:t>Spiral Data Set</a:t>
            </a:r>
            <a:endParaRPr/>
          </a:p>
        </p:txBody>
      </p:sp>
      <p:sp>
        <p:nvSpPr>
          <p:cNvPr id="86" name="Google Shape;86;g5945905514_0_0"/>
          <p:cNvSpPr txBox="1"/>
          <p:nvPr>
            <p:ph idx="1" type="body"/>
          </p:nvPr>
        </p:nvSpPr>
        <p:spPr>
          <a:xfrm>
            <a:off x="461388" y="1398875"/>
            <a:ext cx="8221200" cy="3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b="0" lang="en-US" sz="1400">
                <a:solidFill>
                  <a:srgbClr val="5F497A"/>
                </a:solidFill>
              </a:rPr>
              <a:t>You are given a data set with sample points as shown in the picture</a:t>
            </a:r>
            <a:endParaRPr b="0" sz="1400">
              <a:solidFill>
                <a:srgbClr val="5F497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Char char="❑"/>
            </a:pPr>
            <a:r>
              <a:rPr b="0" lang="en-US" sz="1400">
                <a:solidFill>
                  <a:srgbClr val="5F497A"/>
                </a:solidFill>
              </a:rPr>
              <a:t>There are two classes in this data set</a:t>
            </a:r>
            <a:endParaRPr b="0" sz="1400">
              <a:solidFill>
                <a:srgbClr val="5F497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Char char="❑"/>
            </a:pPr>
            <a:r>
              <a:rPr b="0" lang="en-US" sz="1400">
                <a:solidFill>
                  <a:srgbClr val="5F497A"/>
                </a:solidFill>
              </a:rPr>
              <a:t>Develop a model that predict the correct class given x and y</a:t>
            </a:r>
            <a:endParaRPr b="0" sz="1400">
              <a:solidFill>
                <a:srgbClr val="5F497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Char char="❑"/>
            </a:pPr>
            <a:r>
              <a:rPr b="0" lang="en-US" sz="1400">
                <a:solidFill>
                  <a:srgbClr val="5F497A"/>
                </a:solidFill>
              </a:rPr>
              <a:t>Think of what transformations you can use to make the data linearly separable</a:t>
            </a:r>
            <a:endParaRPr b="0" sz="1400">
              <a:solidFill>
                <a:srgbClr val="5F497A"/>
              </a:solidFill>
            </a:endParaRPr>
          </a:p>
        </p:txBody>
      </p:sp>
      <p:pic>
        <p:nvPicPr>
          <p:cNvPr id="87" name="Google Shape;87;g594590551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438" y="2571750"/>
            <a:ext cx="3215125" cy="21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idx="3" type="body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6/4/2019</a:t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6"/>
          <p:cNvSpPr txBox="1"/>
          <p:nvPr/>
        </p:nvSpPr>
        <p:spPr>
          <a:xfrm flipH="1">
            <a:off x="457200" y="891594"/>
            <a:ext cx="81391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5F497A"/>
                </a:solidFill>
                <a:latin typeface="Arial"/>
                <a:ea typeface="Arial"/>
                <a:cs typeface="Arial"/>
                <a:sym typeface="Arial"/>
              </a:rPr>
              <a:t>Mice Gene Data </a:t>
            </a:r>
            <a:r>
              <a:rPr b="1" lang="en-US" sz="2000">
                <a:solidFill>
                  <a:srgbClr val="5F497A"/>
                </a:solidFill>
              </a:rPr>
              <a:t>S</a:t>
            </a:r>
            <a:r>
              <a:rPr b="1" i="0" lang="en-US" sz="2000" u="none" cap="none" strike="noStrike">
                <a:solidFill>
                  <a:srgbClr val="5F497A"/>
                </a:solidFill>
                <a:latin typeface="Arial"/>
                <a:ea typeface="Arial"/>
                <a:cs typeface="Arial"/>
                <a:sym typeface="Arial"/>
              </a:rPr>
              <a:t>et</a:t>
            </a:r>
            <a:endParaRPr/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457200" y="1280098"/>
            <a:ext cx="8135938" cy="3368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lang="en-US" sz="1400">
                <a:solidFill>
                  <a:srgbClr val="5F497A"/>
                </a:solidFill>
              </a:rPr>
              <a:t>Background:</a:t>
            </a:r>
            <a:endParaRPr/>
          </a:p>
          <a:p>
            <a:pPr indent="-2857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000"/>
              <a:buFont typeface="Noto Sans Symbols"/>
              <a:buChar char="❑"/>
            </a:pPr>
            <a:r>
              <a:rPr lang="en-US" sz="1000">
                <a:solidFill>
                  <a:srgbClr val="5F497A"/>
                </a:solidFill>
              </a:rPr>
              <a:t>Genes are the basic units in the DNA and encode blueprints for proteins</a:t>
            </a:r>
            <a:endParaRPr/>
          </a:p>
          <a:p>
            <a:pPr indent="-2857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000"/>
              <a:buFont typeface="Noto Sans Symbols"/>
              <a:buChar char="❑"/>
            </a:pPr>
            <a:r>
              <a:rPr b="0" lang="en-US" sz="1000">
                <a:solidFill>
                  <a:srgbClr val="5F497A"/>
                </a:solidFill>
              </a:rPr>
              <a:t>When proteins are synthesized from a gene, the gene is said to “express”</a:t>
            </a:r>
            <a:endParaRPr/>
          </a:p>
          <a:p>
            <a:pPr indent="-2857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000"/>
              <a:buFont typeface="Noto Sans Symbols"/>
              <a:buChar char="❑"/>
            </a:pPr>
            <a:r>
              <a:rPr lang="en-US" sz="1000">
                <a:solidFill>
                  <a:srgbClr val="5F497A"/>
                </a:solidFill>
              </a:rPr>
              <a:t>Scientists measured the expression levels of a large number of genes for a group of mice</a:t>
            </a:r>
            <a:endParaRPr/>
          </a:p>
          <a:p>
            <a:pPr indent="-2857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000"/>
              <a:buFont typeface="Noto Sans Symbols"/>
              <a:buChar char="❑"/>
            </a:pPr>
            <a:r>
              <a:rPr lang="en-US" sz="1000">
                <a:solidFill>
                  <a:srgbClr val="5F497A"/>
                </a:solidFill>
              </a:rPr>
              <a:t>Each mice can be characterized by: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000"/>
              <a:buChar char="•"/>
            </a:pPr>
            <a:r>
              <a:rPr lang="en-US" sz="1000">
                <a:solidFill>
                  <a:srgbClr val="5F497A"/>
                </a:solidFill>
              </a:rPr>
              <a:t>Whether they had down's syndrome (trisomy) or not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000"/>
              <a:buChar char="•"/>
            </a:pPr>
            <a:r>
              <a:rPr lang="en-US" sz="1000">
                <a:solidFill>
                  <a:srgbClr val="5F497A"/>
                </a:solidFill>
              </a:rPr>
              <a:t>Whether they were stimulated to learn or not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000"/>
              <a:buChar char="•"/>
            </a:pPr>
            <a:r>
              <a:rPr lang="en-US" sz="1000">
                <a:solidFill>
                  <a:srgbClr val="5F497A"/>
                </a:solidFill>
              </a:rPr>
              <a:t>Whether they had a drug memantine or a saline control solution</a:t>
            </a:r>
            <a:endParaRPr/>
          </a:p>
          <a:p>
            <a:pPr indent="-2857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000"/>
              <a:buFont typeface="Noto Sans Symbols"/>
              <a:buChar char="❑"/>
            </a:pPr>
            <a:r>
              <a:rPr lang="en-US" sz="1000">
                <a:solidFill>
                  <a:srgbClr val="5F497A"/>
                </a:solidFill>
              </a:rPr>
              <a:t>With these three choices, there are 8 possible classes for each mouse</a:t>
            </a:r>
            <a:endParaRPr/>
          </a:p>
          <a:p>
            <a:pPr indent="-234950" lvl="2" marL="1085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800"/>
              <a:buFont typeface="Noto Sans Symbols"/>
              <a:buNone/>
            </a:pPr>
            <a:r>
              <a:t/>
            </a:r>
            <a:endParaRPr sz="800">
              <a:solidFill>
                <a:srgbClr val="5F497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lang="en-US" sz="1400">
                <a:solidFill>
                  <a:srgbClr val="5F497A"/>
                </a:solidFill>
              </a:rPr>
              <a:t>The data set:</a:t>
            </a:r>
            <a:endParaRPr/>
          </a:p>
          <a:p>
            <a:pPr indent="-2857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000"/>
              <a:buFont typeface="Noto Sans Symbols"/>
              <a:buChar char="❑"/>
            </a:pPr>
            <a:r>
              <a:rPr lang="en-US" sz="1000">
                <a:solidFill>
                  <a:srgbClr val="5F497A"/>
                </a:solidFill>
              </a:rPr>
              <a:t>Expression levels of 77 proteins</a:t>
            </a:r>
            <a:endParaRPr/>
          </a:p>
          <a:p>
            <a:pPr indent="-2857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000"/>
              <a:buFont typeface="Noto Sans Symbols"/>
              <a:buChar char="❑"/>
            </a:pPr>
            <a:r>
              <a:rPr lang="en-US" sz="1000">
                <a:solidFill>
                  <a:srgbClr val="5F497A"/>
                </a:solidFill>
              </a:rPr>
              <a:t>1080 measurements of protein expression level</a:t>
            </a:r>
            <a:endParaRPr/>
          </a:p>
          <a:p>
            <a:pPr indent="-2857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000"/>
              <a:buFont typeface="Noto Sans Symbols"/>
              <a:buChar char="❑"/>
            </a:pPr>
            <a:r>
              <a:rPr lang="en-US" sz="1000">
                <a:solidFill>
                  <a:srgbClr val="5F497A"/>
                </a:solidFill>
              </a:rPr>
              <a:t>Each measurement is labeled with the one of 8 possible classes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lang="en-US" sz="1400">
                <a:solidFill>
                  <a:srgbClr val="5F497A"/>
                </a:solidFill>
              </a:rPr>
              <a:t>Goal: Predict the class of a mice given the protein expression level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idx="3" type="body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6/4/2019</a:t>
            </a:r>
            <a:endParaRPr/>
          </a:p>
        </p:txBody>
      </p:sp>
      <p:sp>
        <p:nvSpPr>
          <p:cNvPr id="103" name="Google Shape;103;p7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7"/>
          <p:cNvSpPr txBox="1"/>
          <p:nvPr>
            <p:ph idx="1" type="body"/>
          </p:nvPr>
        </p:nvSpPr>
        <p:spPr>
          <a:xfrm>
            <a:off x="457200" y="1408906"/>
            <a:ext cx="8015287" cy="3495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b="0" lang="en-US" sz="1400">
                <a:solidFill>
                  <a:srgbClr val="5F497A"/>
                </a:solidFill>
              </a:rPr>
              <a:t>Things to keep in mind: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b="0" lang="en-US" sz="1400">
                <a:solidFill>
                  <a:srgbClr val="5F497A"/>
                </a:solidFill>
              </a:rPr>
              <a:t>Check your dataset for any missing values</a:t>
            </a:r>
            <a:endParaRPr b="0" sz="1400">
              <a:solidFill>
                <a:srgbClr val="5F497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Char char="❑"/>
            </a:pPr>
            <a:r>
              <a:rPr b="0" lang="en-US" sz="1400">
                <a:solidFill>
                  <a:srgbClr val="5F497A"/>
                </a:solidFill>
              </a:rPr>
              <a:t>Think of using transformations to improve your accuracy</a:t>
            </a:r>
            <a:endParaRPr b="0" sz="1400">
              <a:solidFill>
                <a:srgbClr val="5F497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b="0" lang="en-US" sz="1400">
                <a:solidFill>
                  <a:srgbClr val="5F497A"/>
                </a:solidFill>
              </a:rPr>
              <a:t>Split your data set into train/test sets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b="0" lang="en-US" sz="1400">
                <a:solidFill>
                  <a:srgbClr val="5F497A"/>
                </a:solidFill>
              </a:rPr>
              <a:t>Test your model on your test set to check accuracy and whether there is overfitting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b="0" lang="en-US" sz="1400">
                <a:solidFill>
                  <a:srgbClr val="5F497A"/>
                </a:solidFill>
              </a:rPr>
              <a:t>Change model order/use regularization to prevent overfitting</a:t>
            </a:r>
            <a:endParaRPr/>
          </a:p>
          <a:p>
            <a:pPr indent="889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None/>
            </a:pPr>
            <a:r>
              <a:t/>
            </a:r>
            <a:endParaRPr b="0" sz="1400">
              <a:solidFill>
                <a:srgbClr val="5F497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b="0" lang="en-US" sz="1400">
                <a:solidFill>
                  <a:srgbClr val="5F497A"/>
                </a:solidFill>
              </a:rPr>
              <a:t>Ask for the validation set after you finalize your model</a:t>
            </a:r>
            <a:endParaRPr/>
          </a:p>
          <a:p>
            <a:pPr indent="889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None/>
            </a:pPr>
            <a:r>
              <a:t/>
            </a:r>
            <a:endParaRPr b="0" sz="1400">
              <a:solidFill>
                <a:srgbClr val="5F497A"/>
              </a:solidFill>
            </a:endParaRPr>
          </a:p>
          <a:p>
            <a:pPr indent="889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None/>
            </a:pPr>
            <a:r>
              <a:t/>
            </a:r>
            <a:endParaRPr b="0" sz="1400">
              <a:solidFill>
                <a:srgbClr val="5F497A"/>
              </a:solidFill>
            </a:endParaRPr>
          </a:p>
        </p:txBody>
      </p:sp>
      <p:sp>
        <p:nvSpPr>
          <p:cNvPr id="105" name="Google Shape;105;p7"/>
          <p:cNvSpPr txBox="1"/>
          <p:nvPr/>
        </p:nvSpPr>
        <p:spPr>
          <a:xfrm flipH="1">
            <a:off x="501792" y="946870"/>
            <a:ext cx="81391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5F497A"/>
                </a:solidFill>
                <a:latin typeface="Arial"/>
                <a:ea typeface="Arial"/>
                <a:cs typeface="Arial"/>
                <a:sym typeface="Arial"/>
              </a:rPr>
              <a:t>Work on the Project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737319" y="1399309"/>
            <a:ext cx="7568481" cy="3204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b="0" lang="en-US" sz="1400">
                <a:solidFill>
                  <a:srgbClr val="5F497A"/>
                </a:solidFill>
              </a:rPr>
              <a:t>30 minutes to prepare for presentation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b="0" lang="en-US" sz="1400">
                <a:solidFill>
                  <a:srgbClr val="5F497A"/>
                </a:solidFill>
              </a:rPr>
              <a:t>Your presentation has to include:</a:t>
            </a:r>
            <a:endParaRPr/>
          </a:p>
          <a:p>
            <a:pPr indent="-2857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b="0" lang="en-US">
                <a:solidFill>
                  <a:srgbClr val="5F497A"/>
                </a:solidFill>
              </a:rPr>
              <a:t>Introduction of the problem that you worked on</a:t>
            </a:r>
            <a:endParaRPr>
              <a:solidFill>
                <a:srgbClr val="5F497A"/>
              </a:solidFill>
            </a:endParaRPr>
          </a:p>
          <a:p>
            <a:pPr indent="-2857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lang="en-US">
                <a:solidFill>
                  <a:srgbClr val="5F497A"/>
                </a:solidFill>
              </a:rPr>
              <a:t>What choices did you make in designing your model</a:t>
            </a:r>
            <a:endParaRPr>
              <a:solidFill>
                <a:srgbClr val="5F497A"/>
              </a:solidFill>
            </a:endParaRPr>
          </a:p>
          <a:p>
            <a:pPr indent="-2857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Char char="❑"/>
            </a:pPr>
            <a:r>
              <a:rPr lang="en-US">
                <a:solidFill>
                  <a:srgbClr val="5F497A"/>
                </a:solidFill>
              </a:rPr>
              <a:t>Explain why you made those choices</a:t>
            </a:r>
            <a:endParaRPr>
              <a:solidFill>
                <a:srgbClr val="5F497A"/>
              </a:solidFill>
            </a:endParaRPr>
          </a:p>
          <a:p>
            <a:pPr indent="-2857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lang="en-US">
                <a:solidFill>
                  <a:srgbClr val="5F497A"/>
                </a:solidFill>
              </a:rPr>
              <a:t>Any p</a:t>
            </a:r>
            <a:r>
              <a:rPr b="0" lang="en-US">
                <a:solidFill>
                  <a:srgbClr val="5F497A"/>
                </a:solidFill>
              </a:rPr>
              <a:t>roblems in your model (for example, overfitting) and how you dealt with it</a:t>
            </a:r>
            <a:endParaRPr/>
          </a:p>
          <a:p>
            <a:pPr indent="-2857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Noto Sans Symbols"/>
              <a:buChar char="❑"/>
            </a:pPr>
            <a:r>
              <a:rPr lang="en-US">
                <a:solidFill>
                  <a:srgbClr val="5F497A"/>
                </a:solidFill>
              </a:rPr>
              <a:t>Test, train, and v</a:t>
            </a:r>
            <a:r>
              <a:rPr b="0" lang="en-US">
                <a:solidFill>
                  <a:srgbClr val="5F497A"/>
                </a:solidFill>
              </a:rPr>
              <a:t>alidation score and how you might improve it</a:t>
            </a:r>
            <a:endParaRPr/>
          </a:p>
        </p:txBody>
      </p:sp>
      <p:sp>
        <p:nvSpPr>
          <p:cNvPr id="111" name="Google Shape;111;p8"/>
          <p:cNvSpPr txBox="1"/>
          <p:nvPr>
            <p:ph idx="3" type="body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6/4/2019</a:t>
            </a:r>
            <a:endParaRPr/>
          </a:p>
        </p:txBody>
      </p: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8"/>
          <p:cNvSpPr txBox="1"/>
          <p:nvPr/>
        </p:nvSpPr>
        <p:spPr>
          <a:xfrm flipH="1">
            <a:off x="457200" y="891594"/>
            <a:ext cx="81391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5F497A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U Master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2013-09-03T13:03:01Z</dcterms:created>
  <dc:creator>Jenna Bresnahan</dc:creator>
</cp:coreProperties>
</file>