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ubik Medium"/>
      <p:regular r:id="rId18"/>
      <p:bold r:id="rId19"/>
      <p:italic r:id="rId20"/>
      <p:boldItalic r:id="rId21"/>
    </p:embeddedFont>
    <p:embeddedFont>
      <p:font typeface="Rubik Light"/>
      <p:regular r:id="rId22"/>
      <p:bold r:id="rId23"/>
      <p:italic r:id="rId24"/>
      <p:boldItalic r:id="rId25"/>
    </p:embeddedFont>
    <p:embeddedFont>
      <p:font typeface="Rubik"/>
      <p:regular r:id="rId26"/>
      <p:bold r:id="rId27"/>
      <p:italic r:id="rId28"/>
      <p:boldItalic r:id="rId29"/>
    </p:embeddedFont>
    <p:embeddedFont>
      <p:font typeface="Rubik SemiBold"/>
      <p:regular r:id="rId30"/>
      <p:bold r:id="rId31"/>
      <p:italic r:id="rId32"/>
      <p:boldItalic r:id="rId33"/>
    </p:embeddedFon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8" roundtripDataSignature="AMtx7mjFRh5AVUF0iKuePC4mMYbFfv7v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ubikMedium-italic.fntdata"/><Relationship Id="rId22" Type="http://schemas.openxmlformats.org/officeDocument/2006/relationships/font" Target="fonts/RubikLight-regular.fntdata"/><Relationship Id="rId21" Type="http://schemas.openxmlformats.org/officeDocument/2006/relationships/font" Target="fonts/RubikMedium-boldItalic.fntdata"/><Relationship Id="rId24" Type="http://schemas.openxmlformats.org/officeDocument/2006/relationships/font" Target="fonts/RubikLight-italic.fntdata"/><Relationship Id="rId23" Type="http://schemas.openxmlformats.org/officeDocument/2006/relationships/font" Target="fonts/RubikLigh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ubik-regular.fntdata"/><Relationship Id="rId25" Type="http://schemas.openxmlformats.org/officeDocument/2006/relationships/font" Target="fonts/RubikLight-boldItalic.fntdata"/><Relationship Id="rId28" Type="http://schemas.openxmlformats.org/officeDocument/2006/relationships/font" Target="fonts/Rubik-italic.fntdata"/><Relationship Id="rId27" Type="http://schemas.openxmlformats.org/officeDocument/2006/relationships/font" Target="fonts/Rubik-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ubik-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SemiBold-bold.fntdata"/><Relationship Id="rId30" Type="http://schemas.openxmlformats.org/officeDocument/2006/relationships/font" Target="fonts/RubikSemiBold-regular.fntdata"/><Relationship Id="rId11" Type="http://schemas.openxmlformats.org/officeDocument/2006/relationships/slide" Target="slides/slide6.xml"/><Relationship Id="rId33" Type="http://schemas.openxmlformats.org/officeDocument/2006/relationships/font" Target="fonts/RubikSemiBold-boldItalic.fntdata"/><Relationship Id="rId10" Type="http://schemas.openxmlformats.org/officeDocument/2006/relationships/slide" Target="slides/slide5.xml"/><Relationship Id="rId32" Type="http://schemas.openxmlformats.org/officeDocument/2006/relationships/font" Target="fonts/RubikSemiBold-italic.fntdata"/><Relationship Id="rId13" Type="http://schemas.openxmlformats.org/officeDocument/2006/relationships/slide" Target="slides/slide8.xml"/><Relationship Id="rId35" Type="http://schemas.openxmlformats.org/officeDocument/2006/relationships/font" Target="fonts/RobotoMono-bold.fntdata"/><Relationship Id="rId12" Type="http://schemas.openxmlformats.org/officeDocument/2006/relationships/slide" Target="slides/slide7.xml"/><Relationship Id="rId34" Type="http://schemas.openxmlformats.org/officeDocument/2006/relationships/font" Target="fonts/RobotoMono-regular.fntdata"/><Relationship Id="rId15" Type="http://schemas.openxmlformats.org/officeDocument/2006/relationships/slide" Target="slides/slide10.xml"/><Relationship Id="rId37" Type="http://schemas.openxmlformats.org/officeDocument/2006/relationships/font" Target="fonts/RobotoMono-boldItalic.fntdata"/><Relationship Id="rId14" Type="http://schemas.openxmlformats.org/officeDocument/2006/relationships/slide" Target="slides/slide9.xml"/><Relationship Id="rId36" Type="http://schemas.openxmlformats.org/officeDocument/2006/relationships/font" Target="fonts/RobotoMono-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font" Target="fonts/RubikMedium-bold.fntdata"/><Relationship Id="rId18" Type="http://schemas.openxmlformats.org/officeDocument/2006/relationships/font" Target="fonts/Rubik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f09c9373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32f09c93733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2f09c9373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32f09c93733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5ee86830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g265ee868302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ec2985a6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3ec2985a68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ec2985a6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3ec2985a68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ec2985a6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3ec2985a68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3ec2985a68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3ec2985a68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f09c9373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32f09c93733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 name="Google Shape;1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hyperlink" Target="https://github.com/Tejakusuma8/BDA-Kimia-Farma" TargetMode="External"/><Relationship Id="rId6"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8.jpg"/><Relationship Id="rId6" Type="http://schemas.openxmlformats.org/officeDocument/2006/relationships/hyperlink" Target="https://lookerstudio.google.com/reporting/7ebd974e-3990-4746-bd63-436235ddadf6" TargetMode="External"/><Relationship Id="rId7" Type="http://schemas.openxmlformats.org/officeDocument/2006/relationships/hyperlink" Target="https://lookerstudio.google.com/reporting/7ebd974e-3990-4746-bd63-436235ddadf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5.png"/><Relationship Id="rId6" Type="http://schemas.openxmlformats.org/officeDocument/2006/relationships/image" Target="../media/image8.png"/><Relationship Id="rId7" Type="http://schemas.openxmlformats.org/officeDocument/2006/relationships/image" Target="../media/image2.png"/><Relationship Id="rId8" Type="http://schemas.openxmlformats.org/officeDocument/2006/relationships/image" Target="../media/image2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hyperlink" Target="https://github.com/Tejakusuma8/BDA-Kimia-Farma" TargetMode="External"/><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hyperlink" Target="https://github.com/Tejakusuma8/BDA-Kimia-Farm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3.png"/><Relationship Id="rId5" Type="http://schemas.openxmlformats.org/officeDocument/2006/relationships/hyperlink" Target="https://github.com/Tejakusuma8/BDA-Kimia-Farma" TargetMode="External"/><Relationship Id="rId6"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349800" y="186500"/>
            <a:ext cx="1399901" cy="541300"/>
          </a:xfrm>
          <a:prstGeom prst="rect">
            <a:avLst/>
          </a:prstGeom>
          <a:noFill/>
          <a:ln>
            <a:noFill/>
          </a:ln>
        </p:spPr>
      </p:pic>
      <p:sp>
        <p:nvSpPr>
          <p:cNvPr id="56" name="Google Shape;56;p1"/>
          <p:cNvSpPr txBox="1"/>
          <p:nvPr/>
        </p:nvSpPr>
        <p:spPr>
          <a:xfrm>
            <a:off x="517900" y="1189675"/>
            <a:ext cx="6239100" cy="15699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500"/>
              <a:buFont typeface="Arial"/>
              <a:buNone/>
            </a:pPr>
            <a:r>
              <a:rPr b="1" lang="en" sz="4500">
                <a:solidFill>
                  <a:schemeClr val="lt1"/>
                </a:solidFill>
                <a:latin typeface="Rubik"/>
                <a:ea typeface="Rubik"/>
                <a:cs typeface="Rubik"/>
                <a:sym typeface="Rubik"/>
              </a:rPr>
              <a:t>Sales Performance Analysis</a:t>
            </a:r>
            <a:endParaRPr b="0" i="0" sz="2000" u="none" cap="none" strike="noStrike">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chemeClr val="lt1"/>
                </a:solidFill>
                <a:latin typeface="Rubik SemiBold"/>
                <a:ea typeface="Rubik SemiBold"/>
                <a:cs typeface="Rubik SemiBold"/>
                <a:sym typeface="Rubik SemiBold"/>
              </a:rPr>
              <a:t>Kimia Farma - Big Data Analytics</a:t>
            </a:r>
            <a:endParaRPr b="0" i="0" sz="2500" u="none" cap="none" strike="noStrik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5521800" cy="9543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ubik Light"/>
                <a:ea typeface="Rubik Light"/>
                <a:cs typeface="Rubik Light"/>
                <a:sym typeface="Rubik Light"/>
              </a:rPr>
              <a:t>Presented by</a:t>
            </a:r>
            <a:endParaRPr b="0" i="0" sz="2000" u="none" cap="none" strike="noStrike">
              <a:solidFill>
                <a:schemeClr val="lt1"/>
              </a:solidFill>
              <a:latin typeface="Rubik Light"/>
              <a:ea typeface="Rubik Light"/>
              <a:cs typeface="Rubik Light"/>
              <a:sym typeface="Rubik Light"/>
            </a:endParaRPr>
          </a:p>
          <a:p>
            <a:pPr indent="0" lvl="0" marL="0" marR="0" rtl="0" algn="l">
              <a:lnSpc>
                <a:spcPct val="100000"/>
              </a:lnSpc>
              <a:spcBef>
                <a:spcPts val="0"/>
              </a:spcBef>
              <a:spcAft>
                <a:spcPts val="0"/>
              </a:spcAft>
              <a:buClr>
                <a:srgbClr val="000000"/>
              </a:buClr>
              <a:buSzPts val="2000"/>
              <a:buFont typeface="Arial"/>
              <a:buNone/>
            </a:pPr>
            <a:r>
              <a:rPr lang="en" sz="3000">
                <a:solidFill>
                  <a:schemeClr val="lt1"/>
                </a:solidFill>
                <a:latin typeface="Rubik Light"/>
                <a:ea typeface="Rubik Light"/>
                <a:cs typeface="Rubik Light"/>
                <a:sym typeface="Rubik Light"/>
              </a:rPr>
              <a:t>Wahyu Tejakusuma Kalpikajati</a:t>
            </a:r>
            <a:endParaRPr b="0" i="0" sz="3000" u="none" cap="none" strike="noStrike">
              <a:solidFill>
                <a:schemeClr val="lt1"/>
              </a:solidFill>
              <a:latin typeface="Rubik Light"/>
              <a:ea typeface="Rubik Light"/>
              <a:cs typeface="Rubik Light"/>
              <a:sym typeface="Rubik Light"/>
            </a:endParaRPr>
          </a:p>
        </p:txBody>
      </p:sp>
      <p:pic>
        <p:nvPicPr>
          <p:cNvPr id="61" name="Google Shape;61;p1"/>
          <p:cNvPicPr preferRelativeResize="0"/>
          <p:nvPr/>
        </p:nvPicPr>
        <p:blipFill rotWithShape="1">
          <a:blip r:embed="rId5">
            <a:alphaModFix/>
          </a:blip>
          <a:srcRect b="0" l="0" r="0" t="0"/>
          <a:stretch/>
        </p:blipFill>
        <p:spPr>
          <a:xfrm>
            <a:off x="2350825" y="133900"/>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g32f09c93733_0_50"/>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58" name="Google Shape;158;g32f09c93733_0_50"/>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59" name="Google Shape;159;g32f09c93733_0_50"/>
          <p:cNvSpPr txBox="1"/>
          <p:nvPr/>
        </p:nvSpPr>
        <p:spPr>
          <a:xfrm>
            <a:off x="340500" y="147238"/>
            <a:ext cx="8463000" cy="10158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700">
                <a:latin typeface="Rubik"/>
                <a:ea typeface="Rubik"/>
                <a:cs typeface="Rubik"/>
                <a:sym typeface="Rubik"/>
              </a:rPr>
              <a:t>BigQuery Syntax </a:t>
            </a:r>
            <a:endParaRPr b="1" sz="2700">
              <a:latin typeface="Rubik"/>
              <a:ea typeface="Rubik"/>
              <a:cs typeface="Rubik"/>
              <a:sym typeface="Rubik"/>
            </a:endParaRPr>
          </a:p>
          <a:p>
            <a:pPr indent="0" lvl="0" marL="0" marR="0" rtl="0" algn="l">
              <a:lnSpc>
                <a:spcPct val="100000"/>
              </a:lnSpc>
              <a:spcBef>
                <a:spcPts val="0"/>
              </a:spcBef>
              <a:spcAft>
                <a:spcPts val="0"/>
              </a:spcAft>
              <a:buNone/>
            </a:pPr>
            <a:r>
              <a:rPr b="1" lang="en" sz="2700">
                <a:solidFill>
                  <a:srgbClr val="019FAB"/>
                </a:solidFill>
                <a:latin typeface="Rubik"/>
                <a:ea typeface="Rubik"/>
                <a:cs typeface="Rubik"/>
                <a:sym typeface="Rubik"/>
              </a:rPr>
              <a:t>Exploratory Data Analysis</a:t>
            </a:r>
            <a:endParaRPr b="1" i="0" sz="2700" u="none" cap="none" strike="noStrike">
              <a:solidFill>
                <a:srgbClr val="019FAB"/>
              </a:solidFill>
              <a:latin typeface="Rubik"/>
              <a:ea typeface="Rubik"/>
              <a:cs typeface="Rubik"/>
              <a:sym typeface="Rubik"/>
            </a:endParaRPr>
          </a:p>
        </p:txBody>
      </p:sp>
      <p:sp>
        <p:nvSpPr>
          <p:cNvPr id="160" name="Google Shape;160;g32f09c93733_0_50"/>
          <p:cNvSpPr txBox="1"/>
          <p:nvPr/>
        </p:nvSpPr>
        <p:spPr>
          <a:xfrm>
            <a:off x="340500" y="1107362"/>
            <a:ext cx="8463000" cy="14814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This BigQuery syntax performs an exploratory data analysis on the </a:t>
            </a:r>
            <a:r>
              <a:rPr lang="en" sz="1100">
                <a:solidFill>
                  <a:srgbClr val="188038"/>
                </a:solidFill>
                <a:latin typeface="Roboto Mono"/>
                <a:ea typeface="Roboto Mono"/>
                <a:cs typeface="Roboto Mono"/>
                <a:sym typeface="Roboto Mono"/>
              </a:rPr>
              <a:t>kf_analysis</a:t>
            </a:r>
            <a:r>
              <a:rPr lang="en" sz="1100">
                <a:solidFill>
                  <a:schemeClr val="dk1"/>
                </a:solidFill>
              </a:rPr>
              <a:t> table in the </a:t>
            </a:r>
            <a:r>
              <a:rPr lang="en" sz="1100">
                <a:solidFill>
                  <a:srgbClr val="188038"/>
                </a:solidFill>
                <a:latin typeface="Roboto Mono"/>
                <a:ea typeface="Roboto Mono"/>
                <a:cs typeface="Roboto Mono"/>
                <a:sym typeface="Roboto Mono"/>
              </a:rPr>
              <a:t>kimia_farma</a:t>
            </a:r>
            <a:r>
              <a:rPr lang="en" sz="1100">
                <a:solidFill>
                  <a:schemeClr val="dk1"/>
                </a:solidFill>
              </a:rPr>
              <a:t> dataset. It aggregates various metrics by </a:t>
            </a:r>
            <a:r>
              <a:rPr lang="en" sz="1100">
                <a:solidFill>
                  <a:srgbClr val="188038"/>
                </a:solidFill>
                <a:latin typeface="Roboto Mono"/>
                <a:ea typeface="Roboto Mono"/>
                <a:cs typeface="Roboto Mono"/>
                <a:sym typeface="Roboto Mono"/>
              </a:rPr>
              <a:t>branch_name</a:t>
            </a:r>
            <a:r>
              <a:rPr lang="en" sz="1100">
                <a:solidFill>
                  <a:schemeClr val="dk1"/>
                </a:solidFill>
              </a:rPr>
              <a:t>, including the total number of transactions, the earliest and latest transaction dates, the average price, discount percentage, and gross profit percentage. Additionally, it calculates the total net sales and net profit, as well as the average transaction and branch ratings. The query also counts the distinct number of customers per branch. Finally, the results are ordered by total net sales in descending order, providing insights into the performance of each branch.</a:t>
            </a:r>
            <a:endParaRPr sz="11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100">
              <a:solidFill>
                <a:schemeClr val="dk1"/>
              </a:solidFill>
            </a:endParaRPr>
          </a:p>
        </p:txBody>
      </p:sp>
      <p:sp>
        <p:nvSpPr>
          <p:cNvPr id="161" name="Google Shape;161;g32f09c93733_0_50"/>
          <p:cNvSpPr/>
          <p:nvPr/>
        </p:nvSpPr>
        <p:spPr>
          <a:xfrm>
            <a:off x="455950" y="2327600"/>
            <a:ext cx="4649400" cy="26121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500">
              <a:latin typeface="Rubik"/>
              <a:ea typeface="Rubik"/>
              <a:cs typeface="Rubik"/>
              <a:sym typeface="Rubik"/>
            </a:endParaRPr>
          </a:p>
        </p:txBody>
      </p:sp>
      <p:sp>
        <p:nvSpPr>
          <p:cNvPr id="162" name="Google Shape;162;g32f09c93733_0_50"/>
          <p:cNvSpPr txBox="1"/>
          <p:nvPr/>
        </p:nvSpPr>
        <p:spPr>
          <a:xfrm>
            <a:off x="723800" y="2403200"/>
            <a:ext cx="4649400" cy="246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900">
              <a:solidFill>
                <a:schemeClr val="dk1"/>
              </a:solidFill>
              <a:latin typeface="Rubik"/>
              <a:ea typeface="Rubik"/>
              <a:cs typeface="Rubik"/>
              <a:sym typeface="Rubik"/>
            </a:endParaRPr>
          </a:p>
        </p:txBody>
      </p:sp>
      <p:sp>
        <p:nvSpPr>
          <p:cNvPr id="163" name="Google Shape;163;g32f09c93733_0_50"/>
          <p:cNvSpPr txBox="1"/>
          <p:nvPr/>
        </p:nvSpPr>
        <p:spPr>
          <a:xfrm>
            <a:off x="5665825" y="4442700"/>
            <a:ext cx="3237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Rubik"/>
                <a:ea typeface="Rubik"/>
                <a:cs typeface="Rubik"/>
                <a:sym typeface="Rubik"/>
              </a:rPr>
              <a:t>Source : from GitHub Repository, </a:t>
            </a:r>
            <a:r>
              <a:rPr b="1" lang="en" sz="1100" u="sng">
                <a:solidFill>
                  <a:schemeClr val="hlink"/>
                </a:solidFill>
                <a:latin typeface="Rubik"/>
                <a:ea typeface="Rubik"/>
                <a:cs typeface="Rubik"/>
                <a:sym typeface="Rubik"/>
                <a:hlinkClick r:id="rId5"/>
              </a:rPr>
              <a:t>here!</a:t>
            </a:r>
            <a:endParaRPr b="1" sz="1100">
              <a:solidFill>
                <a:schemeClr val="dk2"/>
              </a:solidFill>
              <a:latin typeface="Rubik"/>
              <a:ea typeface="Rubik"/>
              <a:cs typeface="Rubik"/>
              <a:sym typeface="Rubik"/>
            </a:endParaRPr>
          </a:p>
        </p:txBody>
      </p:sp>
      <p:pic>
        <p:nvPicPr>
          <p:cNvPr id="164" name="Google Shape;164;g32f09c93733_0_50"/>
          <p:cNvPicPr preferRelativeResize="0"/>
          <p:nvPr/>
        </p:nvPicPr>
        <p:blipFill>
          <a:blip r:embed="rId6">
            <a:alphaModFix/>
          </a:blip>
          <a:stretch>
            <a:fillRect/>
          </a:stretch>
        </p:blipFill>
        <p:spPr>
          <a:xfrm>
            <a:off x="799994" y="2403200"/>
            <a:ext cx="3979657" cy="2460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g32f09c93733_0_29"/>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70" name="Google Shape;170;g32f09c93733_0_2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71" name="Google Shape;171;g32f09c93733_0_29"/>
          <p:cNvSpPr txBox="1"/>
          <p:nvPr/>
        </p:nvSpPr>
        <p:spPr>
          <a:xfrm>
            <a:off x="340500" y="185613"/>
            <a:ext cx="8463000" cy="6003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n" sz="2700" u="none" cap="none" strike="noStrike">
                <a:solidFill>
                  <a:srgbClr val="000000"/>
                </a:solidFill>
                <a:latin typeface="Rubik"/>
                <a:ea typeface="Rubik"/>
                <a:cs typeface="Rubik"/>
                <a:sym typeface="Rubik"/>
              </a:rPr>
              <a:t>Dashboard  Performance Analytics</a:t>
            </a:r>
            <a:endParaRPr b="1" i="0" sz="2700" u="none" cap="none" strike="noStrike">
              <a:solidFill>
                <a:srgbClr val="000000"/>
              </a:solidFill>
              <a:latin typeface="Rubik"/>
              <a:ea typeface="Rubik"/>
              <a:cs typeface="Rubik"/>
              <a:sym typeface="Rubik"/>
            </a:endParaRPr>
          </a:p>
        </p:txBody>
      </p:sp>
      <p:pic>
        <p:nvPicPr>
          <p:cNvPr id="172" name="Google Shape;172;g32f09c93733_0_29"/>
          <p:cNvPicPr preferRelativeResize="0"/>
          <p:nvPr/>
        </p:nvPicPr>
        <p:blipFill>
          <a:blip r:embed="rId5">
            <a:alphaModFix/>
          </a:blip>
          <a:stretch>
            <a:fillRect/>
          </a:stretch>
        </p:blipFill>
        <p:spPr>
          <a:xfrm>
            <a:off x="1757775" y="785925"/>
            <a:ext cx="4960805" cy="3722574"/>
          </a:xfrm>
          <a:prstGeom prst="rect">
            <a:avLst/>
          </a:prstGeom>
          <a:noFill/>
          <a:ln>
            <a:noFill/>
          </a:ln>
        </p:spPr>
      </p:pic>
      <p:sp>
        <p:nvSpPr>
          <p:cNvPr id="173" name="Google Shape;173;g32f09c93733_0_29">
            <a:hlinkClick r:id="rId6"/>
          </p:cNvPr>
          <p:cNvSpPr txBox="1"/>
          <p:nvPr/>
        </p:nvSpPr>
        <p:spPr>
          <a:xfrm>
            <a:off x="2703825" y="4595100"/>
            <a:ext cx="3068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Rubik"/>
                <a:ea typeface="Rubik"/>
                <a:cs typeface="Rubik"/>
                <a:sym typeface="Rubik"/>
              </a:rPr>
              <a:t>Source : from Google Looker Studio, </a:t>
            </a:r>
            <a:r>
              <a:rPr b="1" lang="en" sz="1100" u="sng">
                <a:solidFill>
                  <a:schemeClr val="hlink"/>
                </a:solidFill>
                <a:latin typeface="Rubik"/>
                <a:ea typeface="Rubik"/>
                <a:cs typeface="Rubik"/>
                <a:sym typeface="Rubik"/>
                <a:hlinkClick r:id="rId7"/>
              </a:rPr>
              <a:t>here!</a:t>
            </a:r>
            <a:endParaRPr b="1" sz="1100">
              <a:solidFill>
                <a:schemeClr val="dk2"/>
              </a:solidFill>
              <a:latin typeface="Rubik"/>
              <a:ea typeface="Rubik"/>
              <a:cs typeface="Rubik"/>
              <a:sym typeface="Rubi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177" name="Shape 177"/>
        <p:cNvGrpSpPr/>
        <p:nvPr/>
      </p:nvGrpSpPr>
      <p:grpSpPr>
        <a:xfrm>
          <a:off x="0" y="0"/>
          <a:ext cx="0" cy="0"/>
          <a:chOff x="0" y="0"/>
          <a:chExt cx="0" cy="0"/>
        </a:xfrm>
      </p:grpSpPr>
      <p:pic>
        <p:nvPicPr>
          <p:cNvPr id="178" name="Google Shape;178;p8"/>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79" name="Google Shape;179;p8"/>
          <p:cNvPicPr preferRelativeResize="0"/>
          <p:nvPr/>
        </p:nvPicPr>
        <p:blipFill rotWithShape="1">
          <a:blip r:embed="rId4">
            <a:alphaModFix/>
          </a:blip>
          <a:srcRect b="0" l="0" r="0" t="0"/>
          <a:stretch/>
        </p:blipFill>
        <p:spPr>
          <a:xfrm>
            <a:off x="2895425" y="4262625"/>
            <a:ext cx="1399901" cy="541300"/>
          </a:xfrm>
          <a:prstGeom prst="rect">
            <a:avLst/>
          </a:prstGeom>
          <a:noFill/>
          <a:ln>
            <a:noFill/>
          </a:ln>
        </p:spPr>
      </p:pic>
      <p:sp>
        <p:nvSpPr>
          <p:cNvPr id="180" name="Google Shape;180;p8"/>
          <p:cNvSpPr txBox="1"/>
          <p:nvPr/>
        </p:nvSpPr>
        <p:spPr>
          <a:xfrm>
            <a:off x="2376000" y="1939850"/>
            <a:ext cx="4392000" cy="877200"/>
          </a:xfrm>
          <a:prstGeom prst="rect">
            <a:avLst/>
          </a:prstGeom>
          <a:noFill/>
          <a:ln>
            <a:noFill/>
          </a:ln>
          <a:effectLst>
            <a:outerShdw blurRad="57150" rotWithShape="0" algn="bl" dir="5400000" dist="19050">
              <a:srgbClr val="000000">
                <a:alpha val="4902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chemeClr val="lt1"/>
                </a:solidFill>
                <a:latin typeface="Rubik"/>
                <a:ea typeface="Rubik"/>
                <a:cs typeface="Rubik"/>
                <a:sym typeface="Rubik"/>
              </a:rPr>
              <a:t>Thank You</a:t>
            </a:r>
            <a:endParaRPr b="0" i="0" sz="2000" u="none" cap="none" strike="noStrike">
              <a:solidFill>
                <a:schemeClr val="lt1"/>
              </a:solidFill>
              <a:latin typeface="Rubik"/>
              <a:ea typeface="Rubik"/>
              <a:cs typeface="Rubik"/>
              <a:sym typeface="Rubik"/>
            </a:endParaRPr>
          </a:p>
        </p:txBody>
      </p:sp>
      <p:sp>
        <p:nvSpPr>
          <p:cNvPr id="181" name="Google Shape;181;p8"/>
          <p:cNvSpPr txBox="1"/>
          <p:nvPr/>
        </p:nvSpPr>
        <p:spPr>
          <a:xfrm>
            <a:off x="4314750" y="4248575"/>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pic>
        <p:nvPicPr>
          <p:cNvPr id="182" name="Google Shape;182;p8"/>
          <p:cNvPicPr preferRelativeResize="0"/>
          <p:nvPr/>
        </p:nvPicPr>
        <p:blipFill rotWithShape="1">
          <a:blip r:embed="rId5">
            <a:alphaModFix/>
          </a:blip>
          <a:srcRect b="0" l="0" r="0" t="0"/>
          <a:stretch/>
        </p:blipFill>
        <p:spPr>
          <a:xfrm>
            <a:off x="4890825" y="4248575"/>
            <a:ext cx="1581660" cy="56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3"/>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67" name="Google Shape;67;p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68" name="Google Shape;68;p3"/>
          <p:cNvSpPr/>
          <p:nvPr/>
        </p:nvSpPr>
        <p:spPr>
          <a:xfrm>
            <a:off x="0" y="0"/>
            <a:ext cx="4572000" cy="5143500"/>
          </a:xfrm>
          <a:prstGeom prst="rect">
            <a:avLst/>
          </a:prstGeom>
          <a:solidFill>
            <a:srgbClr val="019FAB">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txBox="1"/>
          <p:nvPr/>
        </p:nvSpPr>
        <p:spPr>
          <a:xfrm>
            <a:off x="4704700" y="1397250"/>
            <a:ext cx="42768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Wahyu </a:t>
            </a:r>
            <a:r>
              <a:rPr lang="en" sz="2000">
                <a:solidFill>
                  <a:srgbClr val="019FAB"/>
                </a:solidFill>
                <a:latin typeface="Rubik SemiBold"/>
                <a:ea typeface="Rubik SemiBold"/>
                <a:cs typeface="Rubik SemiBold"/>
                <a:sym typeface="Rubik SemiBold"/>
              </a:rPr>
              <a:t>Tejakusuma</a:t>
            </a:r>
            <a:r>
              <a:rPr lang="en" sz="2000">
                <a:latin typeface="Rubik SemiBold"/>
                <a:ea typeface="Rubik SemiBold"/>
                <a:cs typeface="Rubik SemiBold"/>
                <a:sym typeface="Rubik SemiBold"/>
              </a:rPr>
              <a:t> Kalpikajati</a:t>
            </a:r>
            <a:endParaRPr b="0" i="0" sz="2000" u="none" cap="none" strike="noStrike">
              <a:solidFill>
                <a:srgbClr val="000000"/>
              </a:solidFill>
              <a:latin typeface="Rubik SemiBold"/>
              <a:ea typeface="Rubik SemiBold"/>
              <a:cs typeface="Rubik SemiBold"/>
              <a:sym typeface="Rubik SemiBold"/>
            </a:endParaRPr>
          </a:p>
        </p:txBody>
      </p:sp>
      <p:sp>
        <p:nvSpPr>
          <p:cNvPr id="70" name="Google Shape;70;p3"/>
          <p:cNvSpPr txBox="1"/>
          <p:nvPr/>
        </p:nvSpPr>
        <p:spPr>
          <a:xfrm>
            <a:off x="4965450" y="1889850"/>
            <a:ext cx="3890700" cy="185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Clr>
                <a:schemeClr val="dk1"/>
              </a:buClr>
              <a:buSzPts val="1100"/>
              <a:buFont typeface="Arial"/>
              <a:buNone/>
            </a:pPr>
            <a:r>
              <a:rPr lang="en" sz="1200">
                <a:latin typeface="Rubik Medium"/>
                <a:ea typeface="Rubik Medium"/>
                <a:cs typeface="Rubik Medium"/>
                <a:sym typeface="Rubik Medium"/>
              </a:rPr>
              <a:t>I am an undergraduate Management student at Universitas Sebelas Maret Surakarta, actively involved in various organizations. I am passionate about learning new things and constantly improving myself. I possess strong decision-making, leadership, and analytical skills, which I have developed through both academic and extracurricular activities.</a:t>
            </a:r>
            <a:endParaRPr sz="1200">
              <a:latin typeface="Rubik Medium"/>
              <a:ea typeface="Rubik Medium"/>
              <a:cs typeface="Rubik Medium"/>
              <a:sym typeface="Rubik Medium"/>
            </a:endParaRPr>
          </a:p>
        </p:txBody>
      </p:sp>
      <p:sp>
        <p:nvSpPr>
          <p:cNvPr id="71" name="Google Shape;71;p3"/>
          <p:cNvSpPr txBox="1"/>
          <p:nvPr/>
        </p:nvSpPr>
        <p:spPr>
          <a:xfrm>
            <a:off x="1004800" y="3928325"/>
            <a:ext cx="3504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Klaten, Central Java, Indonesia</a:t>
            </a:r>
            <a:endParaRPr b="0" i="0" sz="1200" u="none" cap="none" strike="noStrike">
              <a:solidFill>
                <a:srgbClr val="000000"/>
              </a:solidFill>
              <a:latin typeface="Rubik Medium"/>
              <a:ea typeface="Rubik Medium"/>
              <a:cs typeface="Rubik Medium"/>
              <a:sym typeface="Rubik Medium"/>
            </a:endParaRPr>
          </a:p>
        </p:txBody>
      </p:sp>
      <p:pic>
        <p:nvPicPr>
          <p:cNvPr id="72" name="Google Shape;72;p3"/>
          <p:cNvPicPr preferRelativeResize="0"/>
          <p:nvPr/>
        </p:nvPicPr>
        <p:blipFill rotWithShape="1">
          <a:blip r:embed="rId5">
            <a:alphaModFix/>
          </a:blip>
          <a:srcRect b="0" l="0" r="0" t="0"/>
          <a:stretch/>
        </p:blipFill>
        <p:spPr>
          <a:xfrm>
            <a:off x="510750" y="4774200"/>
            <a:ext cx="369300" cy="369300"/>
          </a:xfrm>
          <a:prstGeom prst="rect">
            <a:avLst/>
          </a:prstGeom>
          <a:noFill/>
          <a:ln>
            <a:noFill/>
          </a:ln>
        </p:spPr>
      </p:pic>
      <p:pic>
        <p:nvPicPr>
          <p:cNvPr id="73" name="Google Shape;73;p3"/>
          <p:cNvPicPr preferRelativeResize="0"/>
          <p:nvPr/>
        </p:nvPicPr>
        <p:blipFill rotWithShape="1">
          <a:blip r:embed="rId6">
            <a:alphaModFix/>
          </a:blip>
          <a:srcRect b="0" l="0" r="0" t="0"/>
          <a:stretch/>
        </p:blipFill>
        <p:spPr>
          <a:xfrm>
            <a:off x="495300" y="3912875"/>
            <a:ext cx="400201" cy="400201"/>
          </a:xfrm>
          <a:prstGeom prst="rect">
            <a:avLst/>
          </a:prstGeom>
          <a:noFill/>
          <a:ln>
            <a:noFill/>
          </a:ln>
        </p:spPr>
      </p:pic>
      <p:pic>
        <p:nvPicPr>
          <p:cNvPr id="74" name="Google Shape;74;p3"/>
          <p:cNvPicPr preferRelativeResize="0"/>
          <p:nvPr/>
        </p:nvPicPr>
        <p:blipFill rotWithShape="1">
          <a:blip r:embed="rId7">
            <a:alphaModFix/>
          </a:blip>
          <a:srcRect b="0" l="0" r="0" t="0"/>
          <a:stretch/>
        </p:blipFill>
        <p:spPr>
          <a:xfrm>
            <a:off x="504096" y="4411877"/>
            <a:ext cx="369300" cy="263511"/>
          </a:xfrm>
          <a:prstGeom prst="rect">
            <a:avLst/>
          </a:prstGeom>
          <a:noFill/>
          <a:ln>
            <a:noFill/>
          </a:ln>
        </p:spPr>
      </p:pic>
      <p:sp>
        <p:nvSpPr>
          <p:cNvPr id="75" name="Google Shape;75;p3"/>
          <p:cNvSpPr txBox="1"/>
          <p:nvPr/>
        </p:nvSpPr>
        <p:spPr>
          <a:xfrm>
            <a:off x="1004800" y="4750550"/>
            <a:ext cx="3504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Wahyu Tejakusuma Kalpikajati</a:t>
            </a:r>
            <a:endParaRPr b="0" i="0" sz="1200" u="none" cap="none" strike="noStrike">
              <a:solidFill>
                <a:srgbClr val="000000"/>
              </a:solidFill>
              <a:latin typeface="Rubik Medium"/>
              <a:ea typeface="Rubik Medium"/>
              <a:cs typeface="Rubik Medium"/>
              <a:sym typeface="Rubik Medium"/>
            </a:endParaRPr>
          </a:p>
        </p:txBody>
      </p:sp>
      <p:sp>
        <p:nvSpPr>
          <p:cNvPr id="76" name="Google Shape;76;p3"/>
          <p:cNvSpPr txBox="1"/>
          <p:nvPr/>
        </p:nvSpPr>
        <p:spPr>
          <a:xfrm>
            <a:off x="1004800" y="4358988"/>
            <a:ext cx="3504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wahyuukusuma1704@gmail.com</a:t>
            </a:r>
            <a:endParaRPr b="0" i="0" sz="1200" u="none" cap="none" strike="noStrike">
              <a:solidFill>
                <a:srgbClr val="000000"/>
              </a:solidFill>
              <a:latin typeface="Rubik Medium"/>
              <a:ea typeface="Rubik Medium"/>
              <a:cs typeface="Rubik Medium"/>
              <a:sym typeface="Rubik Medium"/>
            </a:endParaRPr>
          </a:p>
        </p:txBody>
      </p:sp>
      <p:pic>
        <p:nvPicPr>
          <p:cNvPr id="77" name="Google Shape;77;p3"/>
          <p:cNvPicPr preferRelativeResize="0"/>
          <p:nvPr/>
        </p:nvPicPr>
        <p:blipFill rotWithShape="1">
          <a:blip r:embed="rId8">
            <a:alphaModFix/>
          </a:blip>
          <a:srcRect b="9475" l="9157" r="11621" t="20442"/>
          <a:stretch/>
        </p:blipFill>
        <p:spPr>
          <a:xfrm>
            <a:off x="732700" y="515275"/>
            <a:ext cx="2805600" cy="3298800"/>
          </a:xfrm>
          <a:prstGeom prst="roundRect">
            <a:avLst>
              <a:gd fmla="val 16667" name="adj"/>
            </a:avLst>
          </a:prstGeom>
          <a:noFill/>
          <a:ln cap="flat" cmpd="sng" w="38100">
            <a:solidFill>
              <a:schemeClr val="dk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4"/>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83" name="Google Shape;83;p4"/>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84" name="Google Shape;84;p4"/>
          <p:cNvSpPr txBox="1"/>
          <p:nvPr/>
        </p:nvSpPr>
        <p:spPr>
          <a:xfrm>
            <a:off x="340500" y="1098550"/>
            <a:ext cx="6090000" cy="3709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Clr>
                <a:schemeClr val="dk1"/>
              </a:buClr>
              <a:buSzPts val="1100"/>
              <a:buFont typeface="Arial"/>
              <a:buNone/>
            </a:pPr>
            <a:r>
              <a:rPr lang="en" sz="1200">
                <a:latin typeface="Rubik"/>
                <a:ea typeface="Rubik"/>
                <a:cs typeface="Rubik"/>
                <a:sym typeface="Rubik"/>
              </a:rPr>
              <a:t>Kimia Farma was established in 1817, making it one of the oldest pharmaceutical companies in Indonesia. Originally founded as a small drugstore by the Dutch East Indies colonial government, it has since evolved into a leading pharmaceutical company in the country. Over the years, Kimia Farma has expanded its operations to include the production, distribution, and retail of pharmaceuticals, health supplements, and medical devices. With a commitment to improving public health, Kimia Farma has grown into a trusted name in the healthcare industry, operating through a network of pharmacies, clinics, and distribution channels across Indonesia.</a:t>
            </a:r>
            <a:endParaRPr sz="1200">
              <a:latin typeface="Rubik"/>
              <a:ea typeface="Rubik"/>
              <a:cs typeface="Rubik"/>
              <a:sym typeface="Rubik"/>
            </a:endParaRPr>
          </a:p>
          <a:p>
            <a:pPr indent="0" lvl="0" marL="0" rtl="0" algn="just">
              <a:lnSpc>
                <a:spcPct val="115000"/>
              </a:lnSpc>
              <a:spcBef>
                <a:spcPts val="1200"/>
              </a:spcBef>
              <a:spcAft>
                <a:spcPts val="1200"/>
              </a:spcAft>
              <a:buClr>
                <a:schemeClr val="dk1"/>
              </a:buClr>
              <a:buSzPts val="1100"/>
              <a:buFont typeface="Arial"/>
              <a:buNone/>
            </a:pPr>
            <a:r>
              <a:rPr lang="en" sz="1200">
                <a:latin typeface="Rubik"/>
                <a:ea typeface="Rubik"/>
                <a:cs typeface="Rubik"/>
                <a:sym typeface="Rubik"/>
              </a:rPr>
              <a:t>Kimia Farma is one of Indonesia's leading pharmaceutical companies, specializing in the production, distribution, and retail of pharmaceutical products, health supplements, and medical devices. Established in 1817, Kimia Farma has a long history of contributing to the healthcare sector, providing high-quality products and services that meet the needs of the Indonesian community. The company operates through a network of pharmacies, clinics, and distribution channels, with a strong commitment to improving public health and well-being.</a:t>
            </a:r>
            <a:endParaRPr sz="1200">
              <a:latin typeface="Rubik"/>
              <a:ea typeface="Rubik"/>
              <a:cs typeface="Rubik"/>
              <a:sym typeface="Rubik"/>
            </a:endParaRPr>
          </a:p>
        </p:txBody>
      </p:sp>
      <p:sp>
        <p:nvSpPr>
          <p:cNvPr id="85" name="Google Shape;85;p4"/>
          <p:cNvSpPr txBox="1"/>
          <p:nvPr/>
        </p:nvSpPr>
        <p:spPr>
          <a:xfrm>
            <a:off x="340500" y="45203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About </a:t>
            </a:r>
            <a:r>
              <a:rPr b="1" i="0" lang="en" sz="3000" u="none" cap="none" strike="noStrike">
                <a:solidFill>
                  <a:schemeClr val="accent5"/>
                </a:solidFill>
                <a:latin typeface="Rubik"/>
                <a:ea typeface="Rubik"/>
                <a:cs typeface="Rubik"/>
                <a:sym typeface="Rubik"/>
              </a:rPr>
              <a:t>Company</a:t>
            </a:r>
            <a:endParaRPr b="1" i="0" sz="3000" u="none" cap="none" strike="noStrike">
              <a:solidFill>
                <a:schemeClr val="accent5"/>
              </a:solidFill>
              <a:latin typeface="Rubik"/>
              <a:ea typeface="Rubik"/>
              <a:cs typeface="Rubik"/>
              <a:sym typeface="Rubik"/>
            </a:endParaRPr>
          </a:p>
        </p:txBody>
      </p:sp>
      <p:pic>
        <p:nvPicPr>
          <p:cNvPr id="86" name="Google Shape;86;p4"/>
          <p:cNvPicPr preferRelativeResize="0"/>
          <p:nvPr/>
        </p:nvPicPr>
        <p:blipFill rotWithShape="1">
          <a:blip r:embed="rId5">
            <a:alphaModFix/>
          </a:blip>
          <a:srcRect b="0" l="0" r="0" t="0"/>
          <a:stretch/>
        </p:blipFill>
        <p:spPr>
          <a:xfrm>
            <a:off x="6702775" y="2306550"/>
            <a:ext cx="2188950" cy="786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g265ee868302_0_99"/>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92" name="Google Shape;92;g265ee868302_0_9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93" name="Google Shape;93;g265ee868302_0_99"/>
          <p:cNvSpPr txBox="1"/>
          <p:nvPr/>
        </p:nvSpPr>
        <p:spPr>
          <a:xfrm>
            <a:off x="340500" y="1406350"/>
            <a:ext cx="8340300" cy="249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Clr>
                <a:schemeClr val="dk1"/>
              </a:buClr>
              <a:buSzPts val="1100"/>
              <a:buFont typeface="Arial"/>
              <a:buNone/>
            </a:pPr>
            <a:r>
              <a:rPr lang="en" sz="1200">
                <a:solidFill>
                  <a:schemeClr val="dk1"/>
                </a:solidFill>
                <a:latin typeface="Rubik"/>
                <a:ea typeface="Rubik"/>
                <a:cs typeface="Rubik"/>
                <a:sym typeface="Rubik"/>
              </a:rPr>
              <a:t>The Big Data Analytics project at Kimia Farma focuses on utilizing data-driven insights to optimize business processes and enhance decision-making across various functions. As a leading pharmaceutical company in Indonesia, Kimia Farma has accumulated vast amounts of data from transactions, product inventories, and branch performance. However, there is a need to better analyze and leverage this data to drive improvements in sales performance, operational efficiency, and customer understanding. The project aims to aggregate and analyze data from four key datasets: transaction details from kf_final_transaction.csv, inventory data from kf_inventory.csv, branch information from kf_kantor_cabang.csv, and product data from kf_product.csv. The objective is to uncover patterns and trends that can help Kimia Farma make more informed decisions, identify growth opportunities, and enhance overall performance. The key challenge lies in transforming this data into actionable insights that can support the company's strategic goals and improve its competitive advantage in the pharmaceutical market.</a:t>
            </a:r>
            <a:endParaRPr sz="1200">
              <a:solidFill>
                <a:schemeClr val="dk1"/>
              </a:solidFill>
              <a:latin typeface="Rubik"/>
              <a:ea typeface="Rubik"/>
              <a:cs typeface="Rubik"/>
              <a:sym typeface="Rubik"/>
            </a:endParaRPr>
          </a:p>
        </p:txBody>
      </p:sp>
      <p:sp>
        <p:nvSpPr>
          <p:cNvPr id="94" name="Google Shape;94;g265ee868302_0_99"/>
          <p:cNvSpPr txBox="1"/>
          <p:nvPr/>
        </p:nvSpPr>
        <p:spPr>
          <a:xfrm>
            <a:off x="340500" y="45203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Project </a:t>
            </a:r>
            <a:r>
              <a:rPr b="1" i="0" lang="en" sz="3000" u="none" cap="none" strike="noStrike">
                <a:solidFill>
                  <a:schemeClr val="accent5"/>
                </a:solidFill>
                <a:latin typeface="Rubik"/>
                <a:ea typeface="Rubik"/>
                <a:cs typeface="Rubik"/>
                <a:sym typeface="Rubik"/>
              </a:rPr>
              <a:t>Portfolio</a:t>
            </a:r>
            <a:endParaRPr b="1" i="0" sz="3000" u="none" cap="none" strike="noStrike">
              <a:solidFill>
                <a:schemeClr val="accent5"/>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g23ec2985a68_1_33"/>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00" name="Google Shape;100;g23ec2985a68_1_3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01" name="Google Shape;101;g23ec2985a68_1_33"/>
          <p:cNvSpPr txBox="1"/>
          <p:nvPr/>
        </p:nvSpPr>
        <p:spPr>
          <a:xfrm>
            <a:off x="340500" y="3758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n" sz="2700" u="none" cap="none" strike="noStrike">
                <a:solidFill>
                  <a:srgbClr val="000000"/>
                </a:solidFill>
                <a:latin typeface="Rubik"/>
                <a:ea typeface="Rubik"/>
                <a:cs typeface="Rubik"/>
                <a:sym typeface="Rubik"/>
              </a:rPr>
              <a:t>Importing Dataset to BigQuery</a:t>
            </a:r>
            <a:endParaRPr b="1" i="0" sz="2700" u="none" cap="none" strike="noStrike">
              <a:solidFill>
                <a:srgbClr val="000000"/>
              </a:solidFill>
              <a:latin typeface="Rubik"/>
              <a:ea typeface="Rubik"/>
              <a:cs typeface="Rubik"/>
              <a:sym typeface="Rubik"/>
            </a:endParaRPr>
          </a:p>
        </p:txBody>
      </p:sp>
      <p:sp>
        <p:nvSpPr>
          <p:cNvPr id="102" name="Google Shape;102;g23ec2985a68_1_33"/>
          <p:cNvSpPr txBox="1"/>
          <p:nvPr/>
        </p:nvSpPr>
        <p:spPr>
          <a:xfrm>
            <a:off x="340500" y="878762"/>
            <a:ext cx="8463000" cy="7434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Clr>
                <a:schemeClr val="dk1"/>
              </a:buClr>
              <a:buSzPts val="1100"/>
              <a:buFont typeface="Arial"/>
              <a:buNone/>
            </a:pPr>
            <a:r>
              <a:rPr lang="en" sz="1100">
                <a:solidFill>
                  <a:schemeClr val="dk1"/>
                </a:solidFill>
                <a:latin typeface="Rubik"/>
                <a:ea typeface="Rubik"/>
                <a:cs typeface="Rubik"/>
                <a:sym typeface="Rubik"/>
              </a:rPr>
              <a:t>The process starts with preparing the dataset, followed by creating a GCP project ('Rakamin KF Analytics') and opening the BigQuery Console. Next, the user creates a dataset ('kimiafarma') and imports data into BigQuery. After importing, they verify the data and perform data validation. Finally, the user runs an SQL query to create a new table for further analysis.</a:t>
            </a:r>
            <a:endParaRPr sz="2000">
              <a:latin typeface="Rubik"/>
              <a:ea typeface="Rubik"/>
              <a:cs typeface="Rubik"/>
              <a:sym typeface="Rubik"/>
            </a:endParaRPr>
          </a:p>
        </p:txBody>
      </p:sp>
      <p:pic>
        <p:nvPicPr>
          <p:cNvPr id="103" name="Google Shape;103;g23ec2985a68_1_33"/>
          <p:cNvPicPr preferRelativeResize="0"/>
          <p:nvPr/>
        </p:nvPicPr>
        <p:blipFill rotWithShape="1">
          <a:blip r:embed="rId5">
            <a:alphaModFix/>
          </a:blip>
          <a:srcRect b="55628" l="0" r="0" t="0"/>
          <a:stretch/>
        </p:blipFill>
        <p:spPr>
          <a:xfrm>
            <a:off x="5056600" y="3325925"/>
            <a:ext cx="3660900" cy="1582800"/>
          </a:xfrm>
          <a:prstGeom prst="roundRect">
            <a:avLst>
              <a:gd fmla="val 16667" name="adj"/>
            </a:avLst>
          </a:prstGeom>
          <a:noFill/>
          <a:ln>
            <a:noFill/>
          </a:ln>
        </p:spPr>
      </p:pic>
      <p:pic>
        <p:nvPicPr>
          <p:cNvPr id="104" name="Google Shape;104;g23ec2985a68_1_33"/>
          <p:cNvPicPr preferRelativeResize="0"/>
          <p:nvPr/>
        </p:nvPicPr>
        <p:blipFill rotWithShape="1">
          <a:blip r:embed="rId6">
            <a:alphaModFix/>
          </a:blip>
          <a:srcRect b="0" l="0" r="0" t="47036"/>
          <a:stretch/>
        </p:blipFill>
        <p:spPr>
          <a:xfrm>
            <a:off x="604550" y="1841325"/>
            <a:ext cx="3876000" cy="1314300"/>
          </a:xfrm>
          <a:prstGeom prst="roundRect">
            <a:avLst>
              <a:gd fmla="val 16667" name="adj"/>
            </a:avLst>
          </a:prstGeom>
          <a:noFill/>
          <a:ln>
            <a:noFill/>
          </a:ln>
        </p:spPr>
      </p:pic>
      <p:pic>
        <p:nvPicPr>
          <p:cNvPr id="105" name="Google Shape;105;g23ec2985a68_1_33"/>
          <p:cNvPicPr preferRelativeResize="0"/>
          <p:nvPr/>
        </p:nvPicPr>
        <p:blipFill>
          <a:blip r:embed="rId7">
            <a:alphaModFix/>
          </a:blip>
          <a:stretch>
            <a:fillRect/>
          </a:stretch>
        </p:blipFill>
        <p:spPr>
          <a:xfrm>
            <a:off x="5056524" y="1841337"/>
            <a:ext cx="3660900" cy="1314300"/>
          </a:xfrm>
          <a:prstGeom prst="roundRect">
            <a:avLst>
              <a:gd fmla="val 16667" name="adj"/>
            </a:avLst>
          </a:prstGeom>
          <a:noFill/>
          <a:ln>
            <a:noFill/>
          </a:ln>
        </p:spPr>
      </p:pic>
      <p:pic>
        <p:nvPicPr>
          <p:cNvPr id="106" name="Google Shape;106;g23ec2985a68_1_33"/>
          <p:cNvPicPr preferRelativeResize="0"/>
          <p:nvPr/>
        </p:nvPicPr>
        <p:blipFill>
          <a:blip r:embed="rId8">
            <a:alphaModFix/>
          </a:blip>
          <a:stretch>
            <a:fillRect/>
          </a:stretch>
        </p:blipFill>
        <p:spPr>
          <a:xfrm>
            <a:off x="1384075" y="3325925"/>
            <a:ext cx="2316900" cy="1582800"/>
          </a:xfrm>
          <a:prstGeom prst="roundRect">
            <a:avLst>
              <a:gd fmla="val 16667" name="adj"/>
            </a:avLst>
          </a:prstGeom>
          <a:noFill/>
          <a:ln>
            <a:noFill/>
          </a:ln>
        </p:spPr>
      </p:pic>
      <p:sp>
        <p:nvSpPr>
          <p:cNvPr id="107" name="Google Shape;107;g23ec2985a68_1_33"/>
          <p:cNvSpPr/>
          <p:nvPr/>
        </p:nvSpPr>
        <p:spPr>
          <a:xfrm>
            <a:off x="4616350" y="2353525"/>
            <a:ext cx="341100" cy="302400"/>
          </a:xfrm>
          <a:prstGeom prst="rightArrow">
            <a:avLst>
              <a:gd fmla="val 50000" name="adj1"/>
              <a:gd fmla="val 50000" name="adj2"/>
            </a:avLst>
          </a:prstGeom>
          <a:solidFill>
            <a:srgbClr val="019FA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g23ec2985a68_1_33"/>
          <p:cNvSpPr/>
          <p:nvPr/>
        </p:nvSpPr>
        <p:spPr>
          <a:xfrm rot="5400000">
            <a:off x="6716425" y="3180100"/>
            <a:ext cx="341100" cy="302400"/>
          </a:xfrm>
          <a:prstGeom prst="rightArrow">
            <a:avLst>
              <a:gd fmla="val 50000" name="adj1"/>
              <a:gd fmla="val 50000" name="adj2"/>
            </a:avLst>
          </a:prstGeom>
          <a:solidFill>
            <a:srgbClr val="019FA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g23ec2985a68_1_33"/>
          <p:cNvSpPr/>
          <p:nvPr/>
        </p:nvSpPr>
        <p:spPr>
          <a:xfrm rot="10800000">
            <a:off x="4230900" y="3966125"/>
            <a:ext cx="341100" cy="302400"/>
          </a:xfrm>
          <a:prstGeom prst="rightArrow">
            <a:avLst>
              <a:gd fmla="val 50000" name="adj1"/>
              <a:gd fmla="val 50000" name="adj2"/>
            </a:avLst>
          </a:prstGeom>
          <a:solidFill>
            <a:srgbClr val="019FAB"/>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g23ec2985a68_1_42"/>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15" name="Google Shape;115;g23ec2985a68_1_42"/>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16" name="Google Shape;116;g23ec2985a68_1_42"/>
          <p:cNvSpPr txBox="1"/>
          <p:nvPr/>
        </p:nvSpPr>
        <p:spPr>
          <a:xfrm>
            <a:off x="340500" y="4520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n" sz="2700" u="none" cap="none" strike="noStrike">
                <a:solidFill>
                  <a:srgbClr val="000000"/>
                </a:solidFill>
                <a:latin typeface="Rubik"/>
                <a:ea typeface="Rubik"/>
                <a:cs typeface="Rubik"/>
                <a:sym typeface="Rubik"/>
              </a:rPr>
              <a:t>Tabel Analisa</a:t>
            </a:r>
            <a:endParaRPr b="1" i="0" sz="2700" u="none" cap="none" strike="noStrike">
              <a:solidFill>
                <a:srgbClr val="000000"/>
              </a:solidFill>
              <a:latin typeface="Rubik"/>
              <a:ea typeface="Rubik"/>
              <a:cs typeface="Rubik"/>
              <a:sym typeface="Rubik"/>
            </a:endParaRPr>
          </a:p>
        </p:txBody>
      </p:sp>
      <p:sp>
        <p:nvSpPr>
          <p:cNvPr id="117" name="Google Shape;117;g23ec2985a68_1_42"/>
          <p:cNvSpPr txBox="1"/>
          <p:nvPr/>
        </p:nvSpPr>
        <p:spPr>
          <a:xfrm>
            <a:off x="340500" y="1052362"/>
            <a:ext cx="8463000" cy="11328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rtl="0" algn="just">
              <a:lnSpc>
                <a:spcPct val="115000"/>
              </a:lnSpc>
              <a:spcBef>
                <a:spcPts val="1200"/>
              </a:spcBef>
              <a:spcAft>
                <a:spcPts val="1200"/>
              </a:spcAft>
              <a:buClr>
                <a:schemeClr val="dk1"/>
              </a:buClr>
              <a:buSzPts val="1100"/>
              <a:buFont typeface="Arial"/>
              <a:buNone/>
            </a:pPr>
            <a:r>
              <a:rPr lang="en" sz="1100">
                <a:solidFill>
                  <a:schemeClr val="dk1"/>
                </a:solidFill>
                <a:latin typeface="Rubik"/>
                <a:ea typeface="Rubik"/>
                <a:cs typeface="Rubik"/>
                <a:sym typeface="Rubik"/>
              </a:rPr>
              <a:t>This BigQuery table records transactional data for </a:t>
            </a:r>
            <a:r>
              <a:rPr i="1" lang="en" sz="1100">
                <a:solidFill>
                  <a:schemeClr val="dk1"/>
                </a:solidFill>
                <a:latin typeface="Rubik"/>
                <a:ea typeface="Rubik"/>
                <a:cs typeface="Rubik"/>
                <a:sym typeface="Rubik"/>
              </a:rPr>
              <a:t>Kimia Farma - Apotek</a:t>
            </a:r>
            <a:r>
              <a:rPr lang="en" sz="1100">
                <a:solidFill>
                  <a:schemeClr val="dk1"/>
                </a:solidFill>
                <a:latin typeface="Rubik"/>
                <a:ea typeface="Rubik"/>
                <a:cs typeface="Rubik"/>
                <a:sym typeface="Rubik"/>
              </a:rPr>
              <a:t>, tracking sales across multiple branches. It helps analyze sales trends, seasonal patterns, and branch performance by comparing transaction volumes across regions. The data also provides insights into market distribution, operational efficiency, and potential anomalies. When integrated with product and customer data, it enables deeper analysis of purchasing behavior and inventory optimization, supporting data-driven decision-making for business growth.</a:t>
            </a:r>
            <a:endParaRPr sz="2000">
              <a:solidFill>
                <a:schemeClr val="dk1"/>
              </a:solidFill>
              <a:latin typeface="Rubik"/>
              <a:ea typeface="Rubik"/>
              <a:cs typeface="Rubik"/>
              <a:sym typeface="Rubik"/>
            </a:endParaRPr>
          </a:p>
        </p:txBody>
      </p:sp>
      <p:pic>
        <p:nvPicPr>
          <p:cNvPr id="118" name="Google Shape;118;g23ec2985a68_1_42"/>
          <p:cNvPicPr preferRelativeResize="0"/>
          <p:nvPr/>
        </p:nvPicPr>
        <p:blipFill rotWithShape="1">
          <a:blip r:embed="rId5">
            <a:alphaModFix/>
          </a:blip>
          <a:srcRect b="0" l="24840" r="0" t="17355"/>
          <a:stretch/>
        </p:blipFill>
        <p:spPr>
          <a:xfrm>
            <a:off x="1551102" y="2293950"/>
            <a:ext cx="6041700" cy="2603100"/>
          </a:xfrm>
          <a:prstGeom prst="roundRect">
            <a:avLst>
              <a:gd fmla="val 16667"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g23ec2985a68_1_49"/>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24" name="Google Shape;124;g23ec2985a68_1_4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25" name="Google Shape;125;g23ec2985a68_1_49"/>
          <p:cNvSpPr txBox="1"/>
          <p:nvPr/>
        </p:nvSpPr>
        <p:spPr>
          <a:xfrm>
            <a:off x="340500" y="147238"/>
            <a:ext cx="8463000" cy="10158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n" sz="2700" u="none" cap="none" strike="noStrike">
                <a:solidFill>
                  <a:srgbClr val="000000"/>
                </a:solidFill>
                <a:latin typeface="Rubik"/>
                <a:ea typeface="Rubik"/>
                <a:cs typeface="Rubik"/>
                <a:sym typeface="Rubik"/>
              </a:rPr>
              <a:t>BigQuery Syntax</a:t>
            </a:r>
            <a:endParaRPr b="1" sz="2700">
              <a:latin typeface="Rubik"/>
              <a:ea typeface="Rubik"/>
              <a:cs typeface="Rubik"/>
              <a:sym typeface="Rubik"/>
            </a:endParaRPr>
          </a:p>
          <a:p>
            <a:pPr indent="0" lvl="0" marL="0" marR="0" rtl="0" algn="l">
              <a:lnSpc>
                <a:spcPct val="100000"/>
              </a:lnSpc>
              <a:spcBef>
                <a:spcPts val="0"/>
              </a:spcBef>
              <a:spcAft>
                <a:spcPts val="0"/>
              </a:spcAft>
              <a:buNone/>
            </a:pPr>
            <a:r>
              <a:rPr b="1" i="0" lang="en" sz="2700" u="none" cap="none" strike="noStrike">
                <a:solidFill>
                  <a:srgbClr val="019FAB"/>
                </a:solidFill>
                <a:latin typeface="Rubik"/>
                <a:ea typeface="Rubik"/>
                <a:cs typeface="Rubik"/>
                <a:sym typeface="Rubik"/>
              </a:rPr>
              <a:t>Create Table</a:t>
            </a:r>
            <a:endParaRPr b="1" i="0" sz="2700" u="none" cap="none" strike="noStrike">
              <a:solidFill>
                <a:srgbClr val="019FAB"/>
              </a:solidFill>
              <a:latin typeface="Rubik"/>
              <a:ea typeface="Rubik"/>
              <a:cs typeface="Rubik"/>
              <a:sym typeface="Rubik"/>
            </a:endParaRPr>
          </a:p>
        </p:txBody>
      </p:sp>
      <p:sp>
        <p:nvSpPr>
          <p:cNvPr id="126" name="Google Shape;126;g23ec2985a68_1_49"/>
          <p:cNvSpPr txBox="1"/>
          <p:nvPr/>
        </p:nvSpPr>
        <p:spPr>
          <a:xfrm>
            <a:off x="340500" y="1259762"/>
            <a:ext cx="8463000" cy="7434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rPr lang="en" sz="1100">
                <a:solidFill>
                  <a:schemeClr val="dk1"/>
                </a:solidFill>
              </a:rPr>
              <a:t>This SQL creates the </a:t>
            </a:r>
            <a:r>
              <a:rPr b="1" lang="en" sz="1100">
                <a:solidFill>
                  <a:srgbClr val="188038"/>
                </a:solidFill>
                <a:latin typeface="Roboto Mono"/>
                <a:ea typeface="Roboto Mono"/>
                <a:cs typeface="Roboto Mono"/>
                <a:sym typeface="Roboto Mono"/>
              </a:rPr>
              <a:t>kf_analysis</a:t>
            </a:r>
            <a:r>
              <a:rPr lang="en" sz="1100">
                <a:solidFill>
                  <a:schemeClr val="dk1"/>
                </a:solidFill>
              </a:rPr>
              <a:t> table in the </a:t>
            </a:r>
            <a:r>
              <a:rPr b="1" lang="en" sz="1100">
                <a:solidFill>
                  <a:srgbClr val="188038"/>
                </a:solidFill>
                <a:latin typeface="Roboto Mono"/>
                <a:ea typeface="Roboto Mono"/>
                <a:cs typeface="Roboto Mono"/>
                <a:sym typeface="Roboto Mono"/>
              </a:rPr>
              <a:t>kimia_farma</a:t>
            </a:r>
            <a:r>
              <a:rPr lang="en" sz="1100">
                <a:solidFill>
                  <a:schemeClr val="dk1"/>
                </a:solidFill>
              </a:rPr>
              <a:t> database by integrating data from </a:t>
            </a:r>
            <a:r>
              <a:rPr b="1" lang="en" sz="1100">
                <a:solidFill>
                  <a:srgbClr val="188038"/>
                </a:solidFill>
                <a:latin typeface="Roboto Mono"/>
                <a:ea typeface="Roboto Mono"/>
                <a:cs typeface="Roboto Mono"/>
                <a:sym typeface="Roboto Mono"/>
              </a:rPr>
              <a:t>kf_final_transaction</a:t>
            </a:r>
            <a:r>
              <a:rPr lang="en" sz="1100">
                <a:solidFill>
                  <a:schemeClr val="dk1"/>
                </a:solidFill>
              </a:rPr>
              <a:t>, </a:t>
            </a:r>
            <a:r>
              <a:rPr b="1" lang="en" sz="1100">
                <a:solidFill>
                  <a:srgbClr val="188038"/>
                </a:solidFill>
                <a:latin typeface="Roboto Mono"/>
                <a:ea typeface="Roboto Mono"/>
                <a:cs typeface="Roboto Mono"/>
                <a:sym typeface="Roboto Mono"/>
              </a:rPr>
              <a:t>kf_inventory</a:t>
            </a:r>
            <a:r>
              <a:rPr lang="en" sz="1100">
                <a:solidFill>
                  <a:schemeClr val="dk1"/>
                </a:solidFill>
              </a:rPr>
              <a:t>, </a:t>
            </a:r>
            <a:r>
              <a:rPr b="1" lang="en" sz="1100">
                <a:solidFill>
                  <a:srgbClr val="188038"/>
                </a:solidFill>
                <a:latin typeface="Roboto Mono"/>
                <a:ea typeface="Roboto Mono"/>
                <a:cs typeface="Roboto Mono"/>
                <a:sym typeface="Roboto Mono"/>
              </a:rPr>
              <a:t>kf_kantor_cabang</a:t>
            </a:r>
            <a:r>
              <a:rPr lang="en" sz="1100">
                <a:solidFill>
                  <a:schemeClr val="dk1"/>
                </a:solidFill>
              </a:rPr>
              <a:t>, and </a:t>
            </a:r>
            <a:r>
              <a:rPr b="1" lang="en" sz="1100">
                <a:solidFill>
                  <a:srgbClr val="188038"/>
                </a:solidFill>
                <a:latin typeface="Roboto Mono"/>
                <a:ea typeface="Roboto Mono"/>
                <a:cs typeface="Roboto Mono"/>
                <a:sym typeface="Roboto Mono"/>
              </a:rPr>
              <a:t>kf_product</a:t>
            </a:r>
            <a:r>
              <a:rPr lang="en" sz="1100">
                <a:solidFill>
                  <a:schemeClr val="dk1"/>
                </a:solidFill>
              </a:rPr>
              <a:t>. It consolidates transaction records, inventory, branch details, and product data into a structured table, enabling efficient analysis of sales, stock, and operations to support strategic decision-making.</a:t>
            </a:r>
            <a:endParaRPr sz="1100">
              <a:solidFill>
                <a:schemeClr val="dk1"/>
              </a:solidFill>
            </a:endParaRPr>
          </a:p>
        </p:txBody>
      </p:sp>
      <p:sp>
        <p:nvSpPr>
          <p:cNvPr id="127" name="Google Shape;127;g23ec2985a68_1_49"/>
          <p:cNvSpPr/>
          <p:nvPr/>
        </p:nvSpPr>
        <p:spPr>
          <a:xfrm>
            <a:off x="487500" y="2362950"/>
            <a:ext cx="8169000" cy="6459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latin typeface="Rubik"/>
                <a:ea typeface="Rubik"/>
                <a:cs typeface="Rubik"/>
                <a:sym typeface="Rubik"/>
              </a:rPr>
              <a:t>CREATE TABLE `kimiafarma.kf_analysis` AS</a:t>
            </a:r>
            <a:endParaRPr b="1" sz="2500">
              <a:latin typeface="Rubik"/>
              <a:ea typeface="Rubik"/>
              <a:cs typeface="Rubik"/>
              <a:sym typeface="Rubik"/>
            </a:endParaRPr>
          </a:p>
        </p:txBody>
      </p:sp>
      <p:sp>
        <p:nvSpPr>
          <p:cNvPr id="128" name="Google Shape;128;g23ec2985a68_1_49"/>
          <p:cNvSpPr txBox="1"/>
          <p:nvPr/>
        </p:nvSpPr>
        <p:spPr>
          <a:xfrm>
            <a:off x="487500" y="441615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Rubik"/>
                <a:ea typeface="Rubik"/>
                <a:cs typeface="Rubik"/>
                <a:sym typeface="Rubik"/>
              </a:rPr>
              <a:t>Source : from GitHub Repository, </a:t>
            </a:r>
            <a:r>
              <a:rPr b="1" lang="en" sz="1100" u="sng">
                <a:solidFill>
                  <a:schemeClr val="accent5"/>
                </a:solidFill>
                <a:latin typeface="Rubik"/>
                <a:ea typeface="Rubik"/>
                <a:cs typeface="Rubik"/>
                <a:sym typeface="Rubik"/>
                <a:hlinkClick r:id="rId5">
                  <a:extLst>
                    <a:ext uri="{A12FA001-AC4F-418D-AE19-62706E023703}">
                      <ahyp:hlinkClr val="tx"/>
                    </a:ext>
                  </a:extLst>
                </a:hlinkClick>
              </a:rPr>
              <a:t>here!</a:t>
            </a:r>
            <a:endParaRPr b="1" sz="1100">
              <a:solidFill>
                <a:schemeClr val="dk2"/>
              </a:solidFill>
              <a:latin typeface="Rubik"/>
              <a:ea typeface="Rubik"/>
              <a:cs typeface="Rubik"/>
              <a:sym typeface="Rubik"/>
            </a:endParaRPr>
          </a:p>
        </p:txBody>
      </p:sp>
      <p:pic>
        <p:nvPicPr>
          <p:cNvPr id="129" name="Google Shape;129;g23ec2985a68_1_49"/>
          <p:cNvPicPr preferRelativeResize="0"/>
          <p:nvPr/>
        </p:nvPicPr>
        <p:blipFill>
          <a:blip r:embed="rId6">
            <a:alphaModFix/>
          </a:blip>
          <a:stretch>
            <a:fillRect/>
          </a:stretch>
        </p:blipFill>
        <p:spPr>
          <a:xfrm>
            <a:off x="635000" y="2482525"/>
            <a:ext cx="7869099" cy="4430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g23ec2985a68_1_56"/>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35" name="Google Shape;135;g23ec2985a68_1_56"/>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36" name="Google Shape;136;g23ec2985a68_1_56"/>
          <p:cNvSpPr txBox="1"/>
          <p:nvPr/>
        </p:nvSpPr>
        <p:spPr>
          <a:xfrm>
            <a:off x="340500" y="109413"/>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700">
                <a:latin typeface="Rubik"/>
                <a:ea typeface="Rubik"/>
                <a:cs typeface="Rubik"/>
                <a:sym typeface="Rubik"/>
              </a:rPr>
              <a:t>Big Query Syntax - </a:t>
            </a:r>
            <a:r>
              <a:rPr b="1" lang="en" sz="2700">
                <a:solidFill>
                  <a:srgbClr val="019FAB"/>
                </a:solidFill>
                <a:latin typeface="Rubik"/>
                <a:ea typeface="Rubik"/>
                <a:cs typeface="Rubik"/>
                <a:sym typeface="Rubik"/>
              </a:rPr>
              <a:t>Data Select</a:t>
            </a:r>
            <a:endParaRPr b="1" i="0" sz="2700" u="none" cap="none" strike="noStrike">
              <a:solidFill>
                <a:srgbClr val="019FAB"/>
              </a:solidFill>
              <a:latin typeface="Rubik"/>
              <a:ea typeface="Rubik"/>
              <a:cs typeface="Rubik"/>
              <a:sym typeface="Rubik"/>
            </a:endParaRPr>
          </a:p>
        </p:txBody>
      </p:sp>
      <p:sp>
        <p:nvSpPr>
          <p:cNvPr id="137" name="Google Shape;137;g23ec2985a68_1_56"/>
          <p:cNvSpPr txBox="1"/>
          <p:nvPr/>
        </p:nvSpPr>
        <p:spPr>
          <a:xfrm>
            <a:off x="5605300" y="1449775"/>
            <a:ext cx="3112200" cy="24936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This </a:t>
            </a:r>
            <a:r>
              <a:rPr b="1" lang="en" sz="1200">
                <a:solidFill>
                  <a:srgbClr val="188038"/>
                </a:solidFill>
                <a:latin typeface="Roboto Mono"/>
                <a:ea typeface="Roboto Mono"/>
                <a:cs typeface="Roboto Mono"/>
                <a:sym typeface="Roboto Mono"/>
              </a:rPr>
              <a:t>SELECT</a:t>
            </a:r>
            <a:r>
              <a:rPr lang="en" sz="1200">
                <a:solidFill>
                  <a:schemeClr val="dk1"/>
                </a:solidFill>
              </a:rPr>
              <a:t> statement retrieves data from </a:t>
            </a:r>
            <a:r>
              <a:rPr b="1" lang="en" sz="1200">
                <a:solidFill>
                  <a:srgbClr val="188038"/>
                </a:solidFill>
                <a:latin typeface="Roboto Mono"/>
                <a:ea typeface="Roboto Mono"/>
                <a:cs typeface="Roboto Mono"/>
                <a:sym typeface="Roboto Mono"/>
              </a:rPr>
              <a:t>kf_final_transaction</a:t>
            </a:r>
            <a:r>
              <a:rPr lang="en" sz="1200">
                <a:solidFill>
                  <a:schemeClr val="dk1"/>
                </a:solidFill>
              </a:rPr>
              <a:t>, </a:t>
            </a:r>
            <a:r>
              <a:rPr b="1" lang="en" sz="1200">
                <a:solidFill>
                  <a:srgbClr val="188038"/>
                </a:solidFill>
                <a:latin typeface="Roboto Mono"/>
                <a:ea typeface="Roboto Mono"/>
                <a:cs typeface="Roboto Mono"/>
                <a:sym typeface="Roboto Mono"/>
              </a:rPr>
              <a:t>kf_kantor_cabang</a:t>
            </a:r>
            <a:r>
              <a:rPr lang="en" sz="1200">
                <a:solidFill>
                  <a:schemeClr val="dk1"/>
                </a:solidFill>
              </a:rPr>
              <a:t>, and </a:t>
            </a:r>
            <a:r>
              <a:rPr b="1" lang="en" sz="1200">
                <a:solidFill>
                  <a:srgbClr val="188038"/>
                </a:solidFill>
                <a:latin typeface="Roboto Mono"/>
                <a:ea typeface="Roboto Mono"/>
                <a:cs typeface="Roboto Mono"/>
                <a:sym typeface="Roboto Mono"/>
              </a:rPr>
              <a:t>kf_product</a:t>
            </a:r>
            <a:r>
              <a:rPr lang="en" sz="1200">
                <a:solidFill>
                  <a:schemeClr val="dk1"/>
                </a:solidFill>
              </a:rPr>
              <a:t>, selecting specific columns while applying transformations. It computes </a:t>
            </a:r>
            <a:r>
              <a:rPr b="1" lang="en" sz="1200">
                <a:solidFill>
                  <a:srgbClr val="188038"/>
                </a:solidFill>
                <a:latin typeface="Roboto Mono"/>
                <a:ea typeface="Roboto Mono"/>
                <a:cs typeface="Roboto Mono"/>
                <a:sym typeface="Roboto Mono"/>
              </a:rPr>
              <a:t>gross_profit_percentage</a:t>
            </a:r>
            <a:r>
              <a:rPr lang="en" sz="1200">
                <a:solidFill>
                  <a:schemeClr val="dk1"/>
                </a:solidFill>
              </a:rPr>
              <a:t> from the price, </a:t>
            </a:r>
            <a:r>
              <a:rPr b="1" lang="en" sz="1200">
                <a:solidFill>
                  <a:srgbClr val="188038"/>
                </a:solidFill>
                <a:latin typeface="Roboto Mono"/>
                <a:ea typeface="Roboto Mono"/>
                <a:cs typeface="Roboto Mono"/>
                <a:sym typeface="Roboto Mono"/>
              </a:rPr>
              <a:t>nett_sales</a:t>
            </a:r>
            <a:r>
              <a:rPr lang="en" sz="1200">
                <a:solidFill>
                  <a:schemeClr val="dk1"/>
                </a:solidFill>
              </a:rPr>
              <a:t> by subtracting the discount, and </a:t>
            </a:r>
            <a:r>
              <a:rPr b="1" lang="en" sz="1200">
                <a:solidFill>
                  <a:srgbClr val="188038"/>
                </a:solidFill>
                <a:latin typeface="Roboto Mono"/>
                <a:ea typeface="Roboto Mono"/>
                <a:cs typeface="Roboto Mono"/>
                <a:sym typeface="Roboto Mono"/>
              </a:rPr>
              <a:t>nett_profit</a:t>
            </a:r>
            <a:r>
              <a:rPr lang="en" sz="1200">
                <a:solidFill>
                  <a:schemeClr val="dk1"/>
                </a:solidFill>
              </a:rPr>
              <a:t> using </a:t>
            </a:r>
            <a:r>
              <a:rPr b="1" lang="en" sz="1200">
                <a:solidFill>
                  <a:srgbClr val="188038"/>
                </a:solidFill>
                <a:latin typeface="Roboto Mono"/>
                <a:ea typeface="Roboto Mono"/>
                <a:cs typeface="Roboto Mono"/>
                <a:sym typeface="Roboto Mono"/>
              </a:rPr>
              <a:t>nett_sales</a:t>
            </a:r>
            <a:r>
              <a:rPr lang="en" sz="1200">
                <a:solidFill>
                  <a:schemeClr val="dk1"/>
                </a:solidFill>
              </a:rPr>
              <a:t> and </a:t>
            </a:r>
            <a:r>
              <a:rPr b="1" lang="en" sz="1200">
                <a:solidFill>
                  <a:srgbClr val="188038"/>
                </a:solidFill>
                <a:latin typeface="Roboto Mono"/>
                <a:ea typeface="Roboto Mono"/>
                <a:cs typeface="Roboto Mono"/>
                <a:sym typeface="Roboto Mono"/>
              </a:rPr>
              <a:t>gross_profit_percentage</a:t>
            </a:r>
            <a:r>
              <a:rPr lang="en" sz="1200">
                <a:solidFill>
                  <a:schemeClr val="dk1"/>
                </a:solidFill>
              </a:rPr>
              <a:t> to enhance sales and profitability analysis.</a:t>
            </a:r>
            <a:endParaRPr sz="2100">
              <a:solidFill>
                <a:schemeClr val="dk1"/>
              </a:solidFill>
              <a:latin typeface="Rubik"/>
              <a:ea typeface="Rubik"/>
              <a:cs typeface="Rubik"/>
              <a:sym typeface="Rubik"/>
            </a:endParaRPr>
          </a:p>
        </p:txBody>
      </p:sp>
      <p:sp>
        <p:nvSpPr>
          <p:cNvPr id="138" name="Google Shape;138;g23ec2985a68_1_56"/>
          <p:cNvSpPr/>
          <p:nvPr/>
        </p:nvSpPr>
        <p:spPr>
          <a:xfrm>
            <a:off x="570425" y="726925"/>
            <a:ext cx="4746300" cy="42885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g23ec2985a68_1_56"/>
          <p:cNvSpPr txBox="1"/>
          <p:nvPr/>
        </p:nvSpPr>
        <p:spPr>
          <a:xfrm>
            <a:off x="893275" y="726925"/>
            <a:ext cx="3874500" cy="39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SELECT</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t.transaction_id,</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t.date,</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t.branch_id,</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c.branch_name,</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c.kota,</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c.provinsi,</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t.rating AS rating_transaction,</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t.customer_name,</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t.product_id,</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p.product_name,</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t.price,</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t.discount_percentage,</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CASE </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WHEN t.price &lt;= 50000 THEN 0.1</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WHEN t.price &gt; 50000 AND t.price &lt;= 100000 THEN 0.15</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WHEN t.price &gt; 100000 AND t.price &lt;= 300000 THEN 0.2</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WHEN t.price &gt; 300000 AND t.price &lt;= 500000 THEN 0.25</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ELSE 0.3</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END AS gross_profit_percentage,</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(t.price * (1 - (t.discount_percentage / 100))) AS nett_sales,</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(t.price * (1 - (t.discount_percentage / 100)) * </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CASE </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WHEN t.price &lt;= 50000 THEN 0.1</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WHEN t.price &gt; 50000 AND t.price &lt;= 100000 THEN 0.15</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WHEN t.price &gt; 100000 AND t.price &lt;= 300000 THEN 0.2</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WHEN t.price &gt; 300000 AND t.price &lt;= 500000 THEN 0.25</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ELSE 0.3</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END) AS nett_profit,</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rPr b="1" lang="en" sz="900">
                <a:solidFill>
                  <a:schemeClr val="dk2"/>
                </a:solidFill>
                <a:latin typeface="Rubik"/>
                <a:ea typeface="Rubik"/>
                <a:cs typeface="Rubik"/>
                <a:sym typeface="Rubik"/>
              </a:rPr>
              <a:t>    c.rating AS rating_branch</a:t>
            </a:r>
            <a:endParaRPr b="1" sz="900">
              <a:solidFill>
                <a:schemeClr val="dk2"/>
              </a:solidFill>
              <a:latin typeface="Rubik"/>
              <a:ea typeface="Rubik"/>
              <a:cs typeface="Rubik"/>
              <a:sym typeface="Rubik"/>
            </a:endParaRPr>
          </a:p>
          <a:p>
            <a:pPr indent="0" lvl="0" marL="0" rtl="0" algn="l">
              <a:spcBef>
                <a:spcPts val="0"/>
              </a:spcBef>
              <a:spcAft>
                <a:spcPts val="0"/>
              </a:spcAft>
              <a:buClr>
                <a:schemeClr val="dk1"/>
              </a:buClr>
              <a:buSzPts val="1100"/>
              <a:buFont typeface="Arial"/>
              <a:buNone/>
            </a:pPr>
            <a:r>
              <a:t/>
            </a:r>
            <a:endParaRPr b="1" sz="900">
              <a:solidFill>
                <a:schemeClr val="dk2"/>
              </a:solidFill>
              <a:latin typeface="Rubik"/>
              <a:ea typeface="Rubik"/>
              <a:cs typeface="Rubik"/>
              <a:sym typeface="Rubik"/>
            </a:endParaRPr>
          </a:p>
          <a:p>
            <a:pPr indent="0" lvl="0" marL="0" rtl="0" algn="l">
              <a:spcBef>
                <a:spcPts val="0"/>
              </a:spcBef>
              <a:spcAft>
                <a:spcPts val="0"/>
              </a:spcAft>
              <a:buNone/>
            </a:pPr>
            <a:r>
              <a:t/>
            </a:r>
            <a:endParaRPr b="1" sz="900">
              <a:solidFill>
                <a:schemeClr val="dk2"/>
              </a:solidFill>
              <a:latin typeface="Rubik"/>
              <a:ea typeface="Rubik"/>
              <a:cs typeface="Rubik"/>
              <a:sym typeface="Rubik"/>
            </a:endParaRPr>
          </a:p>
        </p:txBody>
      </p:sp>
      <p:sp>
        <p:nvSpPr>
          <p:cNvPr id="140" name="Google Shape;140;g23ec2985a68_1_56"/>
          <p:cNvSpPr txBox="1"/>
          <p:nvPr/>
        </p:nvSpPr>
        <p:spPr>
          <a:xfrm>
            <a:off x="5717500" y="4607225"/>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Rubik"/>
                <a:ea typeface="Rubik"/>
                <a:cs typeface="Rubik"/>
                <a:sym typeface="Rubik"/>
              </a:rPr>
              <a:t>Source : from GitHub Repository, </a:t>
            </a:r>
            <a:r>
              <a:rPr b="1" lang="en" sz="1100" u="sng">
                <a:solidFill>
                  <a:schemeClr val="accent5"/>
                </a:solidFill>
                <a:latin typeface="Rubik"/>
                <a:ea typeface="Rubik"/>
                <a:cs typeface="Rubik"/>
                <a:sym typeface="Rubik"/>
                <a:hlinkClick r:id="rId5">
                  <a:extLst>
                    <a:ext uri="{A12FA001-AC4F-418D-AE19-62706E023703}">
                      <ahyp:hlinkClr val="tx"/>
                    </a:ext>
                  </a:extLst>
                </a:hlinkClick>
              </a:rPr>
              <a:t>here!</a:t>
            </a:r>
            <a:endParaRPr b="1" sz="1100">
              <a:solidFill>
                <a:schemeClr val="dk2"/>
              </a:solidFill>
              <a:latin typeface="Rubik"/>
              <a:ea typeface="Rubik"/>
              <a:cs typeface="Rubik"/>
              <a:sym typeface="Rubi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g32f09c93733_0_38"/>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46" name="Google Shape;146;g32f09c93733_0_38"/>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47" name="Google Shape;147;g32f09c93733_0_38"/>
          <p:cNvSpPr txBox="1"/>
          <p:nvPr/>
        </p:nvSpPr>
        <p:spPr>
          <a:xfrm>
            <a:off x="340500" y="71038"/>
            <a:ext cx="8463000" cy="10158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n" sz="2700" u="none" cap="none" strike="noStrike">
                <a:solidFill>
                  <a:srgbClr val="000000"/>
                </a:solidFill>
                <a:latin typeface="Rubik"/>
                <a:ea typeface="Rubik"/>
                <a:cs typeface="Rubik"/>
                <a:sym typeface="Rubik"/>
              </a:rPr>
              <a:t>BigQuery Syntax</a:t>
            </a:r>
            <a:endParaRPr b="1" sz="2700">
              <a:latin typeface="Rubik"/>
              <a:ea typeface="Rubik"/>
              <a:cs typeface="Rubik"/>
              <a:sym typeface="Rubik"/>
            </a:endParaRPr>
          </a:p>
          <a:p>
            <a:pPr indent="0" lvl="0" marL="0" marR="0" rtl="0" algn="l">
              <a:lnSpc>
                <a:spcPct val="100000"/>
              </a:lnSpc>
              <a:spcBef>
                <a:spcPts val="0"/>
              </a:spcBef>
              <a:spcAft>
                <a:spcPts val="0"/>
              </a:spcAft>
              <a:buNone/>
            </a:pPr>
            <a:r>
              <a:rPr b="1" i="0" lang="en" sz="2700" u="none" cap="none" strike="noStrike">
                <a:solidFill>
                  <a:srgbClr val="019FAB"/>
                </a:solidFill>
                <a:latin typeface="Rubik"/>
                <a:ea typeface="Rubik"/>
                <a:cs typeface="Rubik"/>
                <a:sym typeface="Rubik"/>
              </a:rPr>
              <a:t>Data Joins</a:t>
            </a:r>
            <a:endParaRPr b="1" i="0" sz="2700" u="none" cap="none" strike="noStrike">
              <a:solidFill>
                <a:srgbClr val="019FAB"/>
              </a:solidFill>
              <a:latin typeface="Rubik"/>
              <a:ea typeface="Rubik"/>
              <a:cs typeface="Rubik"/>
              <a:sym typeface="Rubik"/>
            </a:endParaRPr>
          </a:p>
        </p:txBody>
      </p:sp>
      <p:sp>
        <p:nvSpPr>
          <p:cNvPr id="148" name="Google Shape;148;g32f09c93733_0_38"/>
          <p:cNvSpPr txBox="1"/>
          <p:nvPr/>
        </p:nvSpPr>
        <p:spPr>
          <a:xfrm>
            <a:off x="340500" y="1107362"/>
            <a:ext cx="8463000" cy="9381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100"/>
              <a:buFont typeface="Arial"/>
              <a:buNone/>
            </a:pPr>
            <a:r>
              <a:rPr lang="en" sz="1100">
                <a:solidFill>
                  <a:schemeClr val="dk1"/>
                </a:solidFill>
              </a:rPr>
              <a:t>This BigQuery syntax retrieves data by joining three tables: </a:t>
            </a:r>
            <a:r>
              <a:rPr lang="en" sz="1100">
                <a:solidFill>
                  <a:srgbClr val="188038"/>
                </a:solidFill>
                <a:latin typeface="Roboto Mono"/>
                <a:ea typeface="Roboto Mono"/>
                <a:cs typeface="Roboto Mono"/>
                <a:sym typeface="Roboto Mono"/>
              </a:rPr>
              <a:t>kf_final_transaction</a:t>
            </a:r>
            <a:r>
              <a:rPr lang="en" sz="1100">
                <a:solidFill>
                  <a:schemeClr val="dk1"/>
                </a:solidFill>
              </a:rPr>
              <a:t>, </a:t>
            </a:r>
            <a:r>
              <a:rPr lang="en" sz="1100">
                <a:solidFill>
                  <a:srgbClr val="188038"/>
                </a:solidFill>
                <a:latin typeface="Roboto Mono"/>
                <a:ea typeface="Roboto Mono"/>
                <a:cs typeface="Roboto Mono"/>
                <a:sym typeface="Roboto Mono"/>
              </a:rPr>
              <a:t>kf_kantor_cabang</a:t>
            </a:r>
            <a:r>
              <a:rPr lang="en" sz="1100">
                <a:solidFill>
                  <a:schemeClr val="dk1"/>
                </a:solidFill>
              </a:rPr>
              <a:t>, and </a:t>
            </a:r>
            <a:r>
              <a:rPr lang="en" sz="1100">
                <a:solidFill>
                  <a:srgbClr val="188038"/>
                </a:solidFill>
                <a:latin typeface="Roboto Mono"/>
                <a:ea typeface="Roboto Mono"/>
                <a:cs typeface="Roboto Mono"/>
                <a:sym typeface="Roboto Mono"/>
              </a:rPr>
              <a:t>kf_product</a:t>
            </a:r>
            <a:r>
              <a:rPr lang="en" sz="1100">
                <a:solidFill>
                  <a:schemeClr val="dk1"/>
                </a:solidFill>
              </a:rPr>
              <a:t>. It selects data from </a:t>
            </a:r>
            <a:r>
              <a:rPr lang="en" sz="1100">
                <a:solidFill>
                  <a:srgbClr val="188038"/>
                </a:solidFill>
                <a:latin typeface="Roboto Mono"/>
                <a:ea typeface="Roboto Mono"/>
                <a:cs typeface="Roboto Mono"/>
                <a:sym typeface="Roboto Mono"/>
              </a:rPr>
              <a:t>kf_final_transaction</a:t>
            </a:r>
            <a:r>
              <a:rPr lang="en" sz="1100">
                <a:solidFill>
                  <a:schemeClr val="dk1"/>
                </a:solidFill>
              </a:rPr>
              <a:t> and joins it with </a:t>
            </a:r>
            <a:r>
              <a:rPr lang="en" sz="1100">
                <a:solidFill>
                  <a:srgbClr val="188038"/>
                </a:solidFill>
                <a:latin typeface="Roboto Mono"/>
                <a:ea typeface="Roboto Mono"/>
                <a:cs typeface="Roboto Mono"/>
                <a:sym typeface="Roboto Mono"/>
              </a:rPr>
              <a:t>kf_kantor_cabang</a:t>
            </a:r>
            <a:r>
              <a:rPr lang="en" sz="1100">
                <a:solidFill>
                  <a:schemeClr val="dk1"/>
                </a:solidFill>
              </a:rPr>
              <a:t> on </a:t>
            </a:r>
            <a:r>
              <a:rPr lang="en" sz="1100">
                <a:solidFill>
                  <a:srgbClr val="188038"/>
                </a:solidFill>
                <a:latin typeface="Roboto Mono"/>
                <a:ea typeface="Roboto Mono"/>
                <a:cs typeface="Roboto Mono"/>
                <a:sym typeface="Roboto Mono"/>
              </a:rPr>
              <a:t>branch_id</a:t>
            </a:r>
            <a:r>
              <a:rPr lang="en" sz="1100">
                <a:solidFill>
                  <a:schemeClr val="dk1"/>
                </a:solidFill>
              </a:rPr>
              <a:t> and with </a:t>
            </a:r>
            <a:r>
              <a:rPr lang="en" sz="1100">
                <a:solidFill>
                  <a:srgbClr val="188038"/>
                </a:solidFill>
                <a:latin typeface="Roboto Mono"/>
                <a:ea typeface="Roboto Mono"/>
                <a:cs typeface="Roboto Mono"/>
                <a:sym typeface="Roboto Mono"/>
              </a:rPr>
              <a:t>kf_product</a:t>
            </a:r>
            <a:r>
              <a:rPr lang="en" sz="1100">
                <a:solidFill>
                  <a:schemeClr val="dk1"/>
                </a:solidFill>
              </a:rPr>
              <a:t> on </a:t>
            </a:r>
            <a:r>
              <a:rPr lang="en" sz="1100">
                <a:solidFill>
                  <a:srgbClr val="188038"/>
                </a:solidFill>
                <a:latin typeface="Roboto Mono"/>
                <a:ea typeface="Roboto Mono"/>
                <a:cs typeface="Roboto Mono"/>
                <a:sym typeface="Roboto Mono"/>
              </a:rPr>
              <a:t>product_id</a:t>
            </a:r>
            <a:r>
              <a:rPr lang="en" sz="1100">
                <a:solidFill>
                  <a:schemeClr val="dk1"/>
                </a:solidFill>
              </a:rPr>
              <a:t>. The query returns records where there are matching </a:t>
            </a:r>
            <a:r>
              <a:rPr lang="en" sz="1100">
                <a:solidFill>
                  <a:srgbClr val="188038"/>
                </a:solidFill>
                <a:latin typeface="Roboto Mono"/>
                <a:ea typeface="Roboto Mono"/>
                <a:cs typeface="Roboto Mono"/>
                <a:sym typeface="Roboto Mono"/>
              </a:rPr>
              <a:t>branch_id</a:t>
            </a:r>
            <a:r>
              <a:rPr lang="en" sz="1100">
                <a:solidFill>
                  <a:schemeClr val="dk1"/>
                </a:solidFill>
              </a:rPr>
              <a:t> and </a:t>
            </a:r>
            <a:r>
              <a:rPr lang="en" sz="1100">
                <a:solidFill>
                  <a:srgbClr val="188038"/>
                </a:solidFill>
                <a:latin typeface="Roboto Mono"/>
                <a:ea typeface="Roboto Mono"/>
                <a:cs typeface="Roboto Mono"/>
                <a:sym typeface="Roboto Mono"/>
              </a:rPr>
              <a:t>product_id</a:t>
            </a:r>
            <a:r>
              <a:rPr lang="en" sz="1100">
                <a:solidFill>
                  <a:schemeClr val="dk1"/>
                </a:solidFill>
              </a:rPr>
              <a:t> values across all three tables, combining transaction, branch, and product details.</a:t>
            </a:r>
            <a:endParaRPr sz="1100">
              <a:solidFill>
                <a:schemeClr val="dk1"/>
              </a:solidFill>
            </a:endParaRPr>
          </a:p>
        </p:txBody>
      </p:sp>
      <p:sp>
        <p:nvSpPr>
          <p:cNvPr id="149" name="Google Shape;149;g32f09c93733_0_38"/>
          <p:cNvSpPr/>
          <p:nvPr/>
        </p:nvSpPr>
        <p:spPr>
          <a:xfrm>
            <a:off x="487500" y="2114550"/>
            <a:ext cx="8169000" cy="1604100"/>
          </a:xfrm>
          <a:prstGeom prst="roundRect">
            <a:avLst>
              <a:gd fmla="val 16667" name="adj"/>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500">
              <a:latin typeface="Rubik"/>
              <a:ea typeface="Rubik"/>
              <a:cs typeface="Rubik"/>
              <a:sym typeface="Rubik"/>
            </a:endParaRPr>
          </a:p>
        </p:txBody>
      </p:sp>
      <p:sp>
        <p:nvSpPr>
          <p:cNvPr id="150" name="Google Shape;150;g32f09c93733_0_38"/>
          <p:cNvSpPr txBox="1"/>
          <p:nvPr/>
        </p:nvSpPr>
        <p:spPr>
          <a:xfrm>
            <a:off x="764150" y="2570575"/>
            <a:ext cx="7781400" cy="11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800">
              <a:solidFill>
                <a:schemeClr val="dk1"/>
              </a:solidFill>
              <a:latin typeface="Rubik"/>
              <a:ea typeface="Rubik"/>
              <a:cs typeface="Rubik"/>
              <a:sym typeface="Rubik"/>
            </a:endParaRPr>
          </a:p>
        </p:txBody>
      </p:sp>
      <p:sp>
        <p:nvSpPr>
          <p:cNvPr id="151" name="Google Shape;151;g32f09c93733_0_38"/>
          <p:cNvSpPr txBox="1"/>
          <p:nvPr/>
        </p:nvSpPr>
        <p:spPr>
          <a:xfrm>
            <a:off x="487500" y="4502725"/>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2"/>
                </a:solidFill>
                <a:latin typeface="Rubik"/>
                <a:ea typeface="Rubik"/>
                <a:cs typeface="Rubik"/>
                <a:sym typeface="Rubik"/>
              </a:rPr>
              <a:t>Source : from GitHub Repository, </a:t>
            </a:r>
            <a:r>
              <a:rPr b="1" lang="en" sz="1100" u="sng">
                <a:solidFill>
                  <a:schemeClr val="accent5"/>
                </a:solidFill>
                <a:latin typeface="Rubik"/>
                <a:ea typeface="Rubik"/>
                <a:cs typeface="Rubik"/>
                <a:sym typeface="Rubik"/>
                <a:hlinkClick r:id="rId5">
                  <a:extLst>
                    <a:ext uri="{A12FA001-AC4F-418D-AE19-62706E023703}">
                      <ahyp:hlinkClr val="tx"/>
                    </a:ext>
                  </a:extLst>
                </a:hlinkClick>
              </a:rPr>
              <a:t>here!</a:t>
            </a:r>
            <a:endParaRPr b="1" sz="1100">
              <a:solidFill>
                <a:schemeClr val="dk2"/>
              </a:solidFill>
              <a:latin typeface="Rubik"/>
              <a:ea typeface="Rubik"/>
              <a:cs typeface="Rubik"/>
              <a:sym typeface="Rubik"/>
            </a:endParaRPr>
          </a:p>
        </p:txBody>
      </p:sp>
      <p:pic>
        <p:nvPicPr>
          <p:cNvPr id="152" name="Google Shape;152;g32f09c93733_0_38"/>
          <p:cNvPicPr preferRelativeResize="0"/>
          <p:nvPr/>
        </p:nvPicPr>
        <p:blipFill>
          <a:blip r:embed="rId6">
            <a:alphaModFix/>
          </a:blip>
          <a:stretch>
            <a:fillRect/>
          </a:stretch>
        </p:blipFill>
        <p:spPr>
          <a:xfrm>
            <a:off x="1019175" y="2402250"/>
            <a:ext cx="7105650" cy="876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