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lear Sans Regular" charset="1" panose="020B0503030202020304"/>
      <p:regular r:id="rId13"/>
    </p:embeddedFont>
    <p:embeddedFont>
      <p:font typeface="Lemon Tuesday" charset="1" panose="02000506040000020004"/>
      <p:regular r:id="rId14"/>
    </p:embeddedFont>
    <p:embeddedFont>
      <p:font typeface="Clear Sans Regular Bold Italics" charset="1" panose="020B0603030202090304"/>
      <p:regular r:id="rId15"/>
    </p:embeddedFont>
    <p:embeddedFont>
      <p:font typeface="Clear Sans Regular Bold" charset="1" panose="020B0603030202020304"/>
      <p:regular r:id="rId16"/>
    </p:embeddedFont>
    <p:embeddedFont>
      <p:font typeface="Belleza" charset="1" panose="020005030500000200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6379066"/>
            <a:ext cx="18288000" cy="3907934"/>
          </a:xfrm>
          <a:prstGeom prst="rect">
            <a:avLst/>
          </a:prstGeom>
          <a:solidFill>
            <a:srgbClr val="C4EDFA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1225599"/>
            <a:ext cx="9232107" cy="19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67"/>
              </a:lnSpc>
            </a:pPr>
            <a:r>
              <a:rPr lang="en-US" sz="5399" spc="-53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DATA ANALYSIS POWERBI CAPSTONE PROJECT 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1008409"/>
            <a:ext cx="16230600" cy="40846"/>
          </a:xfrm>
          <a:prstGeom prst="rect">
            <a:avLst/>
          </a:prstGeom>
          <a:solidFill>
            <a:srgbClr val="C9EDEA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073743" y="5109007"/>
            <a:ext cx="13121237" cy="414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10"/>
              </a:lnSpc>
            </a:pPr>
            <a:r>
              <a:rPr lang="en-US" sz="13000" spc="-130">
                <a:solidFill>
                  <a:srgbClr val="363839"/>
                </a:solidFill>
                <a:latin typeface="Lemon Tuesday"/>
                <a:ea typeface="Lemon Tuesday"/>
                <a:cs typeface="Lemon Tuesday"/>
                <a:sym typeface="Lemon Tuesday"/>
              </a:rPr>
              <a:t>Sales Analysis for Year 2018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044947" y="7898026"/>
            <a:ext cx="1214353" cy="1360274"/>
          </a:xfrm>
          <a:custGeom>
            <a:avLst/>
            <a:gdLst/>
            <a:ahLst/>
            <a:cxnLst/>
            <a:rect r="r" b="b" t="t" l="l"/>
            <a:pathLst>
              <a:path h="1360274" w="1214353">
                <a:moveTo>
                  <a:pt x="0" y="0"/>
                </a:moveTo>
                <a:lnTo>
                  <a:pt x="1214353" y="0"/>
                </a:lnTo>
                <a:lnTo>
                  <a:pt x="1214353" y="1360274"/>
                </a:lnTo>
                <a:lnTo>
                  <a:pt x="0" y="1360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5528"/>
            <a:ext cx="13030475" cy="827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15"/>
              </a:lnSpc>
              <a:spcBef>
                <a:spcPct val="0"/>
              </a:spcBef>
            </a:pPr>
            <a:r>
              <a:rPr lang="en-US" b="true" sz="4799" i="true">
                <a:solidFill>
                  <a:srgbClr val="363839"/>
                </a:solidFill>
                <a:latin typeface="Clear Sans Regular Bold Italics"/>
                <a:ea typeface="Clear Sans Regular Bold Italics"/>
                <a:cs typeface="Clear Sans Regular Bold Italics"/>
                <a:sym typeface="Clear Sans Regular Bold Italics"/>
              </a:rPr>
              <a:t> CONTENTS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7101545" y="9100545"/>
            <a:ext cx="1186455" cy="1186455"/>
            <a:chOff x="0" y="0"/>
            <a:chExt cx="1581941" cy="1581941"/>
          </a:xfrm>
        </p:grpSpPr>
        <p:sp>
          <p:nvSpPr>
            <p:cNvPr name="Freeform 4" id="4"/>
            <p:cNvSpPr/>
            <p:nvPr/>
          </p:nvSpPr>
          <p:spPr>
            <a:xfrm flipH="false" flipV="false" rot="2700000">
              <a:off x="356529" y="106811"/>
              <a:ext cx="868883" cy="1368319"/>
            </a:xfrm>
            <a:custGeom>
              <a:avLst/>
              <a:gdLst/>
              <a:ahLst/>
              <a:cxnLst/>
              <a:rect r="r" b="b" t="t" l="l"/>
              <a:pathLst>
                <a:path h="1368319" w="868883">
                  <a:moveTo>
                    <a:pt x="0" y="0"/>
                  </a:moveTo>
                  <a:lnTo>
                    <a:pt x="868883" y="0"/>
                  </a:lnTo>
                  <a:lnTo>
                    <a:pt x="868883" y="1368319"/>
                  </a:lnTo>
                  <a:lnTo>
                    <a:pt x="0" y="1368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2672733">
              <a:off x="427067" y="869197"/>
              <a:ext cx="1085907" cy="193754"/>
              <a:chOff x="0" y="0"/>
              <a:chExt cx="2731296" cy="487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731296" cy="487333"/>
              </a:xfrm>
              <a:custGeom>
                <a:avLst/>
                <a:gdLst/>
                <a:ahLst/>
                <a:cxnLst/>
                <a:rect r="r" b="b" t="t" l="l"/>
                <a:pathLst>
                  <a:path h="487333" w="2731296">
                    <a:moveTo>
                      <a:pt x="0" y="0"/>
                    </a:moveTo>
                    <a:lnTo>
                      <a:pt x="2731296" y="0"/>
                    </a:lnTo>
                    <a:lnTo>
                      <a:pt x="2731296" y="487333"/>
                    </a:lnTo>
                    <a:lnTo>
                      <a:pt x="0" y="487333"/>
                    </a:lnTo>
                    <a:close/>
                  </a:path>
                </a:pathLst>
              </a:custGeom>
              <a:solidFill>
                <a:srgbClr val="C9EDEA"/>
              </a:solidFill>
            </p:spPr>
          </p:sp>
        </p:grpSp>
      </p:grpSp>
      <p:sp>
        <p:nvSpPr>
          <p:cNvPr name="Freeform 7" id="7"/>
          <p:cNvSpPr/>
          <p:nvPr/>
        </p:nvSpPr>
        <p:spPr>
          <a:xfrm flipH="false" flipV="false" rot="0">
            <a:off x="1028700" y="2412567"/>
            <a:ext cx="846363" cy="808276"/>
          </a:xfrm>
          <a:custGeom>
            <a:avLst/>
            <a:gdLst/>
            <a:ahLst/>
            <a:cxnLst/>
            <a:rect r="r" b="b" t="t" l="l"/>
            <a:pathLst>
              <a:path h="808276" w="846363">
                <a:moveTo>
                  <a:pt x="0" y="0"/>
                </a:moveTo>
                <a:lnTo>
                  <a:pt x="846363" y="0"/>
                </a:lnTo>
                <a:lnTo>
                  <a:pt x="846363" y="808276"/>
                </a:lnTo>
                <a:lnTo>
                  <a:pt x="0" y="808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67452" y="2505870"/>
            <a:ext cx="537955" cy="50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86"/>
              </a:lnSpc>
              <a:spcBef>
                <a:spcPct val="0"/>
              </a:spcBef>
            </a:pPr>
            <a:r>
              <a:rPr lang="en-US" b="true" sz="3143" spc="-31" u="none">
                <a:solidFill>
                  <a:srgbClr val="363839"/>
                </a:solidFill>
                <a:latin typeface="Clear Sans Regular Bold"/>
                <a:ea typeface="Clear Sans Regular Bold"/>
                <a:cs typeface="Clear Sans Regular Bold"/>
                <a:sym typeface="Clear Sans Regular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41433" y="2506932"/>
            <a:ext cx="4837463" cy="552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43"/>
              </a:lnSpc>
              <a:spcBef>
                <a:spcPct val="0"/>
              </a:spcBef>
            </a:pPr>
            <a:r>
              <a:rPr lang="en-US" sz="3199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INTRODUCTION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8700" y="3716143"/>
            <a:ext cx="846363" cy="808276"/>
          </a:xfrm>
          <a:custGeom>
            <a:avLst/>
            <a:gdLst/>
            <a:ahLst/>
            <a:cxnLst/>
            <a:rect r="r" b="b" t="t" l="l"/>
            <a:pathLst>
              <a:path h="808276" w="846363">
                <a:moveTo>
                  <a:pt x="0" y="0"/>
                </a:moveTo>
                <a:lnTo>
                  <a:pt x="846363" y="0"/>
                </a:lnTo>
                <a:lnTo>
                  <a:pt x="846363" y="808277"/>
                </a:lnTo>
                <a:lnTo>
                  <a:pt x="0" y="808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67452" y="3809446"/>
            <a:ext cx="537955" cy="50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86"/>
              </a:lnSpc>
              <a:spcBef>
                <a:spcPct val="0"/>
              </a:spcBef>
            </a:pPr>
            <a:r>
              <a:rPr lang="en-US" b="true" sz="3143" spc="-31" u="none">
                <a:solidFill>
                  <a:srgbClr val="363839"/>
                </a:solidFill>
                <a:latin typeface="Clear Sans Regular Bold"/>
                <a:ea typeface="Clear Sans Regular Bold"/>
                <a:cs typeface="Clear Sans Regular Bold"/>
                <a:sym typeface="Clear Sans Regular Bold"/>
              </a:rPr>
              <a:t>02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13248" y="5176654"/>
            <a:ext cx="846363" cy="808276"/>
          </a:xfrm>
          <a:custGeom>
            <a:avLst/>
            <a:gdLst/>
            <a:ahLst/>
            <a:cxnLst/>
            <a:rect r="r" b="b" t="t" l="l"/>
            <a:pathLst>
              <a:path h="808276" w="846363">
                <a:moveTo>
                  <a:pt x="0" y="0"/>
                </a:moveTo>
                <a:lnTo>
                  <a:pt x="846363" y="0"/>
                </a:lnTo>
                <a:lnTo>
                  <a:pt x="846363" y="808276"/>
                </a:lnTo>
                <a:lnTo>
                  <a:pt x="0" y="808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52001" y="5269957"/>
            <a:ext cx="537955" cy="50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86"/>
              </a:lnSpc>
              <a:spcBef>
                <a:spcPct val="0"/>
              </a:spcBef>
            </a:pPr>
            <a:r>
              <a:rPr lang="en-US" b="true" sz="3143" spc="-31" u="none">
                <a:solidFill>
                  <a:srgbClr val="363839"/>
                </a:solidFill>
                <a:latin typeface="Clear Sans Regular Bold"/>
                <a:ea typeface="Clear Sans Regular Bold"/>
                <a:cs typeface="Clear Sans Regular Bold"/>
                <a:sym typeface="Clear Sans Regular Bold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41433" y="3810509"/>
            <a:ext cx="4837463" cy="552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43"/>
              </a:lnSpc>
              <a:spcBef>
                <a:spcPct val="0"/>
              </a:spcBef>
            </a:pPr>
            <a:r>
              <a:rPr lang="en-US" sz="3199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DATA SOURCES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41433" y="5271020"/>
            <a:ext cx="5950197" cy="552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43"/>
              </a:lnSpc>
              <a:spcBef>
                <a:spcPct val="0"/>
              </a:spcBef>
            </a:pPr>
            <a:r>
              <a:rPr lang="en-US" sz="3199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DASHBOARD &amp; KEY ANALYSIS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0" y="7558409"/>
            <a:ext cx="18288000" cy="3399783"/>
          </a:xfrm>
          <a:prstGeom prst="rect">
            <a:avLst/>
          </a:prstGeom>
          <a:solidFill>
            <a:srgbClr val="C4EDFA"/>
          </a:solidFill>
        </p:spPr>
      </p:sp>
      <p:sp>
        <p:nvSpPr>
          <p:cNvPr name="Freeform 17" id="17"/>
          <p:cNvSpPr/>
          <p:nvPr/>
        </p:nvSpPr>
        <p:spPr>
          <a:xfrm flipH="false" flipV="false" rot="0">
            <a:off x="1013248" y="6632630"/>
            <a:ext cx="846363" cy="808276"/>
          </a:xfrm>
          <a:custGeom>
            <a:avLst/>
            <a:gdLst/>
            <a:ahLst/>
            <a:cxnLst/>
            <a:rect r="r" b="b" t="t" l="l"/>
            <a:pathLst>
              <a:path h="808276" w="846363">
                <a:moveTo>
                  <a:pt x="0" y="0"/>
                </a:moveTo>
                <a:lnTo>
                  <a:pt x="846363" y="0"/>
                </a:lnTo>
                <a:lnTo>
                  <a:pt x="846363" y="808277"/>
                </a:lnTo>
                <a:lnTo>
                  <a:pt x="0" y="808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52001" y="6725933"/>
            <a:ext cx="537955" cy="50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86"/>
              </a:lnSpc>
              <a:spcBef>
                <a:spcPct val="0"/>
              </a:spcBef>
            </a:pPr>
            <a:r>
              <a:rPr lang="en-US" b="true" sz="3143" spc="-31" u="none">
                <a:solidFill>
                  <a:srgbClr val="363839"/>
                </a:solidFill>
                <a:latin typeface="Clear Sans Regular Bold"/>
                <a:ea typeface="Clear Sans Regular Bold"/>
                <a:cs typeface="Clear Sans Regular Bold"/>
                <a:sym typeface="Clear Sans Regular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41433" y="6726996"/>
            <a:ext cx="4837463" cy="552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43"/>
              </a:lnSpc>
              <a:spcBef>
                <a:spcPct val="0"/>
              </a:spcBef>
            </a:pPr>
            <a:r>
              <a:rPr lang="en-US" sz="3199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6887217"/>
            <a:ext cx="18288000" cy="3399783"/>
          </a:xfrm>
          <a:prstGeom prst="rect">
            <a:avLst/>
          </a:prstGeom>
          <a:solidFill>
            <a:srgbClr val="C4EDFA"/>
          </a:solidFill>
        </p:spPr>
      </p:sp>
      <p:grpSp>
        <p:nvGrpSpPr>
          <p:cNvPr name="Group 3" id="3"/>
          <p:cNvGrpSpPr/>
          <p:nvPr/>
        </p:nvGrpSpPr>
        <p:grpSpPr>
          <a:xfrm rot="-10800000">
            <a:off x="17101545" y="9100545"/>
            <a:ext cx="1186455" cy="1186455"/>
            <a:chOff x="0" y="0"/>
            <a:chExt cx="1581941" cy="1581941"/>
          </a:xfrm>
        </p:grpSpPr>
        <p:sp>
          <p:nvSpPr>
            <p:cNvPr name="Freeform 4" id="4"/>
            <p:cNvSpPr/>
            <p:nvPr/>
          </p:nvSpPr>
          <p:spPr>
            <a:xfrm flipH="false" flipV="false" rot="2700000">
              <a:off x="356529" y="106811"/>
              <a:ext cx="868883" cy="1368319"/>
            </a:xfrm>
            <a:custGeom>
              <a:avLst/>
              <a:gdLst/>
              <a:ahLst/>
              <a:cxnLst/>
              <a:rect r="r" b="b" t="t" l="l"/>
              <a:pathLst>
                <a:path h="1368319" w="868883">
                  <a:moveTo>
                    <a:pt x="0" y="0"/>
                  </a:moveTo>
                  <a:lnTo>
                    <a:pt x="868883" y="0"/>
                  </a:lnTo>
                  <a:lnTo>
                    <a:pt x="868883" y="1368319"/>
                  </a:lnTo>
                  <a:lnTo>
                    <a:pt x="0" y="1368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2672733">
              <a:off x="427067" y="869197"/>
              <a:ext cx="1085907" cy="193754"/>
              <a:chOff x="0" y="0"/>
              <a:chExt cx="2731296" cy="487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731296" cy="487333"/>
              </a:xfrm>
              <a:custGeom>
                <a:avLst/>
                <a:gdLst/>
                <a:ahLst/>
                <a:cxnLst/>
                <a:rect r="r" b="b" t="t" l="l"/>
                <a:pathLst>
                  <a:path h="487333" w="2731296">
                    <a:moveTo>
                      <a:pt x="0" y="0"/>
                    </a:moveTo>
                    <a:lnTo>
                      <a:pt x="2731296" y="0"/>
                    </a:lnTo>
                    <a:lnTo>
                      <a:pt x="2731296" y="487333"/>
                    </a:lnTo>
                    <a:lnTo>
                      <a:pt x="0" y="487333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</p:grpSp>
      </p:grpSp>
      <p:sp>
        <p:nvSpPr>
          <p:cNvPr name="TextBox 7" id="7"/>
          <p:cNvSpPr txBox="true"/>
          <p:nvPr/>
        </p:nvSpPr>
        <p:spPr>
          <a:xfrm rot="0">
            <a:off x="1028700" y="3082219"/>
            <a:ext cx="15233233" cy="5306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3"/>
              </a:lnSpc>
            </a:pPr>
            <a:r>
              <a:rPr lang="en-US" sz="3699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An extensive summary of the sales performance for 2018 is given by this dashboard.</a:t>
            </a:r>
          </a:p>
          <a:p>
            <a:pPr algn="l">
              <a:lnSpc>
                <a:spcPts val="5253"/>
              </a:lnSpc>
            </a:pPr>
          </a:p>
          <a:p>
            <a:pPr algn="l">
              <a:lnSpc>
                <a:spcPts val="5253"/>
              </a:lnSpc>
            </a:pPr>
            <a:r>
              <a:rPr lang="en-US" sz="3699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It draws attention to important data including overall sales, profit, sales dispersion by area and category, and consumer purchasing trends.</a:t>
            </a:r>
          </a:p>
          <a:p>
            <a:pPr algn="l">
              <a:lnSpc>
                <a:spcPts val="5253"/>
              </a:lnSpc>
            </a:pPr>
          </a:p>
          <a:p>
            <a:pPr algn="l" marL="0" indent="0" lvl="0">
              <a:lnSpc>
                <a:spcPts val="5253"/>
              </a:lnSpc>
              <a:spcBef>
                <a:spcPct val="0"/>
              </a:spcBef>
            </a:pPr>
            <a:r>
              <a:rPr lang="en-US" sz="3699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Finding trends, important drivers, and useful insights to enhance company results is the aim.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624885"/>
            <a:ext cx="9702845" cy="2180465"/>
            <a:chOff x="0" y="0"/>
            <a:chExt cx="12937127" cy="290728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12937127" cy="18268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1088"/>
                </a:lnSpc>
                <a:spcBef>
                  <a:spcPct val="0"/>
                </a:spcBef>
              </a:pPr>
              <a:r>
                <a:rPr lang="en-US" sz="8800">
                  <a:solidFill>
                    <a:srgbClr val="363839"/>
                  </a:solidFill>
                  <a:latin typeface="Lemon Tuesday"/>
                  <a:ea typeface="Lemon Tuesday"/>
                  <a:cs typeface="Lemon Tuesday"/>
                  <a:sym typeface="Lemon Tuesday"/>
                </a:rPr>
                <a:t>Introduction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175068">
              <a:off x="8026" y="2361312"/>
              <a:ext cx="4535040" cy="430829"/>
            </a:xfrm>
            <a:custGeom>
              <a:avLst/>
              <a:gdLst/>
              <a:ahLst/>
              <a:cxnLst/>
              <a:rect r="r" b="b" t="t" l="l"/>
              <a:pathLst>
                <a:path h="430829" w="4535040">
                  <a:moveTo>
                    <a:pt x="0" y="0"/>
                  </a:moveTo>
                  <a:lnTo>
                    <a:pt x="4535039" y="0"/>
                  </a:lnTo>
                  <a:lnTo>
                    <a:pt x="4535039" y="430829"/>
                  </a:lnTo>
                  <a:lnTo>
                    <a:pt x="0" y="430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6887217"/>
            <a:ext cx="18288000" cy="3399783"/>
          </a:xfrm>
          <a:prstGeom prst="rect">
            <a:avLst/>
          </a:prstGeom>
          <a:solidFill>
            <a:srgbClr val="C4EDFA"/>
          </a:solidFill>
        </p:spPr>
      </p:sp>
      <p:grpSp>
        <p:nvGrpSpPr>
          <p:cNvPr name="Group 3" id="3"/>
          <p:cNvGrpSpPr/>
          <p:nvPr/>
        </p:nvGrpSpPr>
        <p:grpSpPr>
          <a:xfrm rot="-10800000">
            <a:off x="17101545" y="9100545"/>
            <a:ext cx="1186455" cy="1186455"/>
            <a:chOff x="0" y="0"/>
            <a:chExt cx="1581941" cy="1581941"/>
          </a:xfrm>
        </p:grpSpPr>
        <p:sp>
          <p:nvSpPr>
            <p:cNvPr name="Freeform 4" id="4"/>
            <p:cNvSpPr/>
            <p:nvPr/>
          </p:nvSpPr>
          <p:spPr>
            <a:xfrm flipH="false" flipV="false" rot="2700000">
              <a:off x="356529" y="106811"/>
              <a:ext cx="868883" cy="1368319"/>
            </a:xfrm>
            <a:custGeom>
              <a:avLst/>
              <a:gdLst/>
              <a:ahLst/>
              <a:cxnLst/>
              <a:rect r="r" b="b" t="t" l="l"/>
              <a:pathLst>
                <a:path h="1368319" w="868883">
                  <a:moveTo>
                    <a:pt x="0" y="0"/>
                  </a:moveTo>
                  <a:lnTo>
                    <a:pt x="868883" y="0"/>
                  </a:lnTo>
                  <a:lnTo>
                    <a:pt x="868883" y="1368319"/>
                  </a:lnTo>
                  <a:lnTo>
                    <a:pt x="0" y="1368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2672733">
              <a:off x="427067" y="869197"/>
              <a:ext cx="1085907" cy="193754"/>
              <a:chOff x="0" y="0"/>
              <a:chExt cx="2731296" cy="487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731296" cy="487333"/>
              </a:xfrm>
              <a:custGeom>
                <a:avLst/>
                <a:gdLst/>
                <a:ahLst/>
                <a:cxnLst/>
                <a:rect r="r" b="b" t="t" l="l"/>
                <a:pathLst>
                  <a:path h="487333" w="2731296">
                    <a:moveTo>
                      <a:pt x="0" y="0"/>
                    </a:moveTo>
                    <a:lnTo>
                      <a:pt x="2731296" y="0"/>
                    </a:lnTo>
                    <a:lnTo>
                      <a:pt x="2731296" y="487333"/>
                    </a:lnTo>
                    <a:lnTo>
                      <a:pt x="0" y="487333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</p:grpSp>
      </p:grpSp>
      <p:sp>
        <p:nvSpPr>
          <p:cNvPr name="TextBox 7" id="7"/>
          <p:cNvSpPr txBox="true"/>
          <p:nvPr/>
        </p:nvSpPr>
        <p:spPr>
          <a:xfrm rot="0">
            <a:off x="1187662" y="3347129"/>
            <a:ext cx="15466423" cy="4918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8"/>
              </a:lnSpc>
            </a:pPr>
            <a:r>
              <a:rPr lang="en-US" sz="3956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The information comes from the business's 2018 sales transactions.</a:t>
            </a:r>
          </a:p>
          <a:p>
            <a:pPr algn="l">
              <a:lnSpc>
                <a:spcPts val="5618"/>
              </a:lnSpc>
            </a:pPr>
          </a:p>
          <a:p>
            <a:pPr algn="l">
              <a:lnSpc>
                <a:spcPts val="5618"/>
              </a:lnSpc>
            </a:pPr>
            <a:r>
              <a:rPr lang="en-US" sz="3956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Product categories, subcategories, states, payment methods, and customer names are important dimensions.</a:t>
            </a:r>
          </a:p>
          <a:p>
            <a:pPr algn="l">
              <a:lnSpc>
                <a:spcPts val="5618"/>
              </a:lnSpc>
            </a:pPr>
          </a:p>
          <a:p>
            <a:pPr algn="l" marL="0" indent="0" lvl="0">
              <a:lnSpc>
                <a:spcPts val="5618"/>
              </a:lnSpc>
              <a:spcBef>
                <a:spcPct val="0"/>
              </a:spcBef>
            </a:pPr>
            <a:r>
              <a:rPr lang="en-US" sz="3956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Total sales, profit, order count, and client spending are among the metrics that are examined.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624885"/>
            <a:ext cx="9702845" cy="2180465"/>
            <a:chOff x="0" y="0"/>
            <a:chExt cx="12937127" cy="290728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12937127" cy="18268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1088"/>
                </a:lnSpc>
                <a:spcBef>
                  <a:spcPct val="0"/>
                </a:spcBef>
              </a:pPr>
              <a:r>
                <a:rPr lang="en-US" sz="8800">
                  <a:solidFill>
                    <a:srgbClr val="363839"/>
                  </a:solidFill>
                  <a:latin typeface="Lemon Tuesday"/>
                  <a:ea typeface="Lemon Tuesday"/>
                  <a:cs typeface="Lemon Tuesday"/>
                  <a:sym typeface="Lemon Tuesday"/>
                </a:rPr>
                <a:t>Data Sources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175068">
              <a:off x="8026" y="2361312"/>
              <a:ext cx="4535040" cy="430829"/>
            </a:xfrm>
            <a:custGeom>
              <a:avLst/>
              <a:gdLst/>
              <a:ahLst/>
              <a:cxnLst/>
              <a:rect r="r" b="b" t="t" l="l"/>
              <a:pathLst>
                <a:path h="430829" w="4535040">
                  <a:moveTo>
                    <a:pt x="0" y="0"/>
                  </a:moveTo>
                  <a:lnTo>
                    <a:pt x="4535039" y="0"/>
                  </a:lnTo>
                  <a:lnTo>
                    <a:pt x="4535039" y="430829"/>
                  </a:lnTo>
                  <a:lnTo>
                    <a:pt x="0" y="430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6887217"/>
            <a:ext cx="18288000" cy="3399783"/>
          </a:xfrm>
          <a:prstGeom prst="rect">
            <a:avLst/>
          </a:prstGeom>
          <a:solidFill>
            <a:srgbClr val="C4EDFA"/>
          </a:solidFill>
        </p:spPr>
      </p:sp>
      <p:grpSp>
        <p:nvGrpSpPr>
          <p:cNvPr name="Group 3" id="3"/>
          <p:cNvGrpSpPr/>
          <p:nvPr/>
        </p:nvGrpSpPr>
        <p:grpSpPr>
          <a:xfrm rot="-10800000">
            <a:off x="17101545" y="9100545"/>
            <a:ext cx="1186455" cy="1186455"/>
            <a:chOff x="0" y="0"/>
            <a:chExt cx="1581941" cy="1581941"/>
          </a:xfrm>
        </p:grpSpPr>
        <p:sp>
          <p:nvSpPr>
            <p:cNvPr name="Freeform 4" id="4"/>
            <p:cNvSpPr/>
            <p:nvPr/>
          </p:nvSpPr>
          <p:spPr>
            <a:xfrm flipH="false" flipV="false" rot="2700000">
              <a:off x="356529" y="106811"/>
              <a:ext cx="868883" cy="1368319"/>
            </a:xfrm>
            <a:custGeom>
              <a:avLst/>
              <a:gdLst/>
              <a:ahLst/>
              <a:cxnLst/>
              <a:rect r="r" b="b" t="t" l="l"/>
              <a:pathLst>
                <a:path h="1368319" w="868883">
                  <a:moveTo>
                    <a:pt x="0" y="0"/>
                  </a:moveTo>
                  <a:lnTo>
                    <a:pt x="868883" y="0"/>
                  </a:lnTo>
                  <a:lnTo>
                    <a:pt x="868883" y="1368319"/>
                  </a:lnTo>
                  <a:lnTo>
                    <a:pt x="0" y="1368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2672733">
              <a:off x="427067" y="869197"/>
              <a:ext cx="1085907" cy="193754"/>
              <a:chOff x="0" y="0"/>
              <a:chExt cx="2731296" cy="487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731296" cy="487333"/>
              </a:xfrm>
              <a:custGeom>
                <a:avLst/>
                <a:gdLst/>
                <a:ahLst/>
                <a:cxnLst/>
                <a:rect r="r" b="b" t="t" l="l"/>
                <a:pathLst>
                  <a:path h="487333" w="2731296">
                    <a:moveTo>
                      <a:pt x="0" y="0"/>
                    </a:moveTo>
                    <a:lnTo>
                      <a:pt x="2731296" y="0"/>
                    </a:lnTo>
                    <a:lnTo>
                      <a:pt x="2731296" y="487333"/>
                    </a:lnTo>
                    <a:lnTo>
                      <a:pt x="0" y="487333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</p:grpSp>
      </p:grpSp>
      <p:sp>
        <p:nvSpPr>
          <p:cNvPr name="TextBox 7" id="7"/>
          <p:cNvSpPr txBox="true"/>
          <p:nvPr/>
        </p:nvSpPr>
        <p:spPr>
          <a:xfrm rot="0">
            <a:off x="1028700" y="264659"/>
            <a:ext cx="10001898" cy="1007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55"/>
              </a:lnSpc>
              <a:spcBef>
                <a:spcPct val="0"/>
              </a:spcBef>
            </a:pPr>
            <a:r>
              <a:rPr lang="en-US" sz="6472">
                <a:solidFill>
                  <a:srgbClr val="363839"/>
                </a:solidFill>
                <a:latin typeface="Lemon Tuesday"/>
                <a:ea typeface="Lemon Tuesday"/>
                <a:cs typeface="Lemon Tuesday"/>
                <a:sym typeface="Lemon Tuesday"/>
              </a:rPr>
              <a:t>Dashboard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53423" y="1272610"/>
            <a:ext cx="16348122" cy="8712235"/>
          </a:xfrm>
          <a:custGeom>
            <a:avLst/>
            <a:gdLst/>
            <a:ahLst/>
            <a:cxnLst/>
            <a:rect r="r" b="b" t="t" l="l"/>
            <a:pathLst>
              <a:path h="8712235" w="16348122">
                <a:moveTo>
                  <a:pt x="0" y="0"/>
                </a:moveTo>
                <a:lnTo>
                  <a:pt x="16348122" y="0"/>
                </a:lnTo>
                <a:lnTo>
                  <a:pt x="16348122" y="8712235"/>
                </a:lnTo>
                <a:lnTo>
                  <a:pt x="0" y="87122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170" r="0" b="-317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6887217"/>
            <a:ext cx="18288000" cy="3399783"/>
          </a:xfrm>
          <a:prstGeom prst="rect">
            <a:avLst/>
          </a:prstGeom>
          <a:solidFill>
            <a:srgbClr val="C4EDFA"/>
          </a:solidFill>
        </p:spPr>
      </p:sp>
      <p:grpSp>
        <p:nvGrpSpPr>
          <p:cNvPr name="Group 3" id="3"/>
          <p:cNvGrpSpPr/>
          <p:nvPr/>
        </p:nvGrpSpPr>
        <p:grpSpPr>
          <a:xfrm rot="-10800000">
            <a:off x="17101545" y="9100545"/>
            <a:ext cx="1186455" cy="1186455"/>
            <a:chOff x="0" y="0"/>
            <a:chExt cx="1581941" cy="1581941"/>
          </a:xfrm>
        </p:grpSpPr>
        <p:sp>
          <p:nvSpPr>
            <p:cNvPr name="Freeform 4" id="4"/>
            <p:cNvSpPr/>
            <p:nvPr/>
          </p:nvSpPr>
          <p:spPr>
            <a:xfrm flipH="false" flipV="false" rot="2700000">
              <a:off x="356529" y="106811"/>
              <a:ext cx="868883" cy="1368319"/>
            </a:xfrm>
            <a:custGeom>
              <a:avLst/>
              <a:gdLst/>
              <a:ahLst/>
              <a:cxnLst/>
              <a:rect r="r" b="b" t="t" l="l"/>
              <a:pathLst>
                <a:path h="1368319" w="868883">
                  <a:moveTo>
                    <a:pt x="0" y="0"/>
                  </a:moveTo>
                  <a:lnTo>
                    <a:pt x="868883" y="0"/>
                  </a:lnTo>
                  <a:lnTo>
                    <a:pt x="868883" y="1368319"/>
                  </a:lnTo>
                  <a:lnTo>
                    <a:pt x="0" y="1368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2672733">
              <a:off x="427067" y="869197"/>
              <a:ext cx="1085907" cy="193754"/>
              <a:chOff x="0" y="0"/>
              <a:chExt cx="2731296" cy="487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731296" cy="487333"/>
              </a:xfrm>
              <a:custGeom>
                <a:avLst/>
                <a:gdLst/>
                <a:ahLst/>
                <a:cxnLst/>
                <a:rect r="r" b="b" t="t" l="l"/>
                <a:pathLst>
                  <a:path h="487333" w="2731296">
                    <a:moveTo>
                      <a:pt x="0" y="0"/>
                    </a:moveTo>
                    <a:lnTo>
                      <a:pt x="2731296" y="0"/>
                    </a:lnTo>
                    <a:lnTo>
                      <a:pt x="2731296" y="487333"/>
                    </a:lnTo>
                    <a:lnTo>
                      <a:pt x="0" y="487333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</p:grpSp>
      </p:grpSp>
      <p:sp>
        <p:nvSpPr>
          <p:cNvPr name="TextBox 7" id="7"/>
          <p:cNvSpPr txBox="true"/>
          <p:nvPr/>
        </p:nvSpPr>
        <p:spPr>
          <a:xfrm rot="0">
            <a:off x="529105" y="2184545"/>
            <a:ext cx="8449390" cy="7501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3"/>
              </a:lnSpc>
            </a:pPr>
            <a:r>
              <a:rPr lang="en-US" sz="2699">
                <a:solidFill>
                  <a:srgbClr val="363839"/>
                </a:solidFill>
                <a:latin typeface="Belleza"/>
                <a:ea typeface="Belleza"/>
                <a:cs typeface="Belleza"/>
                <a:sym typeface="Belleza"/>
              </a:rPr>
              <a:t>Total Performance</a:t>
            </a:r>
          </a:p>
          <a:p>
            <a:pPr algn="l">
              <a:lnSpc>
                <a:spcPts val="3408"/>
              </a:lnSpc>
            </a:pPr>
            <a:r>
              <a:rPr lang="en-US" sz="2400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2018 total sales: $2.17 million.</a:t>
            </a:r>
          </a:p>
          <a:p>
            <a:pPr algn="l">
              <a:lnSpc>
                <a:spcPts val="3408"/>
              </a:lnSpc>
            </a:pPr>
            <a:r>
              <a:rPr lang="en-US" sz="2400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$291.84 is the average transaction amount.</a:t>
            </a:r>
          </a:p>
          <a:p>
            <a:pPr algn="l">
              <a:lnSpc>
                <a:spcPts val="3408"/>
              </a:lnSpc>
            </a:pPr>
            <a:r>
              <a:rPr lang="en-US" sz="2400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Q4 saw the highest sales, suggesting a seasonal tendency. </a:t>
            </a:r>
          </a:p>
          <a:p>
            <a:pPr algn="l">
              <a:lnSpc>
                <a:spcPts val="3408"/>
              </a:lnSpc>
            </a:pPr>
          </a:p>
          <a:p>
            <a:pPr algn="l">
              <a:lnSpc>
                <a:spcPts val="3833"/>
              </a:lnSpc>
            </a:pPr>
            <a:r>
              <a:rPr lang="en-US" sz="2699">
                <a:solidFill>
                  <a:srgbClr val="363839"/>
                </a:solidFill>
                <a:latin typeface="Belleza"/>
                <a:ea typeface="Belleza"/>
                <a:cs typeface="Belleza"/>
                <a:sym typeface="Belleza"/>
              </a:rPr>
              <a:t>Sales by Category and Subcategory</a:t>
            </a:r>
          </a:p>
          <a:p>
            <a:pPr algn="l">
              <a:lnSpc>
                <a:spcPts val="3408"/>
              </a:lnSpc>
            </a:pPr>
            <a:r>
              <a:rPr lang="en-US" sz="2400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Two of the best-performing subcategories are chairs and phones.</a:t>
            </a:r>
          </a:p>
          <a:p>
            <a:pPr algn="l">
              <a:lnSpc>
                <a:spcPts val="3408"/>
              </a:lnSpc>
            </a:pPr>
            <a:r>
              <a:rPr lang="en-US" sz="2400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Sarees and printers also make a substantial contribution to the volume of sales , chance to improve underperforming subcategories, such as bookcases.</a:t>
            </a:r>
          </a:p>
          <a:p>
            <a:pPr algn="l">
              <a:lnSpc>
                <a:spcPts val="3833"/>
              </a:lnSpc>
            </a:pPr>
          </a:p>
          <a:p>
            <a:pPr algn="l">
              <a:lnSpc>
                <a:spcPts val="3833"/>
              </a:lnSpc>
            </a:pPr>
            <a:r>
              <a:rPr lang="en-US" sz="2699">
                <a:solidFill>
                  <a:srgbClr val="363839"/>
                </a:solidFill>
                <a:latin typeface="Belleza"/>
                <a:ea typeface="Belleza"/>
                <a:cs typeface="Belleza"/>
                <a:sym typeface="Belleza"/>
              </a:rPr>
              <a:t>Monthly Sales</a:t>
            </a:r>
          </a:p>
          <a:p>
            <a:pPr algn="l">
              <a:lnSpc>
                <a:spcPts val="3408"/>
              </a:lnSpc>
            </a:pPr>
            <a:r>
              <a:rPr lang="en-US" sz="2400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As the year draws to a close, sales gradually rise and reach their highest points in November and December.</a:t>
            </a:r>
          </a:p>
          <a:p>
            <a:pPr algn="l" marL="0" indent="0" lvl="0">
              <a:lnSpc>
                <a:spcPts val="3408"/>
              </a:lnSpc>
              <a:spcBef>
                <a:spcPct val="0"/>
              </a:spcBef>
            </a:pPr>
            <a:r>
              <a:rPr lang="en-US" sz="2400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Promotional initiatives have the potential to increase revenue during off-season months.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13874"/>
            <a:ext cx="9702845" cy="1382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88"/>
              </a:lnSpc>
              <a:spcBef>
                <a:spcPct val="0"/>
              </a:spcBef>
            </a:pPr>
            <a:r>
              <a:rPr lang="en-US" sz="8800">
                <a:solidFill>
                  <a:srgbClr val="363839"/>
                </a:solidFill>
                <a:latin typeface="Lemon Tuesday"/>
                <a:ea typeface="Lemon Tuesday"/>
                <a:cs typeface="Lemon Tuesday"/>
                <a:sym typeface="Lemon Tuesday"/>
              </a:rPr>
              <a:t>Key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45382" y="2184545"/>
            <a:ext cx="8449390" cy="781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3"/>
              </a:lnSpc>
            </a:pPr>
            <a:r>
              <a:rPr lang="en-US" sz="2699">
                <a:solidFill>
                  <a:srgbClr val="363839"/>
                </a:solidFill>
                <a:latin typeface="Belleza"/>
                <a:ea typeface="Belleza"/>
                <a:cs typeface="Belleza"/>
                <a:sym typeface="Belleza"/>
              </a:rPr>
              <a:t>Consumer Perspectives</a:t>
            </a:r>
          </a:p>
          <a:p>
            <a:pPr algn="l">
              <a:lnSpc>
                <a:spcPts val="3408"/>
              </a:lnSpc>
            </a:pPr>
            <a:r>
              <a:rPr lang="en-US" sz="2400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Revenue is largely driven by high-spending clients like Vishakha, Madhav, and Harivansh.</a:t>
            </a:r>
          </a:p>
          <a:p>
            <a:pPr algn="l">
              <a:lnSpc>
                <a:spcPts val="3408"/>
              </a:lnSpc>
            </a:pPr>
            <a:r>
              <a:rPr lang="en-US" sz="2400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Targeted marketing techniques may improve consumer spending and retention even further.</a:t>
            </a:r>
          </a:p>
          <a:p>
            <a:pPr algn="l">
              <a:lnSpc>
                <a:spcPts val="3408"/>
              </a:lnSpc>
            </a:pPr>
          </a:p>
          <a:p>
            <a:pPr algn="l">
              <a:lnSpc>
                <a:spcPts val="3833"/>
              </a:lnSpc>
            </a:pPr>
            <a:r>
              <a:rPr lang="en-US" sz="2699">
                <a:solidFill>
                  <a:srgbClr val="363839"/>
                </a:solidFill>
                <a:latin typeface="Belleza"/>
                <a:ea typeface="Belleza"/>
                <a:cs typeface="Belleza"/>
                <a:sym typeface="Belleza"/>
              </a:rPr>
              <a:t>Analysis of Payment Modes</a:t>
            </a:r>
          </a:p>
          <a:p>
            <a:pPr algn="l">
              <a:lnSpc>
                <a:spcPts val="3408"/>
              </a:lnSpc>
            </a:pPr>
            <a:r>
              <a:rPr lang="en-US" sz="2400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The most popular payment options are COD and credit card.</a:t>
            </a:r>
          </a:p>
          <a:p>
            <a:pPr algn="l">
              <a:lnSpc>
                <a:spcPts val="3408"/>
              </a:lnSpc>
            </a:pPr>
            <a:r>
              <a:rPr lang="en-US" sz="2400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The use of UPI and debit cards suggests areas for increasing the uptake of digital payments.</a:t>
            </a:r>
          </a:p>
          <a:p>
            <a:pPr algn="l">
              <a:lnSpc>
                <a:spcPts val="3266"/>
              </a:lnSpc>
            </a:pPr>
          </a:p>
          <a:p>
            <a:pPr algn="l">
              <a:lnSpc>
                <a:spcPts val="3833"/>
              </a:lnSpc>
            </a:pPr>
            <a:r>
              <a:rPr lang="en-US" sz="2699">
                <a:solidFill>
                  <a:srgbClr val="363839"/>
                </a:solidFill>
                <a:latin typeface="Belleza"/>
                <a:ea typeface="Belleza"/>
                <a:cs typeface="Belleza"/>
                <a:sym typeface="Belleza"/>
              </a:rPr>
              <a:t>Distribution of Regional Sales</a:t>
            </a:r>
          </a:p>
          <a:p>
            <a:pPr algn="l">
              <a:lnSpc>
                <a:spcPts val="3408"/>
              </a:lnSpc>
            </a:pPr>
            <a:r>
              <a:rPr lang="en-US" sz="2400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State-by-state sales distribution analysis shows that several important states have performed well.</a:t>
            </a:r>
          </a:p>
          <a:p>
            <a:pPr algn="l">
              <a:lnSpc>
                <a:spcPts val="3408"/>
              </a:lnSpc>
            </a:pPr>
            <a:r>
              <a:rPr lang="en-US" sz="2400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Making strategic investments in underperforming areas could increase market share overall. </a:t>
            </a:r>
          </a:p>
          <a:p>
            <a:pPr algn="l">
              <a:lnSpc>
                <a:spcPts val="3266"/>
              </a:lnSpc>
            </a:pPr>
          </a:p>
          <a:p>
            <a:pPr algn="l" marL="0" indent="0" lvl="0">
              <a:lnSpc>
                <a:spcPts val="32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9588954" cy="10287000"/>
          </a:xfrm>
          <a:prstGeom prst="rect">
            <a:avLst/>
          </a:prstGeom>
          <a:solidFill>
            <a:srgbClr val="C4EDFA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462326" y="3825380"/>
            <a:ext cx="13662826" cy="5002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73"/>
              </a:lnSpc>
            </a:pPr>
            <a:r>
              <a:rPr lang="en-US" sz="4699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Actionable possibilities to improve customer interaction, refine sales techniques, and strengthen weak categories are highlighted in this report.</a:t>
            </a:r>
          </a:p>
          <a:p>
            <a:pPr algn="l" marL="0" indent="0" lvl="0">
              <a:lnSpc>
                <a:spcPts val="6673"/>
              </a:lnSpc>
              <a:spcBef>
                <a:spcPct val="0"/>
              </a:spcBef>
            </a:pPr>
            <a:r>
              <a:rPr lang="en-US" sz="4699">
                <a:solidFill>
                  <a:srgbClr val="363839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Targeted efforts and routine monitoring can promote long-term company growth. 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17101545" y="9100545"/>
            <a:ext cx="1186455" cy="1186455"/>
            <a:chOff x="0" y="0"/>
            <a:chExt cx="1581941" cy="1581941"/>
          </a:xfrm>
        </p:grpSpPr>
        <p:sp>
          <p:nvSpPr>
            <p:cNvPr name="Freeform 5" id="5"/>
            <p:cNvSpPr/>
            <p:nvPr/>
          </p:nvSpPr>
          <p:spPr>
            <a:xfrm flipH="false" flipV="false" rot="2700000">
              <a:off x="356529" y="106811"/>
              <a:ext cx="868883" cy="1368319"/>
            </a:xfrm>
            <a:custGeom>
              <a:avLst/>
              <a:gdLst/>
              <a:ahLst/>
              <a:cxnLst/>
              <a:rect r="r" b="b" t="t" l="l"/>
              <a:pathLst>
                <a:path h="1368319" w="868883">
                  <a:moveTo>
                    <a:pt x="0" y="0"/>
                  </a:moveTo>
                  <a:lnTo>
                    <a:pt x="868883" y="0"/>
                  </a:lnTo>
                  <a:lnTo>
                    <a:pt x="868883" y="1368319"/>
                  </a:lnTo>
                  <a:lnTo>
                    <a:pt x="0" y="1368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2672733">
              <a:off x="427067" y="869197"/>
              <a:ext cx="1085907" cy="193754"/>
              <a:chOff x="0" y="0"/>
              <a:chExt cx="2731296" cy="487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31296" cy="487333"/>
              </a:xfrm>
              <a:custGeom>
                <a:avLst/>
                <a:gdLst/>
                <a:ahLst/>
                <a:cxnLst/>
                <a:rect r="r" b="b" t="t" l="l"/>
                <a:pathLst>
                  <a:path h="487333" w="2731296">
                    <a:moveTo>
                      <a:pt x="0" y="0"/>
                    </a:moveTo>
                    <a:lnTo>
                      <a:pt x="2731296" y="0"/>
                    </a:lnTo>
                    <a:lnTo>
                      <a:pt x="2731296" y="487333"/>
                    </a:lnTo>
                    <a:lnTo>
                      <a:pt x="0" y="487333"/>
                    </a:lnTo>
                    <a:close/>
                  </a:path>
                </a:pathLst>
              </a:custGeom>
              <a:solidFill>
                <a:srgbClr val="C9EDEA"/>
              </a:solidFill>
            </p:spPr>
          </p:sp>
        </p:grp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7554147" cy="2298500"/>
            <a:chOff x="0" y="0"/>
            <a:chExt cx="10072196" cy="306466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10072196" cy="18268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1088"/>
                </a:lnSpc>
                <a:spcBef>
                  <a:spcPct val="0"/>
                </a:spcBef>
              </a:pPr>
              <a:r>
                <a:rPr lang="en-US" sz="8800">
                  <a:solidFill>
                    <a:srgbClr val="363839"/>
                  </a:solidFill>
                  <a:latin typeface="Lemon Tuesday"/>
                  <a:ea typeface="Lemon Tuesday"/>
                  <a:cs typeface="Lemon Tuesday"/>
                  <a:sym typeface="Lemon Tuesday"/>
                </a:rPr>
                <a:t>Conclusions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175068">
              <a:off x="8026" y="2518693"/>
              <a:ext cx="4535040" cy="430829"/>
            </a:xfrm>
            <a:custGeom>
              <a:avLst/>
              <a:gdLst/>
              <a:ahLst/>
              <a:cxnLst/>
              <a:rect r="r" b="b" t="t" l="l"/>
              <a:pathLst>
                <a:path h="430829" w="4535040">
                  <a:moveTo>
                    <a:pt x="0" y="0"/>
                  </a:moveTo>
                  <a:lnTo>
                    <a:pt x="4535039" y="0"/>
                  </a:lnTo>
                  <a:lnTo>
                    <a:pt x="4535039" y="430829"/>
                  </a:lnTo>
                  <a:lnTo>
                    <a:pt x="0" y="430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DAGcoqTFecE</dc:identifier>
  <dcterms:modified xsi:type="dcterms:W3CDTF">2011-08-01T06:04:30Z</dcterms:modified>
  <cp:revision>1</cp:revision>
  <dc:title>DATA ANALYSIS POWERBI CAPSTONE PROJECT</dc:title>
</cp:coreProperties>
</file>