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6" r:id="rId3"/>
    <p:sldId id="260" r:id="rId4"/>
    <p:sldId id="273" r:id="rId5"/>
    <p:sldId id="283" r:id="rId6"/>
    <p:sldId id="274" r:id="rId7"/>
    <p:sldId id="275" r:id="rId8"/>
    <p:sldId id="277" r:id="rId9"/>
    <p:sldId id="276" r:id="rId10"/>
    <p:sldId id="279" r:id="rId11"/>
    <p:sldId id="282" r:id="rId12"/>
    <p:sldId id="265" r:id="rId13"/>
    <p:sldId id="266" r:id="rId14"/>
    <p:sldId id="267" r:id="rId15"/>
    <p:sldId id="268" r:id="rId16"/>
    <p:sldId id="263" r:id="rId17"/>
    <p:sldId id="264"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255580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D5FCB-B70F-43BD-B86F-8F7AE41506E3}"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56699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138900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631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246033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3829629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1814819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3158319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8200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358754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228044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9D5FCB-B70F-43BD-B86F-8F7AE41506E3}"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208020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9D5FCB-B70F-43BD-B86F-8F7AE41506E3}" type="datetimeFigureOut">
              <a:rPr lang="en-IN" smtClean="0"/>
              <a:t>16-02-2023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303318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105383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20996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A9D5FCB-B70F-43BD-B86F-8F7AE41506E3}" type="datetimeFigureOut">
              <a:rPr lang="en-IN" smtClean="0"/>
              <a:t>16-02-2023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228226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D5FCB-B70F-43BD-B86F-8F7AE41506E3}"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6C630-9FF3-4145-9028-4DF7665B0B32}" type="slidenum">
              <a:rPr lang="en-IN" smtClean="0"/>
              <a:t>‹#›</a:t>
            </a:fld>
            <a:endParaRPr lang="en-IN"/>
          </a:p>
        </p:txBody>
      </p:sp>
    </p:spTree>
    <p:extLst>
      <p:ext uri="{BB962C8B-B14F-4D97-AF65-F5344CB8AC3E}">
        <p14:creationId xmlns:p14="http://schemas.microsoft.com/office/powerpoint/2010/main" val="234229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9D5FCB-B70F-43BD-B86F-8F7AE41506E3}" type="datetimeFigureOut">
              <a:rPr lang="en-IN" smtClean="0"/>
              <a:t>16-02-2023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06C630-9FF3-4145-9028-4DF7665B0B32}" type="slidenum">
              <a:rPr lang="en-IN" smtClean="0"/>
              <a:t>‹#›</a:t>
            </a:fld>
            <a:endParaRPr lang="en-IN"/>
          </a:p>
        </p:txBody>
      </p:sp>
    </p:spTree>
    <p:extLst>
      <p:ext uri="{BB962C8B-B14F-4D97-AF65-F5344CB8AC3E}">
        <p14:creationId xmlns:p14="http://schemas.microsoft.com/office/powerpoint/2010/main" val="6288329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normAutofit fontScale="90000"/>
          </a:bodyPr>
          <a:lstStyle/>
          <a:p>
            <a:r>
              <a:rPr lang="en-IN" b="1" i="1" dirty="0" smtClean="0">
                <a:solidFill>
                  <a:schemeClr val="bg1"/>
                </a:solidFill>
              </a:rPr>
              <a:t>Predictive Analysis Approach for Churn using various Machine Learning Algorithms</a:t>
            </a:r>
            <a:endParaRPr lang="en-IN" b="1" i="1" dirty="0">
              <a:solidFill>
                <a:schemeClr val="bg1"/>
              </a:solidFill>
            </a:endParaRPr>
          </a:p>
        </p:txBody>
      </p:sp>
      <p:sp>
        <p:nvSpPr>
          <p:cNvPr id="6" name="Content Placeholder 5"/>
          <p:cNvSpPr>
            <a:spLocks noGrp="1"/>
          </p:cNvSpPr>
          <p:nvPr>
            <p:ph sz="half" idx="1"/>
          </p:nvPr>
        </p:nvSpPr>
        <p:spPr>
          <a:xfrm>
            <a:off x="1103312" y="2447778"/>
            <a:ext cx="4396339" cy="3808560"/>
          </a:xfrm>
        </p:spPr>
        <p:txBody>
          <a:bodyPr>
            <a:normAutofit fontScale="92500" lnSpcReduction="10000"/>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IN" sz="3600" b="1" dirty="0" smtClean="0">
                <a:solidFill>
                  <a:schemeClr val="bg1"/>
                </a:solidFill>
              </a:rPr>
              <a:t>By</a:t>
            </a:r>
          </a:p>
          <a:p>
            <a:pPr marL="0" indent="0">
              <a:buNone/>
            </a:pPr>
            <a:r>
              <a:rPr lang="en-IN" sz="3600" b="1" dirty="0" smtClean="0">
                <a:solidFill>
                  <a:schemeClr val="bg1"/>
                </a:solidFill>
              </a:rPr>
              <a:t>VARUN GOEL</a:t>
            </a:r>
          </a:p>
          <a:p>
            <a:pPr marL="0" indent="0">
              <a:buNone/>
            </a:pPr>
            <a:r>
              <a:rPr lang="en-IN" sz="3600" b="1" dirty="0" smtClean="0">
                <a:solidFill>
                  <a:schemeClr val="bg1"/>
                </a:solidFill>
              </a:rPr>
              <a:t>TEJAL </a:t>
            </a:r>
            <a:r>
              <a:rPr lang="en-IN" sz="3600" b="1" dirty="0" smtClean="0">
                <a:solidFill>
                  <a:schemeClr val="bg1"/>
                </a:solidFill>
              </a:rPr>
              <a:t>SHINGOTE</a:t>
            </a:r>
          </a:p>
          <a:p>
            <a:pPr marL="0" indent="0">
              <a:buNone/>
            </a:pPr>
            <a:r>
              <a:rPr lang="en-IN" sz="3600" b="1" dirty="0" smtClean="0">
                <a:solidFill>
                  <a:schemeClr val="bg1"/>
                </a:solidFill>
              </a:rPr>
              <a:t>MAMIDI RAJESH</a:t>
            </a:r>
            <a:endParaRPr lang="en-IN" sz="3600" b="1" dirty="0">
              <a:solidFill>
                <a:schemeClr val="bg1"/>
              </a:solidFill>
            </a:endParaRPr>
          </a:p>
        </p:txBody>
      </p:sp>
    </p:spTree>
    <p:extLst>
      <p:ext uri="{BB962C8B-B14F-4D97-AF65-F5344CB8AC3E}">
        <p14:creationId xmlns:p14="http://schemas.microsoft.com/office/powerpoint/2010/main" val="1255405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475" y="617806"/>
            <a:ext cx="4683139" cy="606083"/>
          </a:xfrm>
        </p:spPr>
        <p:txBody>
          <a:bodyPr/>
          <a:lstStyle/>
          <a:p>
            <a:r>
              <a:rPr lang="en-IN" sz="3200" b="1" i="1" u="sng" dirty="0" smtClean="0"/>
              <a:t>FEATURE ENGINEERING</a:t>
            </a:r>
            <a:endParaRPr lang="en-IN" sz="3200" b="1" i="1" u="sng" dirty="0"/>
          </a:p>
        </p:txBody>
      </p:sp>
      <p:sp>
        <p:nvSpPr>
          <p:cNvPr id="4" name="Text Placeholder 3"/>
          <p:cNvSpPr>
            <a:spLocks noGrp="1"/>
          </p:cNvSpPr>
          <p:nvPr>
            <p:ph type="body" sz="half" idx="2"/>
          </p:nvPr>
        </p:nvSpPr>
        <p:spPr>
          <a:xfrm>
            <a:off x="1183089" y="1447800"/>
            <a:ext cx="3401063" cy="584591"/>
          </a:xfrm>
        </p:spPr>
        <p:txBody>
          <a:bodyPr>
            <a:normAutofit/>
          </a:bodyPr>
          <a:lstStyle/>
          <a:p>
            <a:r>
              <a:rPr lang="en-IN" sz="2000" dirty="0" smtClean="0"/>
              <a:t>DUMMY VARIABLES</a:t>
            </a:r>
            <a:endParaRPr lang="en-IN" sz="2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5330" y="2032391"/>
            <a:ext cx="5195888" cy="246149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76" y="4600135"/>
            <a:ext cx="6185218" cy="213199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330" y="4600134"/>
            <a:ext cx="5262570" cy="2131997"/>
          </a:xfrm>
          <a:prstGeom prst="rect">
            <a:avLst/>
          </a:prstGeom>
        </p:spPr>
      </p:pic>
      <p:pic>
        <p:nvPicPr>
          <p:cNvPr id="10"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22" y="2032391"/>
            <a:ext cx="6214172" cy="2461496"/>
          </a:xfrm>
          <a:prstGeom prst="rect">
            <a:avLst/>
          </a:prstGeom>
        </p:spPr>
      </p:pic>
    </p:spTree>
    <p:extLst>
      <p:ext uri="{BB962C8B-B14F-4D97-AF65-F5344CB8AC3E}">
        <p14:creationId xmlns:p14="http://schemas.microsoft.com/office/powerpoint/2010/main" val="1387965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60942" y="650127"/>
            <a:ext cx="5823284" cy="5181599"/>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MACHINE LEARNING</a:t>
            </a:r>
          </a:p>
          <a:p>
            <a:pPr algn="ctr"/>
            <a:r>
              <a:rPr lang="en-IN"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MODELS</a:t>
            </a:r>
            <a:endParaRPr lang="en-IN"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291222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87" y="0"/>
            <a:ext cx="4505427" cy="515156"/>
          </a:xfrm>
        </p:spPr>
        <p:txBody>
          <a:bodyPr/>
          <a:lstStyle/>
          <a:p>
            <a:r>
              <a:rPr lang="en-IN" sz="2800" b="1" u="sng" dirty="0" smtClean="0"/>
              <a:t>Logistic Regression</a:t>
            </a:r>
            <a:endParaRPr lang="en-IN" sz="2800" b="1" u="sng" dirty="0"/>
          </a:p>
        </p:txBody>
      </p:sp>
      <p:sp>
        <p:nvSpPr>
          <p:cNvPr id="4" name="Text Placeholder 3"/>
          <p:cNvSpPr>
            <a:spLocks noGrp="1"/>
          </p:cNvSpPr>
          <p:nvPr>
            <p:ph type="body" sz="half" idx="2"/>
          </p:nvPr>
        </p:nvSpPr>
        <p:spPr>
          <a:xfrm>
            <a:off x="279187" y="515156"/>
            <a:ext cx="10268609" cy="2591217"/>
          </a:xfrm>
        </p:spPr>
        <p:txBody>
          <a:bodyPr>
            <a:normAutofit fontScale="92500" lnSpcReduction="10000"/>
          </a:bodyPr>
          <a:lstStyle/>
          <a:p>
            <a:pPr marL="285750" indent="-285750">
              <a:buFont typeface="Arial" panose="020B0604020202020204" pitchFamily="34" charset="0"/>
              <a:buChar char="•"/>
            </a:pPr>
            <a:r>
              <a:rPr lang="en-IN" sz="1600" dirty="0"/>
              <a:t>Library used : </a:t>
            </a:r>
            <a:r>
              <a:rPr lang="en-IN" sz="1600" dirty="0" err="1" smtClean="0"/>
              <a:t>sklearn.linear</a:t>
            </a:r>
            <a:r>
              <a:rPr lang="en-IN" sz="1600" dirty="0" smtClean="0"/>
              <a:t> model  (</a:t>
            </a:r>
            <a:r>
              <a:rPr lang="en-IN" sz="1600" dirty="0" err="1" smtClean="0"/>
              <a:t>LogisticRegression</a:t>
            </a:r>
            <a:r>
              <a:rPr lang="en-IN" sz="1600" dirty="0" smtClean="0"/>
              <a:t>)</a:t>
            </a:r>
          </a:p>
          <a:p>
            <a:pPr marL="285750" indent="-285750">
              <a:buFont typeface="Arial" panose="020B0604020202020204" pitchFamily="34" charset="0"/>
              <a:buChar char="•"/>
            </a:pPr>
            <a:r>
              <a:rPr lang="en-IN" sz="1600" dirty="0" smtClean="0"/>
              <a:t>Split </a:t>
            </a:r>
            <a:r>
              <a:rPr lang="en-IN" sz="1600" dirty="0"/>
              <a:t>used for training and texting the data is  [70 : 30]</a:t>
            </a:r>
          </a:p>
          <a:p>
            <a:pPr marL="285750" indent="-285750">
              <a:buFont typeface="Arial" panose="020B0604020202020204" pitchFamily="34" charset="0"/>
              <a:buChar char="•"/>
            </a:pPr>
            <a:r>
              <a:rPr lang="en-IN" sz="1600" dirty="0"/>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sz="1600" dirty="0"/>
              <a:t>Accuracy : </a:t>
            </a:r>
            <a:r>
              <a:rPr lang="en-IN" sz="1600" dirty="0" smtClean="0"/>
              <a:t>80.77%</a:t>
            </a:r>
            <a:endParaRPr lang="en-IN" sz="1600" dirty="0"/>
          </a:p>
          <a:p>
            <a:pPr marL="285750" indent="-285750">
              <a:buFont typeface="Arial" panose="020B0604020202020204" pitchFamily="34" charset="0"/>
              <a:buChar char="•"/>
            </a:pPr>
            <a:r>
              <a:rPr lang="en-IN" sz="1600" dirty="0"/>
              <a:t>Recall :  </a:t>
            </a:r>
            <a:r>
              <a:rPr lang="en-IN" sz="1600" dirty="0" smtClean="0"/>
              <a:t>84.16%</a:t>
            </a:r>
            <a:endParaRPr lang="en-IN" sz="1600" dirty="0"/>
          </a:p>
          <a:p>
            <a:pPr marL="285750" indent="-285750">
              <a:buFont typeface="Arial" panose="020B0604020202020204" pitchFamily="34" charset="0"/>
              <a:buChar char="•"/>
            </a:pPr>
            <a:r>
              <a:rPr lang="en-IN" sz="1600" dirty="0"/>
              <a:t>Precision : </a:t>
            </a:r>
            <a:r>
              <a:rPr lang="en-IN" sz="1600" dirty="0" smtClean="0"/>
              <a:t>91.15%</a:t>
            </a:r>
          </a:p>
          <a:p>
            <a:pPr marL="285750" indent="-285750">
              <a:buFont typeface="Arial" panose="020B0604020202020204" pitchFamily="34" charset="0"/>
              <a:buChar char="•"/>
            </a:pPr>
            <a:r>
              <a:rPr lang="en-IN" sz="1600" dirty="0" smtClean="0"/>
              <a:t>F1 score :  87.52%</a:t>
            </a:r>
            <a:endParaRPr lang="en-IN" sz="1600" dirty="0"/>
          </a:p>
          <a:p>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87" y="3013656"/>
            <a:ext cx="5336002" cy="3710082"/>
          </a:xfrm>
          <a:prstGeom prst="rect">
            <a:avLst/>
          </a:prstGeom>
        </p:spPr>
      </p:pic>
      <p:pic>
        <p:nvPicPr>
          <p:cNvPr id="6"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220" y="1918952"/>
            <a:ext cx="6384066" cy="4804786"/>
          </a:xfrm>
          <a:prstGeom prst="rect">
            <a:avLst/>
          </a:prstGeom>
        </p:spPr>
      </p:pic>
    </p:spTree>
    <p:extLst>
      <p:ext uri="{BB962C8B-B14F-4D97-AF65-F5344CB8AC3E}">
        <p14:creationId xmlns:p14="http://schemas.microsoft.com/office/powerpoint/2010/main" val="2216675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98" y="0"/>
            <a:ext cx="4988270" cy="618185"/>
          </a:xfrm>
        </p:spPr>
        <p:txBody>
          <a:bodyPr/>
          <a:lstStyle/>
          <a:p>
            <a:r>
              <a:rPr lang="en-IN" sz="2800" b="1" i="1" u="sng" dirty="0" smtClean="0"/>
              <a:t>Support Vector Machine</a:t>
            </a:r>
            <a:endParaRPr lang="en-IN" sz="2800" b="1" i="1" u="sng" dirty="0"/>
          </a:p>
        </p:txBody>
      </p:sp>
      <p:sp>
        <p:nvSpPr>
          <p:cNvPr id="4" name="Text Placeholder 3"/>
          <p:cNvSpPr>
            <a:spLocks noGrp="1"/>
          </p:cNvSpPr>
          <p:nvPr>
            <p:ph type="body" sz="half" idx="2"/>
          </p:nvPr>
        </p:nvSpPr>
        <p:spPr>
          <a:xfrm>
            <a:off x="314198" y="733809"/>
            <a:ext cx="8877689" cy="2382878"/>
          </a:xfrm>
        </p:spPr>
        <p:txBody>
          <a:bodyPr>
            <a:normAutofit fontScale="92500" lnSpcReduction="20000"/>
          </a:bodyPr>
          <a:lstStyle/>
          <a:p>
            <a:pPr marL="285750" indent="-285750">
              <a:buFont typeface="Arial" panose="020B0604020202020204" pitchFamily="34" charset="0"/>
              <a:buChar char="•"/>
            </a:pPr>
            <a:r>
              <a:rPr lang="en-IN" sz="1600" dirty="0"/>
              <a:t>Library used : </a:t>
            </a:r>
            <a:r>
              <a:rPr lang="en-IN" sz="1600" dirty="0" err="1" smtClean="0"/>
              <a:t>sklearn.svm</a:t>
            </a:r>
            <a:r>
              <a:rPr lang="en-IN" sz="1600" dirty="0" smtClean="0"/>
              <a:t> (SVC)</a:t>
            </a:r>
            <a:endParaRPr lang="en-IN" sz="1600" dirty="0"/>
          </a:p>
          <a:p>
            <a:pPr marL="285750" indent="-285750">
              <a:buFont typeface="Arial" panose="020B0604020202020204" pitchFamily="34" charset="0"/>
              <a:buChar char="•"/>
            </a:pPr>
            <a:r>
              <a:rPr lang="en-IN" sz="1600" dirty="0"/>
              <a:t>Split used for training and texting the data is  [70 : 30]</a:t>
            </a:r>
          </a:p>
          <a:p>
            <a:pPr marL="285750" indent="-285750">
              <a:buFont typeface="Arial" panose="020B0604020202020204" pitchFamily="34" charset="0"/>
              <a:buChar char="•"/>
            </a:pPr>
            <a:r>
              <a:rPr lang="en-IN" sz="1600" dirty="0"/>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sz="1600" dirty="0"/>
              <a:t>Accuracy : </a:t>
            </a:r>
            <a:r>
              <a:rPr lang="en-IN" sz="1600" dirty="0" smtClean="0"/>
              <a:t>79.90%</a:t>
            </a:r>
            <a:endParaRPr lang="en-IN" sz="1600" dirty="0"/>
          </a:p>
          <a:p>
            <a:pPr marL="285750" indent="-285750">
              <a:buFont typeface="Arial" panose="020B0604020202020204" pitchFamily="34" charset="0"/>
              <a:buChar char="•"/>
            </a:pPr>
            <a:r>
              <a:rPr lang="en-IN" sz="1600" dirty="0"/>
              <a:t>Recall :  </a:t>
            </a:r>
            <a:r>
              <a:rPr lang="en-IN" sz="1600" dirty="0" smtClean="0"/>
              <a:t>83.42%</a:t>
            </a:r>
            <a:endParaRPr lang="en-IN" sz="1600" dirty="0"/>
          </a:p>
          <a:p>
            <a:pPr marL="285750" indent="-285750">
              <a:buFont typeface="Arial" panose="020B0604020202020204" pitchFamily="34" charset="0"/>
              <a:buChar char="•"/>
            </a:pPr>
            <a:r>
              <a:rPr lang="en-IN" sz="1600" dirty="0"/>
              <a:t>Precision : </a:t>
            </a:r>
            <a:r>
              <a:rPr lang="en-IN" sz="1600" dirty="0" smtClean="0"/>
              <a:t>90.88%</a:t>
            </a:r>
            <a:endParaRPr lang="en-IN" sz="1600" dirty="0"/>
          </a:p>
          <a:p>
            <a:pPr marL="285750" indent="-285750">
              <a:buFont typeface="Arial" panose="020B0604020202020204" pitchFamily="34" charset="0"/>
              <a:buChar char="•"/>
            </a:pPr>
            <a:r>
              <a:rPr lang="en-IN" sz="1600" dirty="0"/>
              <a:t>F1 score :  </a:t>
            </a:r>
            <a:r>
              <a:rPr lang="en-IN" sz="1600" dirty="0" smtClean="0"/>
              <a:t>86.99%</a:t>
            </a:r>
            <a:endParaRPr lang="en-IN" sz="1600" dirty="0"/>
          </a:p>
          <a:p>
            <a:endParaRPr lang="en-IN" dirty="0"/>
          </a:p>
        </p:txBody>
      </p:sp>
      <p:pic>
        <p:nvPicPr>
          <p:cNvPr id="5"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48" y="3035950"/>
            <a:ext cx="4951827" cy="3623442"/>
          </a:xfrm>
        </p:spPr>
      </p:pic>
      <p:pic>
        <p:nvPicPr>
          <p:cNvPr id="6"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468" y="1925248"/>
            <a:ext cx="6753544" cy="4817714"/>
          </a:xfrm>
          <a:prstGeom prst="rect">
            <a:avLst/>
          </a:prstGeom>
        </p:spPr>
      </p:pic>
    </p:spTree>
    <p:extLst>
      <p:ext uri="{BB962C8B-B14F-4D97-AF65-F5344CB8AC3E}">
        <p14:creationId xmlns:p14="http://schemas.microsoft.com/office/powerpoint/2010/main" val="3893713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26" y="-90153"/>
            <a:ext cx="3935829" cy="626063"/>
          </a:xfrm>
        </p:spPr>
        <p:txBody>
          <a:bodyPr/>
          <a:lstStyle/>
          <a:p>
            <a:r>
              <a:rPr lang="en-IN" sz="2800" b="1" i="1" u="sng" dirty="0" smtClean="0"/>
              <a:t>Naïve Bayes</a:t>
            </a:r>
            <a:endParaRPr lang="en-IN" sz="2800" b="1" i="1" u="sng" dirty="0"/>
          </a:p>
        </p:txBody>
      </p:sp>
      <p:sp>
        <p:nvSpPr>
          <p:cNvPr id="4" name="Text Placeholder 3"/>
          <p:cNvSpPr>
            <a:spLocks noGrp="1"/>
          </p:cNvSpPr>
          <p:nvPr>
            <p:ph type="body" sz="half" idx="2"/>
          </p:nvPr>
        </p:nvSpPr>
        <p:spPr>
          <a:xfrm>
            <a:off x="317826" y="535911"/>
            <a:ext cx="10912551" cy="2683808"/>
          </a:xfrm>
        </p:spPr>
        <p:txBody>
          <a:bodyPr>
            <a:normAutofit lnSpcReduction="10000"/>
          </a:bodyPr>
          <a:lstStyle/>
          <a:p>
            <a:pPr marL="285750" indent="-285750">
              <a:buFont typeface="Arial" panose="020B0604020202020204" pitchFamily="34" charset="0"/>
              <a:buChar char="•"/>
            </a:pPr>
            <a:r>
              <a:rPr lang="en-IN" sz="1600" dirty="0"/>
              <a:t>Library used : </a:t>
            </a:r>
            <a:r>
              <a:rPr lang="en-IN" sz="1600" dirty="0" err="1" smtClean="0"/>
              <a:t>sklearn.naive_bayes</a:t>
            </a:r>
            <a:r>
              <a:rPr lang="en-IN" sz="1600" dirty="0" smtClean="0"/>
              <a:t> (</a:t>
            </a:r>
            <a:r>
              <a:rPr lang="en-IN" sz="1600" dirty="0" err="1" smtClean="0"/>
              <a:t>GaussianNB</a:t>
            </a:r>
            <a:r>
              <a:rPr lang="en-IN" sz="1600" dirty="0" smtClean="0"/>
              <a:t>)</a:t>
            </a:r>
            <a:endParaRPr lang="en-IN" sz="1600" dirty="0"/>
          </a:p>
          <a:p>
            <a:pPr marL="285750" indent="-285750">
              <a:buFont typeface="Arial" panose="020B0604020202020204" pitchFamily="34" charset="0"/>
              <a:buChar char="•"/>
            </a:pPr>
            <a:r>
              <a:rPr lang="en-IN" sz="1600" dirty="0"/>
              <a:t>Split used for training and texting the data is  [70 : 30]</a:t>
            </a:r>
          </a:p>
          <a:p>
            <a:pPr marL="285750" indent="-285750">
              <a:buFont typeface="Arial" panose="020B0604020202020204" pitchFamily="34" charset="0"/>
              <a:buChar char="•"/>
            </a:pPr>
            <a:r>
              <a:rPr lang="en-IN" sz="1600" dirty="0"/>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sz="1600" dirty="0"/>
              <a:t>Accuracy : </a:t>
            </a:r>
            <a:r>
              <a:rPr lang="en-IN" sz="1600" dirty="0" smtClean="0"/>
              <a:t>70.36%</a:t>
            </a:r>
            <a:endParaRPr lang="en-IN" sz="1600" dirty="0"/>
          </a:p>
          <a:p>
            <a:pPr marL="285750" indent="-285750">
              <a:buFont typeface="Arial" panose="020B0604020202020204" pitchFamily="34" charset="0"/>
              <a:buChar char="•"/>
            </a:pPr>
            <a:r>
              <a:rPr lang="en-IN" sz="1600" dirty="0"/>
              <a:t>Recall :  </a:t>
            </a:r>
            <a:r>
              <a:rPr lang="en-IN" sz="1600" dirty="0" smtClean="0"/>
              <a:t>92.23%</a:t>
            </a:r>
            <a:endParaRPr lang="en-IN" sz="1600" dirty="0"/>
          </a:p>
          <a:p>
            <a:pPr marL="285750" indent="-285750">
              <a:buFont typeface="Arial" panose="020B0604020202020204" pitchFamily="34" charset="0"/>
              <a:buChar char="•"/>
            </a:pPr>
            <a:r>
              <a:rPr lang="en-IN" sz="1600" dirty="0"/>
              <a:t>Precision : </a:t>
            </a:r>
            <a:r>
              <a:rPr lang="en-IN" sz="1600" dirty="0" smtClean="0"/>
              <a:t>65.43%</a:t>
            </a:r>
            <a:endParaRPr lang="en-IN" sz="1600" dirty="0"/>
          </a:p>
          <a:p>
            <a:pPr marL="285750" indent="-285750">
              <a:buFont typeface="Arial" panose="020B0604020202020204" pitchFamily="34" charset="0"/>
              <a:buChar char="•"/>
            </a:pPr>
            <a:r>
              <a:rPr lang="en-IN" sz="1600" dirty="0"/>
              <a:t>F1 score :  </a:t>
            </a:r>
            <a:r>
              <a:rPr lang="en-IN" sz="1600" dirty="0" smtClean="0"/>
              <a:t>76.55%</a:t>
            </a:r>
            <a:endParaRPr lang="en-IN" sz="1600" dirty="0"/>
          </a:p>
          <a:p>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58" y="3116686"/>
            <a:ext cx="5507441" cy="3625617"/>
          </a:xfrm>
        </p:spPr>
      </p:pic>
      <p:pic>
        <p:nvPicPr>
          <p:cNvPr id="10"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267" y="1944710"/>
            <a:ext cx="6217960" cy="4797593"/>
          </a:xfrm>
          <a:prstGeom prst="rect">
            <a:avLst/>
          </a:prstGeom>
        </p:spPr>
      </p:pic>
    </p:spTree>
    <p:extLst>
      <p:ext uri="{BB962C8B-B14F-4D97-AF65-F5344CB8AC3E}">
        <p14:creationId xmlns:p14="http://schemas.microsoft.com/office/powerpoint/2010/main" val="384716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341" y="-103030"/>
            <a:ext cx="2567041" cy="628918"/>
          </a:xfrm>
        </p:spPr>
        <p:txBody>
          <a:bodyPr/>
          <a:lstStyle/>
          <a:p>
            <a:r>
              <a:rPr lang="en-IN" sz="2800" b="1" i="1" u="sng" dirty="0" smtClean="0"/>
              <a:t>KNN</a:t>
            </a:r>
            <a:endParaRPr lang="en-IN" sz="2800" b="1" i="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41" y="3271234"/>
            <a:ext cx="5387515" cy="3437828"/>
          </a:xfrm>
        </p:spPr>
      </p:pic>
      <p:sp>
        <p:nvSpPr>
          <p:cNvPr id="4" name="Text Placeholder 3"/>
          <p:cNvSpPr>
            <a:spLocks noGrp="1"/>
          </p:cNvSpPr>
          <p:nvPr>
            <p:ph type="body" sz="half" idx="2"/>
          </p:nvPr>
        </p:nvSpPr>
        <p:spPr>
          <a:xfrm>
            <a:off x="369341" y="525889"/>
            <a:ext cx="10307245" cy="2861255"/>
          </a:xfrm>
        </p:spPr>
        <p:txBody>
          <a:bodyPr>
            <a:normAutofit/>
          </a:bodyPr>
          <a:lstStyle/>
          <a:p>
            <a:pPr marL="285750" indent="-285750">
              <a:buFont typeface="Arial" panose="020B0604020202020204" pitchFamily="34" charset="0"/>
              <a:buChar char="•"/>
            </a:pPr>
            <a:r>
              <a:rPr lang="en-IN" sz="1600" dirty="0"/>
              <a:t>Library used : </a:t>
            </a:r>
            <a:r>
              <a:rPr lang="en-IN" sz="1600" dirty="0" err="1" smtClean="0"/>
              <a:t>sklearn.neighbors</a:t>
            </a:r>
            <a:r>
              <a:rPr lang="en-IN" sz="1600" dirty="0" smtClean="0"/>
              <a:t>  (</a:t>
            </a:r>
            <a:r>
              <a:rPr lang="en-IN" sz="1600" dirty="0" err="1" smtClean="0"/>
              <a:t>KNeighborsClassifier</a:t>
            </a:r>
            <a:r>
              <a:rPr lang="en-IN" sz="1600" dirty="0" smtClean="0"/>
              <a:t>)</a:t>
            </a:r>
            <a:endParaRPr lang="en-IN" sz="1600" dirty="0"/>
          </a:p>
          <a:p>
            <a:pPr marL="285750" indent="-285750">
              <a:buFont typeface="Arial" panose="020B0604020202020204" pitchFamily="34" charset="0"/>
              <a:buChar char="•"/>
            </a:pPr>
            <a:r>
              <a:rPr lang="en-IN" sz="1600" dirty="0"/>
              <a:t>Split used for training </a:t>
            </a:r>
            <a:r>
              <a:rPr lang="en-IN" sz="1600" dirty="0" smtClean="0"/>
              <a:t>and </a:t>
            </a:r>
            <a:r>
              <a:rPr lang="en-IN" sz="1600" dirty="0"/>
              <a:t>texting the data is  [70 : 30]</a:t>
            </a:r>
          </a:p>
          <a:p>
            <a:pPr marL="285750" indent="-285750">
              <a:buFont typeface="Arial" panose="020B0604020202020204" pitchFamily="34" charset="0"/>
              <a:buChar char="•"/>
            </a:pPr>
            <a:r>
              <a:rPr lang="en-IN" sz="1600" dirty="0"/>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sz="1600" dirty="0"/>
              <a:t>Accuracy : </a:t>
            </a:r>
            <a:r>
              <a:rPr lang="en-IN" sz="1600" dirty="0" smtClean="0"/>
              <a:t>74.96%</a:t>
            </a:r>
            <a:endParaRPr lang="en-IN" sz="1600" dirty="0"/>
          </a:p>
          <a:p>
            <a:pPr marL="285750" indent="-285750">
              <a:buFont typeface="Arial" panose="020B0604020202020204" pitchFamily="34" charset="0"/>
              <a:buChar char="•"/>
            </a:pPr>
            <a:r>
              <a:rPr lang="en-IN" sz="1600" dirty="0"/>
              <a:t>Recall :  </a:t>
            </a:r>
            <a:r>
              <a:rPr lang="en-IN" sz="1600" dirty="0" smtClean="0"/>
              <a:t>82.75%</a:t>
            </a:r>
            <a:endParaRPr lang="en-IN" sz="1600" dirty="0"/>
          </a:p>
          <a:p>
            <a:pPr marL="285750" indent="-285750">
              <a:buFont typeface="Arial" panose="020B0604020202020204" pitchFamily="34" charset="0"/>
              <a:buChar char="•"/>
            </a:pPr>
            <a:r>
              <a:rPr lang="en-IN" sz="1600" dirty="0"/>
              <a:t>Precision : </a:t>
            </a:r>
            <a:r>
              <a:rPr lang="en-IN" sz="1600" dirty="0" smtClean="0"/>
              <a:t>83.57%</a:t>
            </a:r>
            <a:endParaRPr lang="en-IN" sz="1600" dirty="0"/>
          </a:p>
          <a:p>
            <a:pPr marL="285750" indent="-285750">
              <a:buFont typeface="Arial" panose="020B0604020202020204" pitchFamily="34" charset="0"/>
              <a:buChar char="•"/>
            </a:pPr>
            <a:r>
              <a:rPr lang="en-IN" sz="1600" dirty="0"/>
              <a:t>F1 score :  </a:t>
            </a:r>
            <a:r>
              <a:rPr lang="en-IN" sz="1600" dirty="0" smtClean="0"/>
              <a:t>83.16%</a:t>
            </a:r>
            <a:endParaRPr lang="en-IN" sz="1600" dirty="0"/>
          </a:p>
          <a:p>
            <a:endParaRPr lang="en-IN" dirty="0"/>
          </a:p>
        </p:txBody>
      </p:sp>
      <p:pic>
        <p:nvPicPr>
          <p:cNvPr id="6" name="Content Placeholder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644" y="1893194"/>
            <a:ext cx="6143223" cy="4815868"/>
          </a:xfrm>
          <a:prstGeom prst="rect">
            <a:avLst/>
          </a:prstGeom>
        </p:spPr>
      </p:pic>
    </p:spTree>
    <p:extLst>
      <p:ext uri="{BB962C8B-B14F-4D97-AF65-F5344CB8AC3E}">
        <p14:creationId xmlns:p14="http://schemas.microsoft.com/office/powerpoint/2010/main" val="1221286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94" y="-115161"/>
            <a:ext cx="3401064" cy="744828"/>
          </a:xfrm>
        </p:spPr>
        <p:txBody>
          <a:bodyPr/>
          <a:lstStyle/>
          <a:p>
            <a:r>
              <a:rPr lang="en-IN" sz="3200" b="1" i="1" u="sng" dirty="0" smtClean="0"/>
              <a:t>Decision Tree</a:t>
            </a:r>
            <a:endParaRPr lang="en-IN" sz="3200" b="1" i="1" u="sng" dirty="0"/>
          </a:p>
        </p:txBody>
      </p:sp>
      <p:sp>
        <p:nvSpPr>
          <p:cNvPr id="4" name="Text Placeholder 3"/>
          <p:cNvSpPr>
            <a:spLocks noGrp="1"/>
          </p:cNvSpPr>
          <p:nvPr>
            <p:ph type="body" sz="half" idx="2"/>
          </p:nvPr>
        </p:nvSpPr>
        <p:spPr>
          <a:xfrm>
            <a:off x="459494" y="528034"/>
            <a:ext cx="10629216" cy="2820473"/>
          </a:xfrm>
        </p:spPr>
        <p:txBody>
          <a:bodyPr>
            <a:normAutofit/>
          </a:bodyPr>
          <a:lstStyle/>
          <a:p>
            <a:pPr marL="285750" indent="-285750">
              <a:buFont typeface="Arial" panose="020B0604020202020204" pitchFamily="34" charset="0"/>
              <a:buChar char="•"/>
            </a:pPr>
            <a:r>
              <a:rPr lang="en-IN" sz="1600" dirty="0" smtClean="0"/>
              <a:t>Library used : </a:t>
            </a:r>
            <a:r>
              <a:rPr lang="en-IN" sz="1600" dirty="0" err="1" smtClean="0"/>
              <a:t>sklearn.tree</a:t>
            </a:r>
            <a:r>
              <a:rPr lang="en-IN" sz="1600" dirty="0"/>
              <a:t> </a:t>
            </a:r>
            <a:r>
              <a:rPr lang="en-IN" sz="1600" dirty="0" smtClean="0"/>
              <a:t> (</a:t>
            </a:r>
            <a:r>
              <a:rPr lang="en-IN" sz="1600" dirty="0" err="1" smtClean="0"/>
              <a:t>DecisionTreeClassifier</a:t>
            </a:r>
            <a:r>
              <a:rPr lang="en-IN" sz="1600" dirty="0"/>
              <a:t>)</a:t>
            </a:r>
            <a:endParaRPr lang="en-IN" sz="1600" dirty="0" smtClean="0"/>
          </a:p>
          <a:p>
            <a:pPr marL="285750" indent="-285750">
              <a:buFont typeface="Arial" panose="020B0604020202020204" pitchFamily="34" charset="0"/>
              <a:buChar char="•"/>
            </a:pPr>
            <a:r>
              <a:rPr lang="en-IN" sz="1600" dirty="0" smtClean="0"/>
              <a:t>Split used for training and texting the data is  [70 : 30]</a:t>
            </a:r>
            <a:endParaRPr lang="en-IN" sz="1600" dirty="0"/>
          </a:p>
          <a:p>
            <a:pPr marL="285750" indent="-285750">
              <a:buFont typeface="Arial" panose="020B0604020202020204" pitchFamily="34" charset="0"/>
              <a:buChar char="•"/>
            </a:pPr>
            <a:r>
              <a:rPr lang="en-IN" sz="1600" dirty="0" smtClean="0"/>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sz="1600" dirty="0" smtClean="0"/>
              <a:t>Accuracy : 100%</a:t>
            </a:r>
          </a:p>
          <a:p>
            <a:pPr marL="285750" indent="-285750">
              <a:buFont typeface="Arial" panose="020B0604020202020204" pitchFamily="34" charset="0"/>
              <a:buChar char="•"/>
            </a:pPr>
            <a:r>
              <a:rPr lang="en-IN" sz="1600" dirty="0" smtClean="0"/>
              <a:t>Recall :  100%</a:t>
            </a:r>
          </a:p>
          <a:p>
            <a:pPr marL="285750" indent="-285750">
              <a:buFont typeface="Arial" panose="020B0604020202020204" pitchFamily="34" charset="0"/>
              <a:buChar char="•"/>
            </a:pPr>
            <a:r>
              <a:rPr lang="en-IN" sz="1600" dirty="0" smtClean="0"/>
              <a:t>Precision : 100%</a:t>
            </a:r>
          </a:p>
          <a:p>
            <a:pPr marL="285750" indent="-285750">
              <a:buFont typeface="Arial" panose="020B0604020202020204" pitchFamily="34" charset="0"/>
              <a:buChar char="•"/>
            </a:pPr>
            <a:r>
              <a:rPr lang="en-IN" sz="1600" dirty="0" smtClean="0"/>
              <a:t>F1 Score :  100%</a:t>
            </a:r>
            <a:endParaRPr lang="en-IN" sz="1600"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51" y="3309984"/>
            <a:ext cx="5306095" cy="3437402"/>
          </a:xfrm>
        </p:spPr>
      </p:pic>
      <p:pic>
        <p:nvPicPr>
          <p:cNvPr id="1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590" y="2086377"/>
            <a:ext cx="6257360" cy="4661009"/>
          </a:xfrm>
          <a:prstGeom prst="rect">
            <a:avLst/>
          </a:prstGeom>
        </p:spPr>
      </p:pic>
    </p:spTree>
    <p:extLst>
      <p:ext uri="{BB962C8B-B14F-4D97-AF65-F5344CB8AC3E}">
        <p14:creationId xmlns:p14="http://schemas.microsoft.com/office/powerpoint/2010/main" val="4285409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99" y="103030"/>
            <a:ext cx="3401064" cy="515155"/>
          </a:xfrm>
        </p:spPr>
        <p:txBody>
          <a:bodyPr/>
          <a:lstStyle/>
          <a:p>
            <a:r>
              <a:rPr lang="en-IN" sz="2800" b="1" i="1" u="sng" dirty="0" smtClean="0"/>
              <a:t>Random Forest</a:t>
            </a:r>
            <a:endParaRPr lang="en-IN" sz="2800" b="1" i="1" u="sng" dirty="0"/>
          </a:p>
        </p:txBody>
      </p:sp>
      <p:sp>
        <p:nvSpPr>
          <p:cNvPr id="4" name="Text Placeholder 3"/>
          <p:cNvSpPr>
            <a:spLocks noGrp="1"/>
          </p:cNvSpPr>
          <p:nvPr>
            <p:ph type="body" sz="half" idx="2"/>
          </p:nvPr>
        </p:nvSpPr>
        <p:spPr>
          <a:xfrm>
            <a:off x="395098" y="618185"/>
            <a:ext cx="10423155" cy="2614412"/>
          </a:xfrm>
        </p:spPr>
        <p:txBody>
          <a:bodyPr>
            <a:normAutofit lnSpcReduction="10000"/>
          </a:bodyPr>
          <a:lstStyle/>
          <a:p>
            <a:pPr marL="285750" indent="-285750">
              <a:buFont typeface="Arial" panose="020B0604020202020204" pitchFamily="34" charset="0"/>
              <a:buChar char="•"/>
            </a:pPr>
            <a:r>
              <a:rPr lang="en-IN" sz="1600" dirty="0"/>
              <a:t>Library used : </a:t>
            </a:r>
            <a:r>
              <a:rPr lang="en-IN" sz="1600" dirty="0" err="1" smtClean="0"/>
              <a:t>sklearn.ensemble</a:t>
            </a:r>
            <a:r>
              <a:rPr lang="en-IN" sz="1600" dirty="0" smtClean="0"/>
              <a:t> (</a:t>
            </a:r>
            <a:r>
              <a:rPr lang="en-IN" sz="1600" dirty="0" err="1" smtClean="0"/>
              <a:t>RandomForestClaassifier</a:t>
            </a:r>
            <a:r>
              <a:rPr lang="en-IN" sz="1600" dirty="0" smtClean="0"/>
              <a:t>)</a:t>
            </a:r>
            <a:endParaRPr lang="en-IN" sz="1600" dirty="0"/>
          </a:p>
          <a:p>
            <a:pPr marL="285750" indent="-285750">
              <a:buFont typeface="Arial" panose="020B0604020202020204" pitchFamily="34" charset="0"/>
              <a:buChar char="•"/>
            </a:pPr>
            <a:r>
              <a:rPr lang="en-IN" sz="1600" dirty="0"/>
              <a:t>Split used for training and texting the data is  [70 : 30]</a:t>
            </a:r>
          </a:p>
          <a:p>
            <a:pPr marL="285750" indent="-285750">
              <a:buFont typeface="Arial" panose="020B0604020202020204" pitchFamily="34" charset="0"/>
              <a:buChar char="•"/>
            </a:pPr>
            <a:r>
              <a:rPr lang="en-IN" sz="1600" dirty="0"/>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sz="1600" dirty="0"/>
              <a:t>Accuracy : </a:t>
            </a:r>
            <a:r>
              <a:rPr lang="en-IN" sz="1600" dirty="0" smtClean="0"/>
              <a:t>100%</a:t>
            </a:r>
            <a:endParaRPr lang="en-IN" sz="1600" dirty="0"/>
          </a:p>
          <a:p>
            <a:pPr marL="285750" indent="-285750">
              <a:buFont typeface="Arial" panose="020B0604020202020204" pitchFamily="34" charset="0"/>
              <a:buChar char="•"/>
            </a:pPr>
            <a:r>
              <a:rPr lang="en-IN" sz="1600" dirty="0"/>
              <a:t>Recall :  </a:t>
            </a:r>
            <a:r>
              <a:rPr lang="en-IN" sz="1600" dirty="0" smtClean="0"/>
              <a:t>100%</a:t>
            </a:r>
            <a:endParaRPr lang="en-IN" sz="1600" dirty="0"/>
          </a:p>
          <a:p>
            <a:pPr marL="285750" indent="-285750">
              <a:buFont typeface="Arial" panose="020B0604020202020204" pitchFamily="34" charset="0"/>
              <a:buChar char="•"/>
            </a:pPr>
            <a:r>
              <a:rPr lang="en-IN" sz="1600" dirty="0"/>
              <a:t>Precision : </a:t>
            </a:r>
            <a:r>
              <a:rPr lang="en-IN" sz="1600" dirty="0" smtClean="0"/>
              <a:t>100%</a:t>
            </a:r>
            <a:endParaRPr lang="en-IN" sz="1600" dirty="0"/>
          </a:p>
          <a:p>
            <a:pPr marL="285750" indent="-285750">
              <a:buFont typeface="Arial" panose="020B0604020202020204" pitchFamily="34" charset="0"/>
              <a:buChar char="•"/>
            </a:pPr>
            <a:r>
              <a:rPr lang="en-IN" sz="1600" dirty="0"/>
              <a:t>F1 score :  </a:t>
            </a:r>
            <a:r>
              <a:rPr lang="en-IN" sz="1600" dirty="0" smtClean="0"/>
              <a:t>100%</a:t>
            </a:r>
            <a:endParaRPr lang="en-IN" sz="1600" dirty="0"/>
          </a:p>
          <a:p>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098" y="3232597"/>
            <a:ext cx="5129939" cy="3488069"/>
          </a:xfrm>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825" y="1941342"/>
            <a:ext cx="6374052" cy="4779324"/>
          </a:xfrm>
          <a:prstGeom prst="rect">
            <a:avLst/>
          </a:prstGeom>
        </p:spPr>
      </p:pic>
    </p:spTree>
    <p:extLst>
      <p:ext uri="{BB962C8B-B14F-4D97-AF65-F5344CB8AC3E}">
        <p14:creationId xmlns:p14="http://schemas.microsoft.com/office/powerpoint/2010/main" val="233113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48" y="59685"/>
            <a:ext cx="4530956" cy="708338"/>
          </a:xfrm>
        </p:spPr>
        <p:txBody>
          <a:bodyPr/>
          <a:lstStyle/>
          <a:p>
            <a:r>
              <a:rPr lang="en-IN" sz="2800" b="1" i="1" u="sng" dirty="0" smtClean="0"/>
              <a:t>Accuracy Comparison</a:t>
            </a:r>
            <a:endParaRPr lang="en-IN" sz="2800" b="1" i="1" u="sng" dirty="0"/>
          </a:p>
        </p:txBody>
      </p:sp>
      <p:sp>
        <p:nvSpPr>
          <p:cNvPr id="4" name="Text Placeholder 3"/>
          <p:cNvSpPr>
            <a:spLocks noGrp="1"/>
          </p:cNvSpPr>
          <p:nvPr>
            <p:ph type="body" sz="half" idx="2"/>
          </p:nvPr>
        </p:nvSpPr>
        <p:spPr>
          <a:xfrm>
            <a:off x="450181" y="1239940"/>
            <a:ext cx="4037413" cy="3539256"/>
          </a:xfrm>
        </p:spPr>
        <p:txBody>
          <a:bodyPr>
            <a:normAutofit/>
          </a:bodyPr>
          <a:lstStyle/>
          <a:p>
            <a:pPr marL="285750" indent="-285750">
              <a:buFont typeface="Arial" panose="020B0604020202020204" pitchFamily="34" charset="0"/>
              <a:buChar char="•"/>
            </a:pPr>
            <a:r>
              <a:rPr lang="en-IN" sz="1800" b="1" dirty="0" smtClean="0"/>
              <a:t>Decision Tree</a:t>
            </a:r>
            <a:r>
              <a:rPr lang="en-IN" sz="1800" dirty="0" smtClean="0"/>
              <a:t> and </a:t>
            </a:r>
            <a:r>
              <a:rPr lang="en-IN" sz="1800" b="1" dirty="0" smtClean="0"/>
              <a:t>Random</a:t>
            </a:r>
            <a:r>
              <a:rPr lang="en-IN" sz="1800" dirty="0" smtClean="0"/>
              <a:t> </a:t>
            </a:r>
            <a:r>
              <a:rPr lang="en-IN" sz="1800" b="1" dirty="0" smtClean="0"/>
              <a:t>Forest</a:t>
            </a:r>
            <a:r>
              <a:rPr lang="en-IN" sz="1800" dirty="0" smtClean="0"/>
              <a:t> have the highest accuracy.</a:t>
            </a:r>
          </a:p>
          <a:p>
            <a:pPr marL="285750" indent="-285750">
              <a:buFont typeface="Arial" panose="020B0604020202020204" pitchFamily="34" charset="0"/>
              <a:buChar char="•"/>
            </a:pPr>
            <a:r>
              <a:rPr lang="en-IN" sz="1800" dirty="0" smtClean="0"/>
              <a:t>Both the models doesn’t miss classifies any customers. We don’t want any person who wants to stay with the company shows he will not continue.</a:t>
            </a:r>
            <a:endParaRPr lang="en-IN" sz="1800" dirty="0"/>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2305" y="422031"/>
            <a:ext cx="7177098" cy="6105378"/>
          </a:xfrm>
        </p:spPr>
      </p:pic>
    </p:spTree>
    <p:extLst>
      <p:ext uri="{BB962C8B-B14F-4D97-AF65-F5344CB8AC3E}">
        <p14:creationId xmlns:p14="http://schemas.microsoft.com/office/powerpoint/2010/main" val="62700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779" y="2538897"/>
            <a:ext cx="6935372" cy="1400530"/>
          </a:xfrm>
          <a:solidFill>
            <a:schemeClr val="bg2">
              <a:lumMod val="40000"/>
              <a:lumOff val="60000"/>
            </a:schemeClr>
          </a:solidFill>
        </p:spPr>
        <p:txBody>
          <a:bodyPr/>
          <a:lstStyle/>
          <a:p>
            <a:pPr algn="ctr"/>
            <a:r>
              <a:rPr lang="en-IN" sz="80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a:t>
            </a:r>
            <a:r>
              <a:rPr lang="en-IN" sz="8000" b="1" i="1" dirty="0">
                <a:ln w="9525">
                  <a:solidFill>
                    <a:schemeClr val="bg1"/>
                  </a:solidFill>
                  <a:prstDash val="solid"/>
                </a:ln>
                <a:solidFill>
                  <a:schemeClr val="accent5"/>
                </a:solidFill>
                <a:effectLst>
                  <a:outerShdw blurRad="76200" dir="3780000" sx="1000" sy="1000" algn="r" rotWithShape="0">
                    <a:prstClr val="black">
                      <a:alpha val="73000"/>
                    </a:prstClr>
                  </a:outerShdw>
                </a:effectLst>
              </a:rPr>
              <a:t>YOU</a:t>
            </a:r>
            <a:r>
              <a:rPr lang="en-IN" sz="4400" b="1" dirty="0">
                <a:ln w="9525">
                  <a:solidFill>
                    <a:schemeClr val="bg1"/>
                  </a:solidFill>
                  <a:prstDash val="solid"/>
                </a:ln>
                <a:solidFill>
                  <a:schemeClr val="accent5"/>
                </a:solidFill>
                <a:effectLst>
                  <a:outerShdw blurRad="76200" dir="3780000" sx="1000" sy="1000" algn="r" rotWithShape="0">
                    <a:prstClr val="black">
                      <a:alpha val="73000"/>
                    </a:prstClr>
                  </a:outerShdw>
                </a:effectLst>
              </a:rPr>
              <a:t/>
            </a:r>
            <a:br>
              <a:rPr lang="en-IN" sz="4400" b="1" dirty="0">
                <a:ln w="9525">
                  <a:solidFill>
                    <a:schemeClr val="bg1"/>
                  </a:solidFill>
                  <a:prstDash val="solid"/>
                </a:ln>
                <a:solidFill>
                  <a:schemeClr val="accent5"/>
                </a:solidFill>
                <a:effectLst>
                  <a:outerShdw blurRad="76200" dir="3780000" sx="1000" sy="1000" algn="r" rotWithShape="0">
                    <a:prstClr val="black">
                      <a:alpha val="73000"/>
                    </a:prstClr>
                  </a:outerShdw>
                </a:effectLst>
              </a:rPr>
            </a:br>
            <a:endParaRPr lang="en-IN" b="1" i="1" dirty="0"/>
          </a:p>
        </p:txBody>
      </p:sp>
    </p:spTree>
    <p:extLst>
      <p:ext uri="{BB962C8B-B14F-4D97-AF65-F5344CB8AC3E}">
        <p14:creationId xmlns:p14="http://schemas.microsoft.com/office/powerpoint/2010/main" val="303646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t>
            </a:r>
            <a:endParaRPr lang="en-IN" dirty="0"/>
          </a:p>
        </p:txBody>
      </p:sp>
      <p:sp>
        <p:nvSpPr>
          <p:cNvPr id="3" name="Subtitle 2"/>
          <p:cNvSpPr>
            <a:spLocks noGrp="1"/>
          </p:cNvSpPr>
          <p:nvPr>
            <p:ph type="subTitle" idx="1"/>
          </p:nvPr>
        </p:nvSpPr>
        <p:spPr/>
        <p:txBody>
          <a:bodyPr/>
          <a:lstStyle/>
          <a:p>
            <a:endParaRPr lang="en-IN" dirty="0"/>
          </a:p>
        </p:txBody>
      </p:sp>
      <p:sp>
        <p:nvSpPr>
          <p:cNvPr id="6" name="Hexagon 5"/>
          <p:cNvSpPr/>
          <p:nvPr/>
        </p:nvSpPr>
        <p:spPr>
          <a:xfrm>
            <a:off x="4496863" y="106569"/>
            <a:ext cx="2485623" cy="2060620"/>
          </a:xfrm>
          <a:prstGeom prst="hexagon">
            <a:avLst/>
          </a:prstGeom>
          <a:solidFill>
            <a:srgbClr val="FFC000"/>
          </a:solidFill>
          <a:ln>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bg1"/>
              </a:solidFill>
            </a:endParaRPr>
          </a:p>
          <a:p>
            <a:pPr algn="ctr"/>
            <a:r>
              <a:rPr lang="en-IN" dirty="0" smtClean="0">
                <a:solidFill>
                  <a:schemeClr val="bg1"/>
                </a:solidFill>
              </a:rPr>
              <a:t>01</a:t>
            </a:r>
            <a:r>
              <a:rPr lang="en-IN" dirty="0" smtClean="0">
                <a:solidFill>
                  <a:schemeClr val="tx1"/>
                </a:solidFill>
              </a:rPr>
              <a:t/>
            </a:r>
            <a:br>
              <a:rPr lang="en-IN" dirty="0" smtClean="0">
                <a:solidFill>
                  <a:schemeClr val="tx1"/>
                </a:solidFill>
              </a:rPr>
            </a:br>
            <a:endParaRPr lang="en-IN" dirty="0" smtClean="0">
              <a:solidFill>
                <a:schemeClr val="tx1"/>
              </a:solidFill>
            </a:endParaRPr>
          </a:p>
          <a:p>
            <a:pPr algn="ctr"/>
            <a:r>
              <a:rPr lang="en-IN" dirty="0" smtClean="0">
                <a:solidFill>
                  <a:schemeClr val="bg1"/>
                </a:solidFill>
              </a:rPr>
              <a:t>PROBLEM STATEMENT</a:t>
            </a:r>
          </a:p>
          <a:p>
            <a:pPr algn="ctr"/>
            <a:r>
              <a:rPr lang="en-IN" dirty="0" smtClean="0">
                <a:ln>
                  <a:solidFill>
                    <a:schemeClr val="tx1"/>
                  </a:solidFill>
                </a:ln>
                <a:solidFill>
                  <a:schemeClr val="tx1"/>
                </a:solidFill>
              </a:rPr>
              <a:t> </a:t>
            </a:r>
          </a:p>
          <a:p>
            <a:pPr algn="ctr"/>
            <a:endParaRPr lang="en-IN" dirty="0">
              <a:solidFill>
                <a:schemeClr val="tx1"/>
              </a:solidFill>
            </a:endParaRPr>
          </a:p>
        </p:txBody>
      </p:sp>
      <p:cxnSp>
        <p:nvCxnSpPr>
          <p:cNvPr id="14" name="Straight Connector 13"/>
          <p:cNvCxnSpPr/>
          <p:nvPr/>
        </p:nvCxnSpPr>
        <p:spPr>
          <a:xfrm>
            <a:off x="7972021" y="2994751"/>
            <a:ext cx="142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Hexagon 15"/>
          <p:cNvSpPr/>
          <p:nvPr/>
        </p:nvSpPr>
        <p:spPr>
          <a:xfrm>
            <a:off x="7416667" y="1285853"/>
            <a:ext cx="2485623" cy="2060620"/>
          </a:xfrm>
          <a:prstGeom prst="hexagon">
            <a:avLst/>
          </a:prstGeom>
          <a:solidFill>
            <a:srgbClr val="92D050"/>
          </a:solidFill>
          <a:ln>
            <a:solidFill>
              <a:schemeClr val="tx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bg1"/>
              </a:solidFill>
            </a:endParaRPr>
          </a:p>
          <a:p>
            <a:pPr algn="ctr"/>
            <a:r>
              <a:rPr lang="en-IN" dirty="0" smtClean="0">
                <a:solidFill>
                  <a:schemeClr val="bg1"/>
                </a:solidFill>
              </a:rPr>
              <a:t>02</a:t>
            </a:r>
            <a:r>
              <a:rPr lang="en-IN" dirty="0" smtClean="0">
                <a:solidFill>
                  <a:schemeClr val="tx1"/>
                </a:solidFill>
              </a:rPr>
              <a:t/>
            </a:r>
            <a:br>
              <a:rPr lang="en-IN" dirty="0" smtClean="0">
                <a:solidFill>
                  <a:schemeClr val="tx1"/>
                </a:solidFill>
              </a:rPr>
            </a:br>
            <a:endParaRPr lang="en-IN" dirty="0" smtClean="0">
              <a:solidFill>
                <a:schemeClr val="tx1"/>
              </a:solidFill>
            </a:endParaRPr>
          </a:p>
          <a:p>
            <a:pPr algn="ctr"/>
            <a:r>
              <a:rPr lang="en-IN" dirty="0" smtClean="0">
                <a:solidFill>
                  <a:schemeClr val="bg1"/>
                </a:solidFill>
              </a:rPr>
              <a:t>DATA</a:t>
            </a:r>
          </a:p>
          <a:p>
            <a:pPr algn="ctr"/>
            <a:r>
              <a:rPr lang="en-IN" dirty="0" smtClean="0">
                <a:solidFill>
                  <a:schemeClr val="bg1"/>
                </a:solidFill>
              </a:rPr>
              <a:t>MINING</a:t>
            </a:r>
          </a:p>
          <a:p>
            <a:pPr algn="ctr"/>
            <a:r>
              <a:rPr lang="en-IN" dirty="0" smtClean="0">
                <a:ln>
                  <a:solidFill>
                    <a:schemeClr val="tx1"/>
                  </a:solidFill>
                </a:ln>
                <a:solidFill>
                  <a:schemeClr val="bg1"/>
                </a:solidFill>
              </a:rPr>
              <a:t> </a:t>
            </a:r>
          </a:p>
          <a:p>
            <a:pPr algn="ctr"/>
            <a:endParaRPr lang="en-IN" dirty="0">
              <a:solidFill>
                <a:schemeClr val="tx1"/>
              </a:solidFill>
            </a:endParaRPr>
          </a:p>
        </p:txBody>
      </p:sp>
      <p:cxnSp>
        <p:nvCxnSpPr>
          <p:cNvPr id="19" name="Straight Connector 18"/>
          <p:cNvCxnSpPr/>
          <p:nvPr/>
        </p:nvCxnSpPr>
        <p:spPr>
          <a:xfrm>
            <a:off x="8000380" y="2038852"/>
            <a:ext cx="142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024896" y="881938"/>
            <a:ext cx="142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Hexagon 22"/>
          <p:cNvSpPr/>
          <p:nvPr/>
        </p:nvSpPr>
        <p:spPr>
          <a:xfrm>
            <a:off x="1733562" y="3945869"/>
            <a:ext cx="2485623" cy="2060620"/>
          </a:xfrm>
          <a:prstGeom prst="hexagon">
            <a:avLst/>
          </a:prstGeom>
          <a:solidFill>
            <a:schemeClr val="tx2">
              <a:lumMod val="50000"/>
            </a:schemeClr>
          </a:solidFill>
          <a:ln>
            <a:solidFill>
              <a:schemeClr val="tx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bg1"/>
              </a:solidFill>
            </a:endParaRPr>
          </a:p>
          <a:p>
            <a:pPr algn="ctr"/>
            <a:r>
              <a:rPr lang="en-IN" dirty="0" smtClean="0">
                <a:solidFill>
                  <a:schemeClr val="bg1"/>
                </a:solidFill>
              </a:rPr>
              <a:t>05</a:t>
            </a:r>
            <a:r>
              <a:rPr lang="en-IN" dirty="0" smtClean="0">
                <a:solidFill>
                  <a:schemeClr val="tx1"/>
                </a:solidFill>
              </a:rPr>
              <a:t/>
            </a:r>
            <a:br>
              <a:rPr lang="en-IN" dirty="0" smtClean="0">
                <a:solidFill>
                  <a:schemeClr val="tx1"/>
                </a:solidFill>
              </a:rPr>
            </a:br>
            <a:endParaRPr lang="en-IN" dirty="0" smtClean="0">
              <a:solidFill>
                <a:schemeClr val="tx1"/>
              </a:solidFill>
            </a:endParaRPr>
          </a:p>
          <a:p>
            <a:pPr algn="ctr"/>
            <a:r>
              <a:rPr lang="en-IN" dirty="0" smtClean="0">
                <a:solidFill>
                  <a:schemeClr val="bg1"/>
                </a:solidFill>
              </a:rPr>
              <a:t>FEATURE </a:t>
            </a:r>
          </a:p>
          <a:p>
            <a:pPr algn="ctr"/>
            <a:r>
              <a:rPr lang="en-IN" dirty="0" smtClean="0">
                <a:solidFill>
                  <a:schemeClr val="bg1"/>
                </a:solidFill>
              </a:rPr>
              <a:t>ENGINEERING</a:t>
            </a:r>
          </a:p>
          <a:p>
            <a:pPr algn="ctr"/>
            <a:r>
              <a:rPr lang="en-IN" dirty="0" smtClean="0">
                <a:ln>
                  <a:solidFill>
                    <a:schemeClr val="tx1"/>
                  </a:solidFill>
                </a:ln>
                <a:solidFill>
                  <a:schemeClr val="bg1"/>
                </a:solidFill>
              </a:rPr>
              <a:t> </a:t>
            </a:r>
          </a:p>
          <a:p>
            <a:pPr algn="ctr"/>
            <a:endParaRPr lang="en-IN" dirty="0">
              <a:solidFill>
                <a:schemeClr val="bg1"/>
              </a:solidFill>
            </a:endParaRPr>
          </a:p>
        </p:txBody>
      </p:sp>
      <p:sp>
        <p:nvSpPr>
          <p:cNvPr id="24" name="Hexagon 23"/>
          <p:cNvSpPr/>
          <p:nvPr/>
        </p:nvSpPr>
        <p:spPr>
          <a:xfrm>
            <a:off x="1733563" y="1449343"/>
            <a:ext cx="2485623" cy="2060620"/>
          </a:xfrm>
          <a:prstGeom prst="hexagon">
            <a:avLst/>
          </a:prstGeom>
          <a:solidFill>
            <a:schemeClr val="accent2">
              <a:lumMod val="60000"/>
              <a:lumOff val="40000"/>
            </a:schemeClr>
          </a:solidFill>
          <a:ln>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tx1"/>
              </a:solidFill>
            </a:endParaRPr>
          </a:p>
          <a:p>
            <a:pPr algn="ctr"/>
            <a:r>
              <a:rPr lang="en-IN" dirty="0" smtClean="0">
                <a:solidFill>
                  <a:schemeClr val="bg1"/>
                </a:solidFill>
              </a:rPr>
              <a:t>06</a:t>
            </a:r>
            <a:r>
              <a:rPr lang="en-IN" dirty="0" smtClean="0">
                <a:solidFill>
                  <a:schemeClr val="tx1"/>
                </a:solidFill>
              </a:rPr>
              <a:t/>
            </a:r>
            <a:br>
              <a:rPr lang="en-IN" dirty="0" smtClean="0">
                <a:solidFill>
                  <a:schemeClr val="tx1"/>
                </a:solidFill>
              </a:rPr>
            </a:br>
            <a:endParaRPr lang="en-IN" dirty="0" smtClean="0">
              <a:solidFill>
                <a:schemeClr val="tx1"/>
              </a:solidFill>
            </a:endParaRPr>
          </a:p>
          <a:p>
            <a:pPr algn="ctr"/>
            <a:r>
              <a:rPr lang="en-IN" dirty="0" smtClean="0">
                <a:solidFill>
                  <a:schemeClr val="bg1"/>
                </a:solidFill>
              </a:rPr>
              <a:t>PREDICTIVE MODELING</a:t>
            </a:r>
          </a:p>
          <a:p>
            <a:pPr algn="ctr"/>
            <a:r>
              <a:rPr lang="en-IN" dirty="0" smtClean="0">
                <a:ln>
                  <a:solidFill>
                    <a:schemeClr val="tx1"/>
                  </a:solidFill>
                </a:ln>
                <a:solidFill>
                  <a:schemeClr val="bg1"/>
                </a:solidFill>
              </a:rPr>
              <a:t> </a:t>
            </a:r>
          </a:p>
          <a:p>
            <a:pPr algn="ctr"/>
            <a:endParaRPr lang="en-IN" dirty="0">
              <a:solidFill>
                <a:schemeClr val="tx1"/>
              </a:solidFill>
            </a:endParaRPr>
          </a:p>
        </p:txBody>
      </p:sp>
      <p:sp>
        <p:nvSpPr>
          <p:cNvPr id="25" name="Hexagon 24"/>
          <p:cNvSpPr/>
          <p:nvPr/>
        </p:nvSpPr>
        <p:spPr>
          <a:xfrm>
            <a:off x="4532196" y="2450712"/>
            <a:ext cx="2485623" cy="2088000"/>
          </a:xfrm>
          <a:prstGeom prst="hexagon">
            <a:avLst/>
          </a:prstGeom>
          <a:solidFill>
            <a:schemeClr val="accent6">
              <a:lumMod val="75000"/>
            </a:schemeClr>
          </a:solidFill>
          <a:ln>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lnSpc>
                <a:spcPct val="150000"/>
              </a:lnSpc>
            </a:pPr>
            <a:r>
              <a:rPr lang="en-IN" dirty="0" smtClean="0">
                <a:solidFill>
                  <a:schemeClr val="tx1"/>
                </a:solidFill>
              </a:rPr>
              <a:t>   </a:t>
            </a:r>
          </a:p>
          <a:p>
            <a:pPr algn="ctr">
              <a:lnSpc>
                <a:spcPct val="150000"/>
              </a:lnSpc>
            </a:pPr>
            <a:r>
              <a:rPr lang="en-IN" dirty="0" smtClean="0">
                <a:solidFill>
                  <a:schemeClr val="bg1"/>
                </a:solidFill>
              </a:rPr>
              <a:t>DATA SCIENCE</a:t>
            </a:r>
          </a:p>
          <a:p>
            <a:pPr algn="ctr">
              <a:lnSpc>
                <a:spcPct val="150000"/>
              </a:lnSpc>
            </a:pPr>
            <a:r>
              <a:rPr lang="en-IN" dirty="0" smtClean="0">
                <a:solidFill>
                  <a:schemeClr val="bg1"/>
                </a:solidFill>
              </a:rPr>
              <a:t>LIFECYCLE</a:t>
            </a:r>
            <a:br>
              <a:rPr lang="en-IN" dirty="0" smtClean="0">
                <a:solidFill>
                  <a:schemeClr val="bg1"/>
                </a:solidFill>
              </a:rPr>
            </a:br>
            <a:endParaRPr lang="en-IN" dirty="0" smtClean="0">
              <a:solidFill>
                <a:schemeClr val="bg1"/>
              </a:solidFill>
            </a:endParaRPr>
          </a:p>
          <a:p>
            <a:pPr algn="ctr"/>
            <a:r>
              <a:rPr lang="en-IN" dirty="0" smtClean="0">
                <a:ln>
                  <a:solidFill>
                    <a:schemeClr val="tx1"/>
                  </a:solidFill>
                </a:ln>
                <a:solidFill>
                  <a:schemeClr val="tx1"/>
                </a:solidFill>
              </a:rPr>
              <a:t> </a:t>
            </a:r>
          </a:p>
          <a:p>
            <a:pPr algn="ctr"/>
            <a:endParaRPr lang="en-IN" dirty="0">
              <a:solidFill>
                <a:schemeClr val="tx1"/>
              </a:solidFill>
            </a:endParaRPr>
          </a:p>
        </p:txBody>
      </p:sp>
      <p:sp>
        <p:nvSpPr>
          <p:cNvPr id="26" name="Hexagon 25"/>
          <p:cNvSpPr/>
          <p:nvPr/>
        </p:nvSpPr>
        <p:spPr>
          <a:xfrm>
            <a:off x="7472347" y="3631653"/>
            <a:ext cx="2485623" cy="2060620"/>
          </a:xfrm>
          <a:prstGeom prst="hexagon">
            <a:avLst/>
          </a:prstGeom>
          <a:ln>
            <a:solidFill>
              <a:schemeClr val="tx1"/>
            </a:solidFill>
            <a:prstDash val="solid"/>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bg1"/>
              </a:solidFill>
            </a:endParaRPr>
          </a:p>
          <a:p>
            <a:pPr algn="ctr"/>
            <a:r>
              <a:rPr lang="en-IN" dirty="0" smtClean="0">
                <a:solidFill>
                  <a:schemeClr val="bg1"/>
                </a:solidFill>
              </a:rPr>
              <a:t>03</a:t>
            </a:r>
            <a:r>
              <a:rPr lang="en-IN" dirty="0" smtClean="0">
                <a:solidFill>
                  <a:schemeClr val="tx1"/>
                </a:solidFill>
              </a:rPr>
              <a:t/>
            </a:r>
            <a:br>
              <a:rPr lang="en-IN" dirty="0" smtClean="0">
                <a:solidFill>
                  <a:schemeClr val="tx1"/>
                </a:solidFill>
              </a:rPr>
            </a:br>
            <a:endParaRPr lang="en-IN" dirty="0" smtClean="0">
              <a:solidFill>
                <a:schemeClr val="tx1"/>
              </a:solidFill>
            </a:endParaRPr>
          </a:p>
          <a:p>
            <a:pPr algn="ctr"/>
            <a:r>
              <a:rPr lang="en-IN" dirty="0" smtClean="0">
                <a:solidFill>
                  <a:schemeClr val="bg1"/>
                </a:solidFill>
              </a:rPr>
              <a:t>DATA</a:t>
            </a:r>
          </a:p>
          <a:p>
            <a:pPr algn="ctr"/>
            <a:r>
              <a:rPr lang="en-IN" dirty="0" smtClean="0">
                <a:solidFill>
                  <a:schemeClr val="bg1"/>
                </a:solidFill>
              </a:rPr>
              <a:t> CLEANING</a:t>
            </a:r>
          </a:p>
          <a:p>
            <a:pPr algn="ctr"/>
            <a:r>
              <a:rPr lang="en-IN" dirty="0" smtClean="0">
                <a:ln>
                  <a:solidFill>
                    <a:schemeClr val="tx1"/>
                  </a:solidFill>
                </a:ln>
                <a:solidFill>
                  <a:schemeClr val="tx1"/>
                </a:solidFill>
              </a:rPr>
              <a:t> </a:t>
            </a:r>
          </a:p>
          <a:p>
            <a:pPr algn="ctr"/>
            <a:endParaRPr lang="en-IN" dirty="0">
              <a:solidFill>
                <a:schemeClr val="tx1"/>
              </a:solidFill>
            </a:endParaRPr>
          </a:p>
        </p:txBody>
      </p:sp>
      <p:sp>
        <p:nvSpPr>
          <p:cNvPr id="27" name="Hexagon 26"/>
          <p:cNvSpPr/>
          <p:nvPr/>
        </p:nvSpPr>
        <p:spPr>
          <a:xfrm>
            <a:off x="4579658" y="4694557"/>
            <a:ext cx="2485623" cy="2060620"/>
          </a:xfrm>
          <a:prstGeom prst="hexagon">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bg1"/>
              </a:solidFill>
            </a:endParaRPr>
          </a:p>
          <a:p>
            <a:pPr algn="ctr"/>
            <a:r>
              <a:rPr lang="en-IN" dirty="0" smtClean="0">
                <a:solidFill>
                  <a:schemeClr val="bg1"/>
                </a:solidFill>
              </a:rPr>
              <a:t>04</a:t>
            </a:r>
            <a:r>
              <a:rPr lang="en-IN" dirty="0" smtClean="0">
                <a:solidFill>
                  <a:schemeClr val="tx1"/>
                </a:solidFill>
              </a:rPr>
              <a:t/>
            </a:r>
            <a:br>
              <a:rPr lang="en-IN" dirty="0" smtClean="0">
                <a:solidFill>
                  <a:schemeClr val="tx1"/>
                </a:solidFill>
              </a:rPr>
            </a:br>
            <a:endParaRPr lang="en-IN" dirty="0" smtClean="0">
              <a:solidFill>
                <a:schemeClr val="tx1"/>
              </a:solidFill>
            </a:endParaRPr>
          </a:p>
          <a:p>
            <a:pPr algn="ctr"/>
            <a:r>
              <a:rPr lang="en-IN" dirty="0" smtClean="0">
                <a:solidFill>
                  <a:schemeClr val="bg1"/>
                </a:solidFill>
              </a:rPr>
              <a:t>DATA EXPLORATION</a:t>
            </a:r>
          </a:p>
          <a:p>
            <a:pPr algn="ctr"/>
            <a:r>
              <a:rPr lang="en-IN" dirty="0" smtClean="0">
                <a:ln>
                  <a:solidFill>
                    <a:schemeClr val="tx1"/>
                  </a:solidFill>
                </a:ln>
                <a:solidFill>
                  <a:schemeClr val="tx1"/>
                </a:solidFill>
              </a:rPr>
              <a:t> </a:t>
            </a:r>
          </a:p>
          <a:p>
            <a:pPr algn="ctr"/>
            <a:endParaRPr lang="en-IN" dirty="0">
              <a:solidFill>
                <a:schemeClr val="tx1"/>
              </a:solidFill>
            </a:endParaRPr>
          </a:p>
        </p:txBody>
      </p:sp>
      <p:cxnSp>
        <p:nvCxnSpPr>
          <p:cNvPr id="28" name="Straight Connector 27"/>
          <p:cNvCxnSpPr/>
          <p:nvPr/>
        </p:nvCxnSpPr>
        <p:spPr>
          <a:xfrm>
            <a:off x="5107691" y="5485456"/>
            <a:ext cx="142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61595" y="2237457"/>
            <a:ext cx="142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61595" y="4719842"/>
            <a:ext cx="142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00380" y="4429919"/>
            <a:ext cx="1429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19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7" y="131876"/>
            <a:ext cx="5841726" cy="1823533"/>
          </a:xfrm>
        </p:spPr>
        <p:txBody>
          <a:bodyPr/>
          <a:lstStyle/>
          <a:p>
            <a:pPr algn="ctr"/>
            <a:r>
              <a:rPr lang="en-IN" sz="3600" b="1" i="1" u="sng" dirty="0" smtClean="0">
                <a:solidFill>
                  <a:schemeClr val="bg2">
                    <a:lumMod val="60000"/>
                    <a:lumOff val="40000"/>
                  </a:schemeClr>
                </a:solidFill>
              </a:rPr>
              <a:t>Problem Statement       </a:t>
            </a:r>
            <a:r>
              <a:rPr lang="en-IN" sz="3600" b="1" i="1" u="sng" dirty="0">
                <a:solidFill>
                  <a:schemeClr val="bg2">
                    <a:lumMod val="60000"/>
                    <a:lumOff val="40000"/>
                  </a:schemeClr>
                </a:solidFill>
              </a:rPr>
              <a:t/>
            </a:r>
            <a:br>
              <a:rPr lang="en-IN" sz="3600" b="1" i="1" u="sng" dirty="0">
                <a:solidFill>
                  <a:schemeClr val="bg2">
                    <a:lumMod val="60000"/>
                    <a:lumOff val="40000"/>
                  </a:schemeClr>
                </a:solidFill>
              </a:rPr>
            </a:br>
            <a:r>
              <a:rPr lang="en-IN" sz="3600" b="1" i="1" u="sng" dirty="0" smtClean="0">
                <a:solidFill>
                  <a:schemeClr val="bg2">
                    <a:lumMod val="60000"/>
                    <a:lumOff val="40000"/>
                  </a:schemeClr>
                </a:solidFill>
              </a:rPr>
              <a:t>&amp;</a:t>
            </a:r>
            <a:r>
              <a:rPr lang="en-IN" sz="3600" b="1" i="1" u="sng" dirty="0">
                <a:solidFill>
                  <a:schemeClr val="bg2">
                    <a:lumMod val="60000"/>
                    <a:lumOff val="40000"/>
                  </a:schemeClr>
                </a:solidFill>
              </a:rPr>
              <a:t/>
            </a:r>
            <a:br>
              <a:rPr lang="en-IN" sz="3600" b="1" i="1" u="sng" dirty="0">
                <a:solidFill>
                  <a:schemeClr val="bg2">
                    <a:lumMod val="60000"/>
                    <a:lumOff val="40000"/>
                  </a:schemeClr>
                </a:solidFill>
              </a:rPr>
            </a:br>
            <a:r>
              <a:rPr lang="en-IN" sz="3600" b="1" i="1" u="sng" dirty="0" smtClean="0">
                <a:solidFill>
                  <a:schemeClr val="bg2">
                    <a:lumMod val="60000"/>
                    <a:lumOff val="40000"/>
                  </a:schemeClr>
                </a:solidFill>
              </a:rPr>
              <a:t>Data mining</a:t>
            </a:r>
            <a:r>
              <a:rPr lang="en-IN" sz="3600" b="1" i="1" u="sng" dirty="0" smtClean="0"/>
              <a:t/>
            </a:r>
            <a:br>
              <a:rPr lang="en-IN" sz="3600" b="1" i="1" u="sng" dirty="0" smtClean="0"/>
            </a:br>
            <a:r>
              <a:rPr lang="en-IN" sz="3600" b="1" i="1" u="sng" dirty="0"/>
              <a:t/>
            </a:r>
            <a:br>
              <a:rPr lang="en-IN" sz="3600" b="1" i="1" u="sng" dirty="0"/>
            </a:br>
            <a:r>
              <a:rPr lang="en-IN" sz="1600" dirty="0" smtClean="0"/>
              <a:t>As persons can easily port their numbers, so it becomes difficult for the company to understand whether the person will continue give the business to the company or not.</a:t>
            </a:r>
            <a:endParaRPr lang="en-IN" sz="16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3434" y="3587262"/>
            <a:ext cx="5903809" cy="2917270"/>
          </a:xfrm>
        </p:spPr>
      </p:pic>
      <p:sp>
        <p:nvSpPr>
          <p:cNvPr id="4" name="Content Placeholder 3"/>
          <p:cNvSpPr>
            <a:spLocks noGrp="1"/>
          </p:cNvSpPr>
          <p:nvPr>
            <p:ph sz="half" idx="2"/>
          </p:nvPr>
        </p:nvSpPr>
        <p:spPr>
          <a:xfrm>
            <a:off x="6217920" y="131875"/>
            <a:ext cx="5781821" cy="5803619"/>
          </a:xfrm>
        </p:spPr>
        <p:txBody>
          <a:bodyPr>
            <a:normAutofit fontScale="62500" lnSpcReduction="20000"/>
          </a:bodyPr>
          <a:lstStyle/>
          <a:p>
            <a:pPr marL="0" indent="0">
              <a:buNone/>
            </a:pPr>
            <a:r>
              <a:rPr lang="en-IN" sz="3200" b="1" dirty="0" smtClean="0"/>
              <a:t>                Attribute Information</a:t>
            </a:r>
          </a:p>
          <a:p>
            <a:r>
              <a:rPr lang="en-IN" dirty="0" smtClean="0"/>
              <a:t>Id:                           - unique identifier</a:t>
            </a:r>
          </a:p>
          <a:p>
            <a:r>
              <a:rPr lang="en-IN" dirty="0" smtClean="0"/>
              <a:t>Gender:                 - “Male” or “Female”</a:t>
            </a:r>
            <a:endParaRPr lang="en-US" dirty="0" smtClean="0"/>
          </a:p>
          <a:p>
            <a:r>
              <a:rPr lang="en-US" dirty="0" err="1" smtClean="0"/>
              <a:t>SeniorCitizen</a:t>
            </a:r>
            <a:r>
              <a:rPr lang="en-US" dirty="0" smtClean="0"/>
              <a:t>         </a:t>
            </a:r>
            <a:r>
              <a:rPr lang="en-US" dirty="0"/>
              <a:t>- yes or no	</a:t>
            </a:r>
          </a:p>
          <a:p>
            <a:r>
              <a:rPr lang="en-US" dirty="0" smtClean="0"/>
              <a:t>Partner                   - </a:t>
            </a:r>
            <a:r>
              <a:rPr lang="en-US" dirty="0"/>
              <a:t>whether the person is single or having a </a:t>
            </a:r>
            <a:r>
              <a:rPr lang="en-US" dirty="0" smtClean="0"/>
              <a:t>partner</a:t>
            </a:r>
            <a:endParaRPr lang="en-US" dirty="0"/>
          </a:p>
          <a:p>
            <a:r>
              <a:rPr lang="en-US" dirty="0" smtClean="0"/>
              <a:t>Dependents          - </a:t>
            </a:r>
            <a:r>
              <a:rPr lang="en-US" dirty="0"/>
              <a:t>yes or </a:t>
            </a:r>
            <a:r>
              <a:rPr lang="en-US" dirty="0" smtClean="0"/>
              <a:t>no</a:t>
            </a:r>
            <a:endParaRPr lang="en-US" dirty="0"/>
          </a:p>
          <a:p>
            <a:r>
              <a:rPr lang="en-US" dirty="0" err="1" smtClean="0"/>
              <a:t>tenureMonth</a:t>
            </a:r>
            <a:r>
              <a:rPr lang="en-US" dirty="0" smtClean="0"/>
              <a:t>         - Monthly </a:t>
            </a:r>
            <a:r>
              <a:rPr lang="en-US" dirty="0"/>
              <a:t>or </a:t>
            </a:r>
            <a:r>
              <a:rPr lang="en-US" dirty="0" err="1"/>
              <a:t>Q</a:t>
            </a:r>
            <a:r>
              <a:rPr lang="en-US" dirty="0" err="1" smtClean="0"/>
              <a:t>uaterly</a:t>
            </a:r>
            <a:endParaRPr lang="en-US" dirty="0"/>
          </a:p>
          <a:p>
            <a:r>
              <a:rPr lang="en-US" dirty="0" err="1" smtClean="0"/>
              <a:t>PhoneService</a:t>
            </a:r>
            <a:r>
              <a:rPr lang="en-US" dirty="0" smtClean="0"/>
              <a:t>        - </a:t>
            </a:r>
            <a:r>
              <a:rPr lang="en-US" dirty="0"/>
              <a:t>yes or </a:t>
            </a:r>
            <a:r>
              <a:rPr lang="en-US" dirty="0" smtClean="0"/>
              <a:t>no</a:t>
            </a:r>
            <a:endParaRPr lang="en-US" dirty="0"/>
          </a:p>
          <a:p>
            <a:r>
              <a:rPr lang="en-US" dirty="0" err="1" smtClean="0"/>
              <a:t>MultipleLine</a:t>
            </a:r>
            <a:r>
              <a:rPr lang="en-US" dirty="0" smtClean="0"/>
              <a:t>            - </a:t>
            </a:r>
            <a:r>
              <a:rPr lang="en-US" dirty="0"/>
              <a:t>There are any multiple </a:t>
            </a:r>
            <a:r>
              <a:rPr lang="en-US" dirty="0" smtClean="0"/>
              <a:t>lines</a:t>
            </a:r>
            <a:endParaRPr lang="en-US" dirty="0"/>
          </a:p>
          <a:p>
            <a:r>
              <a:rPr lang="en-US" dirty="0" err="1" smtClean="0"/>
              <a:t>InternetService</a:t>
            </a:r>
            <a:r>
              <a:rPr lang="en-US" dirty="0" smtClean="0"/>
              <a:t>      - </a:t>
            </a:r>
            <a:r>
              <a:rPr lang="en-US" dirty="0"/>
              <a:t>what kind of Internet service is using</a:t>
            </a:r>
          </a:p>
          <a:p>
            <a:r>
              <a:rPr lang="en-US" dirty="0" err="1" smtClean="0"/>
              <a:t>OnlineSecurity</a:t>
            </a:r>
            <a:r>
              <a:rPr lang="en-US" dirty="0" smtClean="0"/>
              <a:t>       - </a:t>
            </a:r>
            <a:r>
              <a:rPr lang="en-US" dirty="0"/>
              <a:t>service is available </a:t>
            </a:r>
          </a:p>
          <a:p>
            <a:r>
              <a:rPr lang="en-US" dirty="0" err="1" smtClean="0"/>
              <a:t>DeviceProtection</a:t>
            </a:r>
            <a:r>
              <a:rPr lang="en-US" dirty="0" smtClean="0"/>
              <a:t>  - </a:t>
            </a:r>
            <a:r>
              <a:rPr lang="en-US" dirty="0"/>
              <a:t>service is available </a:t>
            </a:r>
          </a:p>
          <a:p>
            <a:r>
              <a:rPr lang="en-US" dirty="0" err="1" smtClean="0"/>
              <a:t>TechSupport</a:t>
            </a:r>
            <a:r>
              <a:rPr lang="en-US" dirty="0" smtClean="0"/>
              <a:t>          - </a:t>
            </a:r>
            <a:r>
              <a:rPr lang="en-US" dirty="0"/>
              <a:t>service is available </a:t>
            </a:r>
          </a:p>
          <a:p>
            <a:r>
              <a:rPr lang="en-US" dirty="0" err="1" smtClean="0"/>
              <a:t>StreamingTV</a:t>
            </a:r>
            <a:r>
              <a:rPr lang="en-US" dirty="0"/>
              <a:t>	    </a:t>
            </a:r>
            <a:r>
              <a:rPr lang="en-US" dirty="0" smtClean="0"/>
              <a:t>  - </a:t>
            </a:r>
            <a:r>
              <a:rPr lang="en-US" dirty="0"/>
              <a:t>service is available </a:t>
            </a:r>
          </a:p>
          <a:p>
            <a:r>
              <a:rPr lang="en-US" dirty="0" err="1" smtClean="0"/>
              <a:t>StreamingMovie</a:t>
            </a:r>
            <a:r>
              <a:rPr lang="en-US" dirty="0" smtClean="0"/>
              <a:t>    - </a:t>
            </a:r>
            <a:r>
              <a:rPr lang="en-US" dirty="0"/>
              <a:t>service is </a:t>
            </a:r>
            <a:r>
              <a:rPr lang="en-US" dirty="0" smtClean="0"/>
              <a:t>available</a:t>
            </a:r>
            <a:endParaRPr lang="en-US" dirty="0"/>
          </a:p>
          <a:p>
            <a:r>
              <a:rPr lang="en-US" dirty="0" smtClean="0"/>
              <a:t>Contract                 - </a:t>
            </a:r>
            <a:r>
              <a:rPr lang="en-US" dirty="0"/>
              <a:t>Type of contract</a:t>
            </a:r>
          </a:p>
          <a:p>
            <a:r>
              <a:rPr lang="en-US" dirty="0" err="1" smtClean="0"/>
              <a:t>PaperlessBilling</a:t>
            </a:r>
            <a:r>
              <a:rPr lang="en-US" dirty="0" smtClean="0"/>
              <a:t>       - </a:t>
            </a:r>
            <a:r>
              <a:rPr lang="en-US" dirty="0"/>
              <a:t>Yes or </a:t>
            </a:r>
            <a:r>
              <a:rPr lang="en-US" dirty="0" smtClean="0"/>
              <a:t>No</a:t>
            </a:r>
          </a:p>
          <a:p>
            <a:r>
              <a:rPr lang="en-US" dirty="0" err="1" smtClean="0"/>
              <a:t>PaymentMethod</a:t>
            </a:r>
            <a:r>
              <a:rPr lang="en-US" dirty="0" smtClean="0"/>
              <a:t>   - Modes </a:t>
            </a:r>
            <a:r>
              <a:rPr lang="en-US" dirty="0"/>
              <a:t>of </a:t>
            </a:r>
            <a:r>
              <a:rPr lang="en-US" dirty="0" smtClean="0"/>
              <a:t>Payment                      </a:t>
            </a:r>
            <a:endParaRPr lang="en-US" dirty="0"/>
          </a:p>
          <a:p>
            <a:r>
              <a:rPr lang="en-US" dirty="0" err="1" smtClean="0"/>
              <a:t>MonthlyCharges</a:t>
            </a:r>
            <a:r>
              <a:rPr lang="en-US" dirty="0" smtClean="0"/>
              <a:t>    - Amount </a:t>
            </a:r>
            <a:r>
              <a:rPr lang="en-US" dirty="0"/>
              <a:t>paid monthly   </a:t>
            </a:r>
          </a:p>
          <a:p>
            <a:r>
              <a:rPr lang="en-US" dirty="0" err="1" smtClean="0"/>
              <a:t>TotalCharges</a:t>
            </a:r>
            <a:r>
              <a:rPr lang="en-US" dirty="0" smtClean="0"/>
              <a:t>          -  </a:t>
            </a:r>
            <a:r>
              <a:rPr lang="en-US" dirty="0"/>
              <a:t>Total amount </a:t>
            </a:r>
            <a:r>
              <a:rPr lang="en-US" dirty="0" smtClean="0"/>
              <a:t>paid</a:t>
            </a:r>
            <a:endParaRPr lang="en-US" dirty="0"/>
          </a:p>
          <a:p>
            <a:r>
              <a:rPr lang="en-US" dirty="0" smtClean="0"/>
              <a:t>Churn                       - </a:t>
            </a:r>
            <a:r>
              <a:rPr lang="en-US" dirty="0"/>
              <a:t>Yes or No</a:t>
            </a:r>
            <a:endParaRPr lang="en-IN" dirty="0" smtClean="0"/>
          </a:p>
        </p:txBody>
      </p:sp>
    </p:spTree>
    <p:extLst>
      <p:ext uri="{BB962C8B-B14F-4D97-AF65-F5344CB8AC3E}">
        <p14:creationId xmlns:p14="http://schemas.microsoft.com/office/powerpoint/2010/main" val="3460931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60942" y="650127"/>
            <a:ext cx="5823284" cy="5181599"/>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EDA</a:t>
            </a:r>
            <a:r>
              <a:rPr lang="en-IN"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a:p>
            <a:pPr algn="ctr"/>
            <a:endParaRPr lang="en-IN" sz="3200" dirty="0"/>
          </a:p>
          <a:p>
            <a:pPr algn="ctr"/>
            <a:r>
              <a:rPr lang="en-IN"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Exploratory Data </a:t>
            </a:r>
          </a:p>
          <a:p>
            <a:pPr algn="ctr"/>
            <a:r>
              <a:rPr lang="en-IN"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Analytics</a:t>
            </a:r>
            <a:endPar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36668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75" y="377476"/>
            <a:ext cx="4162634" cy="703391"/>
          </a:xfrm>
        </p:spPr>
        <p:txBody>
          <a:bodyPr/>
          <a:lstStyle/>
          <a:p>
            <a:r>
              <a:rPr lang="en-IN" sz="3600" b="1" i="1" u="sng" dirty="0" smtClean="0"/>
              <a:t>DATA CLEANING</a:t>
            </a:r>
            <a:endParaRPr lang="en-IN" sz="3600" b="1" i="1"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90" y="1503280"/>
            <a:ext cx="3486752" cy="4862900"/>
          </a:xfrm>
        </p:spPr>
      </p:pic>
      <p:sp>
        <p:nvSpPr>
          <p:cNvPr id="4" name="Text Placeholder 3"/>
          <p:cNvSpPr>
            <a:spLocks noGrp="1"/>
          </p:cNvSpPr>
          <p:nvPr>
            <p:ph type="body" sz="half" idx="2"/>
          </p:nvPr>
        </p:nvSpPr>
        <p:spPr>
          <a:xfrm>
            <a:off x="142104" y="6487582"/>
            <a:ext cx="3401063" cy="214922"/>
          </a:xfrm>
        </p:spPr>
        <p:txBody>
          <a:bodyPr>
            <a:normAutofit fontScale="70000" lnSpcReduction="20000"/>
          </a:bodyPr>
          <a:lstStyle/>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20" y="2031056"/>
            <a:ext cx="2700996" cy="43214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2144" y="2031056"/>
            <a:ext cx="3335936" cy="43787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2144" y="1080867"/>
            <a:ext cx="6585571" cy="844827"/>
          </a:xfrm>
          <a:prstGeom prst="rect">
            <a:avLst/>
          </a:prstGeom>
        </p:spPr>
      </p:pic>
    </p:spTree>
    <p:extLst>
      <p:ext uri="{BB962C8B-B14F-4D97-AF65-F5344CB8AC3E}">
        <p14:creationId xmlns:p14="http://schemas.microsoft.com/office/powerpoint/2010/main" val="118193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i="1" u="sng" dirty="0" smtClean="0"/>
              <a:t>CONTINUOUS VARIABLES</a:t>
            </a:r>
            <a:endParaRPr lang="en-IN" sz="4400"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837" y="1853248"/>
            <a:ext cx="10607908" cy="4505349"/>
          </a:xfrm>
        </p:spPr>
      </p:pic>
    </p:spTree>
    <p:extLst>
      <p:ext uri="{BB962C8B-B14F-4D97-AF65-F5344CB8AC3E}">
        <p14:creationId xmlns:p14="http://schemas.microsoft.com/office/powerpoint/2010/main" val="766702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i="1" u="sng" dirty="0" smtClean="0"/>
              <a:t>CATEGORICAL VARIABLES</a:t>
            </a:r>
            <a:endParaRPr lang="en-IN" sz="4400"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01" y="1327678"/>
            <a:ext cx="2016542" cy="12343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582" y="2558156"/>
            <a:ext cx="2269412" cy="15777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3843" y="1325758"/>
            <a:ext cx="2300151" cy="125128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300" y="4109196"/>
            <a:ext cx="2049893" cy="1783110"/>
          </a:xfrm>
          <a:prstGeom prst="rect">
            <a:avLst/>
          </a:prstGeom>
        </p:spPr>
      </p:pic>
      <p:pic>
        <p:nvPicPr>
          <p:cNvPr id="8"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289" y="2560076"/>
            <a:ext cx="2049893" cy="1562244"/>
          </a:xfrm>
          <a:prstGeom prst="rect">
            <a:avLst/>
          </a:prstGeom>
        </p:spPr>
      </p:pic>
      <p:pic>
        <p:nvPicPr>
          <p:cNvPr id="10" name="Content Placeholder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9212" y="4137364"/>
            <a:ext cx="2284782" cy="175494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93994" y="1325758"/>
            <a:ext cx="2424719" cy="1234318"/>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3994" y="4122320"/>
            <a:ext cx="2399318" cy="1754942"/>
          </a:xfrm>
          <a:prstGeom prst="rect">
            <a:avLst/>
          </a:prstGeom>
        </p:spPr>
      </p:pic>
      <p:pic>
        <p:nvPicPr>
          <p:cNvPr id="14" name="Content Placeholder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4889" y="1325758"/>
            <a:ext cx="2631480" cy="122119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93312" y="2540967"/>
            <a:ext cx="2643057" cy="1581353"/>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93312" y="4122320"/>
            <a:ext cx="2643057" cy="1754942"/>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36369" y="1325758"/>
            <a:ext cx="2290986" cy="1234318"/>
          </a:xfrm>
          <a:prstGeom prst="rect">
            <a:avLst/>
          </a:prstGeom>
        </p:spPr>
      </p:pic>
      <p:pic>
        <p:nvPicPr>
          <p:cNvPr id="18" name="Content Placeholder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36369" y="2514263"/>
            <a:ext cx="2290986" cy="1594933"/>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04048" y="4108039"/>
            <a:ext cx="2423308" cy="1769223"/>
          </a:xfrm>
          <a:prstGeom prst="rect">
            <a:avLst/>
          </a:prstGeom>
        </p:spPr>
      </p:pic>
      <p:pic>
        <p:nvPicPr>
          <p:cNvPr id="21" name="Content Placeholder 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3994" y="2540967"/>
            <a:ext cx="2399317" cy="1608057"/>
          </a:xfrm>
          <a:prstGeom prst="rect">
            <a:avLst/>
          </a:prstGeom>
        </p:spPr>
      </p:pic>
    </p:spTree>
    <p:extLst>
      <p:ext uri="{BB962C8B-B14F-4D97-AF65-F5344CB8AC3E}">
        <p14:creationId xmlns:p14="http://schemas.microsoft.com/office/powerpoint/2010/main" val="344286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037" y="0"/>
            <a:ext cx="3812344" cy="869645"/>
          </a:xfrm>
        </p:spPr>
        <p:txBody>
          <a:bodyPr/>
          <a:lstStyle/>
          <a:p>
            <a:r>
              <a:rPr lang="en-IN" b="1" i="1" u="sng" dirty="0" smtClean="0">
                <a:solidFill>
                  <a:schemeClr val="tx1"/>
                </a:solidFill>
              </a:rPr>
              <a:t>HISTOGRAM</a:t>
            </a:r>
            <a:endParaRPr lang="en-IN" b="1" i="1" u="sng"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51" y="98474"/>
            <a:ext cx="3671666" cy="308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13" y="731520"/>
            <a:ext cx="3957168" cy="28560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151" y="3278542"/>
            <a:ext cx="3671666" cy="327700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9213" y="3618903"/>
            <a:ext cx="3957168" cy="293664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3212" y="98474"/>
            <a:ext cx="3832124" cy="308159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83211" y="3278542"/>
            <a:ext cx="3832126" cy="3277003"/>
          </a:xfrm>
          <a:prstGeom prst="rect">
            <a:avLst/>
          </a:prstGeom>
        </p:spPr>
      </p:pic>
    </p:spTree>
    <p:extLst>
      <p:ext uri="{BB962C8B-B14F-4D97-AF65-F5344CB8AC3E}">
        <p14:creationId xmlns:p14="http://schemas.microsoft.com/office/powerpoint/2010/main" val="1744217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37" y="0"/>
            <a:ext cx="4305717" cy="745588"/>
          </a:xfrm>
        </p:spPr>
        <p:txBody>
          <a:bodyPr/>
          <a:lstStyle/>
          <a:p>
            <a:r>
              <a:rPr lang="en-IN" sz="3600" b="1" dirty="0" smtClean="0"/>
              <a:t>HEATMAP</a:t>
            </a:r>
            <a:endParaRPr lang="en-IN" sz="3600" b="1" dirty="0"/>
          </a:p>
        </p:txBody>
      </p:sp>
      <p:pic>
        <p:nvPicPr>
          <p:cNvPr id="32" name="Content Placeholder 3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74" y="646330"/>
            <a:ext cx="5856596" cy="6049891"/>
          </a:xfrm>
        </p:spPr>
      </p:pic>
      <p:pic>
        <p:nvPicPr>
          <p:cNvPr id="33"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130" y="646332"/>
            <a:ext cx="5961018" cy="6049890"/>
          </a:xfrm>
          <a:prstGeom prst="rect">
            <a:avLst/>
          </a:prstGeom>
        </p:spPr>
      </p:pic>
      <p:sp>
        <p:nvSpPr>
          <p:cNvPr id="34" name="Rectangle 33"/>
          <p:cNvSpPr/>
          <p:nvPr/>
        </p:nvSpPr>
        <p:spPr>
          <a:xfrm>
            <a:off x="7104185" y="0"/>
            <a:ext cx="4079631" cy="646331"/>
          </a:xfrm>
          <a:prstGeom prst="rect">
            <a:avLst/>
          </a:prstGeom>
        </p:spPr>
        <p:txBody>
          <a:bodyPr wrap="square">
            <a:spAutoFit/>
          </a:bodyPr>
          <a:lstStyle/>
          <a:p>
            <a:r>
              <a:rPr lang="en-IN" sz="3600" b="1" i="1" dirty="0" smtClean="0"/>
              <a:t>PAIR PLOT</a:t>
            </a:r>
            <a:endParaRPr lang="en-IN" sz="3600" b="1" i="1" dirty="0"/>
          </a:p>
        </p:txBody>
      </p:sp>
    </p:spTree>
    <p:extLst>
      <p:ext uri="{BB962C8B-B14F-4D97-AF65-F5344CB8AC3E}">
        <p14:creationId xmlns:p14="http://schemas.microsoft.com/office/powerpoint/2010/main" val="3021446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TM02900722[[fn=Ion Boardroom]]</Template>
  <TotalTime>1555</TotalTime>
  <Words>476</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Predictive Analysis Approach for Churn using various Machine Learning Algorithms</vt:lpstr>
      <vt:lpstr>          </vt:lpstr>
      <vt:lpstr>Problem Statement        &amp; Data mining  As persons can easily port their numbers, so it becomes difficult for the company to understand whether the person will continue give the business to the company or not.</vt:lpstr>
      <vt:lpstr>PowerPoint Presentation</vt:lpstr>
      <vt:lpstr>DATA CLEANING</vt:lpstr>
      <vt:lpstr>CONTINUOUS VARIABLES</vt:lpstr>
      <vt:lpstr>CATEGORICAL VARIABLES</vt:lpstr>
      <vt:lpstr>HISTOGRAM</vt:lpstr>
      <vt:lpstr>HEATMAP</vt:lpstr>
      <vt:lpstr>FEATURE ENGINEERING</vt:lpstr>
      <vt:lpstr>PowerPoint Presentation</vt:lpstr>
      <vt:lpstr>Logistic Regression</vt:lpstr>
      <vt:lpstr>Support Vector Machine</vt:lpstr>
      <vt:lpstr>Naïve Bayes</vt:lpstr>
      <vt:lpstr>KNN</vt:lpstr>
      <vt:lpstr>Decision Tree</vt:lpstr>
      <vt:lpstr>Random Forest</vt:lpstr>
      <vt:lpstr>Accuracy Comparison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32</cp:revision>
  <dcterms:created xsi:type="dcterms:W3CDTF">2023-02-15T11:51:36Z</dcterms:created>
  <dcterms:modified xsi:type="dcterms:W3CDTF">2023-02-16T18:39:29Z</dcterms:modified>
</cp:coreProperties>
</file>