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8229600" cx="14630400"/>
  <p:notesSz cx="8229600" cy="14630400"/>
  <p:embeddedFontLst>
    <p:embeddedFont>
      <p:font typeface="Roboto Slab"/>
      <p:regular r:id="rId12"/>
      <p:bold r:id="rId13"/>
    </p:embeddedFon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Slab-bold.fntdata"/><Relationship Id="rId12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/>
              <a:t>‹#›</a:t>
            </a:fld>
            <a:endParaRPr b="0" i="0" sz="120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" name="Google Shape;13;p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7" name="Google Shape;17;p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" name="Google Shape;21;p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5" name="Google Shape;25;p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9" name="Google Shape;29;p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3" name="Google Shape;33;p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 master">
  <p:cSld name="Slide 7 mast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7" name="Google Shape;37;p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4.png"/><Relationship Id="rId5" Type="http://schemas.openxmlformats.org/officeDocument/2006/relationships/image" Target="../media/image17.png"/><Relationship Id="rId6" Type="http://schemas.openxmlformats.org/officeDocument/2006/relationships/image" Target="../media/image22.png"/><Relationship Id="rId7" Type="http://schemas.openxmlformats.org/officeDocument/2006/relationships/image" Target="../media/image10.png"/><Relationship Id="rId8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21.png"/><Relationship Id="rId9" Type="http://schemas.openxmlformats.org/officeDocument/2006/relationships/image" Target="../media/image24.png"/><Relationship Id="rId5" Type="http://schemas.openxmlformats.org/officeDocument/2006/relationships/image" Target="../media/image23.png"/><Relationship Id="rId6" Type="http://schemas.openxmlformats.org/officeDocument/2006/relationships/image" Target="../media/image18.png"/><Relationship Id="rId7" Type="http://schemas.openxmlformats.org/officeDocument/2006/relationships/image" Target="../media/image16.png"/><Relationship Id="rId8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4" name="Google Shape;4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0"/>
          <p:cNvSpPr/>
          <p:nvPr/>
        </p:nvSpPr>
        <p:spPr>
          <a:xfrm>
            <a:off x="864025" y="990251"/>
            <a:ext cx="7416000" cy="3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626"/>
              </a:lnSpc>
              <a:spcBef>
                <a:spcPts val="0"/>
              </a:spcBef>
              <a:spcAft>
                <a:spcPts val="0"/>
              </a:spcAft>
              <a:buClr>
                <a:srgbClr val="3257B8"/>
              </a:buClr>
              <a:buSzPts val="6700"/>
              <a:buFont typeface="Roboto Slab"/>
              <a:buNone/>
            </a:pPr>
            <a:r>
              <a:rPr b="0" i="0" lang="en-US" sz="6700" u="none" cap="none" strike="noStrike">
                <a:solidFill>
                  <a:srgbClr val="3257B8"/>
                </a:solidFill>
                <a:latin typeface="Roboto Slab"/>
                <a:ea typeface="Roboto Slab"/>
                <a:cs typeface="Roboto Slab"/>
                <a:sym typeface="Roboto Slab"/>
              </a:rPr>
              <a:t>Full-Stack Development Project Roadmap</a:t>
            </a:r>
            <a:endParaRPr b="0" i="0" sz="6700" u="none" cap="none" strike="noStrike"/>
          </a:p>
        </p:txBody>
      </p:sp>
      <p:sp>
        <p:nvSpPr>
          <p:cNvPr id="46" name="Google Shape;46;p10"/>
          <p:cNvSpPr/>
          <p:nvPr/>
        </p:nvSpPr>
        <p:spPr>
          <a:xfrm>
            <a:off x="864025" y="4554499"/>
            <a:ext cx="7416000" cy="11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900"/>
              <a:buFont typeface="Roboto"/>
              <a:buNone/>
            </a:pPr>
            <a:r>
              <a:rPr b="0" i="0" lang="en-US" sz="190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This project roadmap outlines key steps for implementing a robust full-stack application. </a:t>
            </a:r>
            <a:endParaRPr b="0" i="0" sz="1900" u="none" cap="none" strike="noStrike"/>
          </a:p>
        </p:txBody>
      </p:sp>
      <p:sp>
        <p:nvSpPr>
          <p:cNvPr id="47" name="Google Shape;47;p10"/>
          <p:cNvSpPr/>
          <p:nvPr/>
        </p:nvSpPr>
        <p:spPr>
          <a:xfrm>
            <a:off x="864037" y="6825853"/>
            <a:ext cx="394930" cy="394930"/>
          </a:xfrm>
          <a:prstGeom prst="roundRect">
            <a:avLst>
              <a:gd fmla="val 23151155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0"/>
          <p:cNvSpPr/>
          <p:nvPr/>
        </p:nvSpPr>
        <p:spPr>
          <a:xfrm>
            <a:off x="864025" y="5720000"/>
            <a:ext cx="6897600" cy="19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1666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2400"/>
              <a:buFont typeface="Roboto"/>
              <a:buNone/>
            </a:pPr>
            <a:r>
              <a:rPr b="1" i="0" lang="en-US" sz="180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Ankit </a:t>
            </a:r>
            <a:r>
              <a:rPr b="1" lang="en-US" sz="1800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Kant Saxena</a:t>
            </a:r>
            <a:endParaRPr b="1" sz="1800">
              <a:solidFill>
                <a:srgbClr val="1521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41666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2400"/>
              <a:buFont typeface="Roboto"/>
              <a:buNone/>
            </a:pPr>
            <a:r>
              <a:rPr b="1" lang="en-US" sz="1800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Rahul Jangra</a:t>
            </a:r>
            <a:endParaRPr b="1" sz="1800">
              <a:solidFill>
                <a:srgbClr val="1521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41666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2400"/>
              <a:buFont typeface="Roboto"/>
              <a:buNone/>
            </a:pPr>
            <a:r>
              <a:rPr b="1" lang="en-US" sz="1800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Tejal Thaware</a:t>
            </a:r>
            <a:endParaRPr b="1" sz="1800">
              <a:solidFill>
                <a:srgbClr val="1521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41666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2400"/>
              <a:buFont typeface="Roboto"/>
              <a:buNone/>
            </a:pPr>
            <a:r>
              <a:rPr b="1" lang="en-US" sz="1800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Vidyanshu</a:t>
            </a:r>
            <a:endParaRPr b="1" sz="1800">
              <a:solidFill>
                <a:srgbClr val="1521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41666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2400"/>
              <a:buFont typeface="Roboto"/>
              <a:buNone/>
            </a:pPr>
            <a:r>
              <a:t/>
            </a:r>
            <a:endParaRPr b="1" sz="2400">
              <a:solidFill>
                <a:srgbClr val="1521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4" name="Google Shape;5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31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1"/>
          <p:cNvPicPr preferRelativeResize="0"/>
          <p:nvPr/>
        </p:nvPicPr>
        <p:blipFill rotWithShape="1">
          <a:blip r:embed="rId4">
            <a:alphaModFix/>
          </a:blip>
          <a:srcRect b="0" l="14554" r="14554" t="0"/>
          <a:stretch/>
        </p:blipFill>
        <p:spPr>
          <a:xfrm>
            <a:off x="9313175" y="531725"/>
            <a:ext cx="5002748" cy="337747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1"/>
          <p:cNvSpPr/>
          <p:nvPr/>
        </p:nvSpPr>
        <p:spPr>
          <a:xfrm>
            <a:off x="676751" y="531733"/>
            <a:ext cx="5876330" cy="604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257B8"/>
              </a:buClr>
              <a:buSzPts val="3800"/>
              <a:buFont typeface="Roboto Slab"/>
              <a:buNone/>
            </a:pPr>
            <a:r>
              <a:rPr b="0" i="0" lang="en-US" sz="3800" u="none" cap="none" strike="noStrike">
                <a:solidFill>
                  <a:srgbClr val="3257B8"/>
                </a:solidFill>
                <a:latin typeface="Roboto Slab"/>
                <a:ea typeface="Roboto Slab"/>
                <a:cs typeface="Roboto Slab"/>
                <a:sym typeface="Roboto Slab"/>
              </a:rPr>
              <a:t>Frontend Implementation</a:t>
            </a:r>
            <a:endParaRPr b="0" i="0" sz="3800" u="none" cap="none" strike="noStrike"/>
          </a:p>
        </p:txBody>
      </p:sp>
      <p:sp>
        <p:nvSpPr>
          <p:cNvPr id="57" name="Google Shape;57;p11"/>
          <p:cNvSpPr/>
          <p:nvPr/>
        </p:nvSpPr>
        <p:spPr>
          <a:xfrm>
            <a:off x="955358" y="1426012"/>
            <a:ext cx="22860" cy="6273641"/>
          </a:xfrm>
          <a:prstGeom prst="roundRect">
            <a:avLst>
              <a:gd fmla="val 126883" name="adj"/>
            </a:avLst>
          </a:prstGeom>
          <a:solidFill>
            <a:srgbClr val="CFD2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1161455" y="1849636"/>
            <a:ext cx="676751" cy="22860"/>
          </a:xfrm>
          <a:prstGeom prst="roundRect">
            <a:avLst>
              <a:gd fmla="val 126883" name="adj"/>
            </a:avLst>
          </a:prstGeom>
          <a:solidFill>
            <a:srgbClr val="CFD2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/>
          <p:nvPr/>
        </p:nvSpPr>
        <p:spPr>
          <a:xfrm>
            <a:off x="749260" y="1643539"/>
            <a:ext cx="435054" cy="435054"/>
          </a:xfrm>
          <a:prstGeom prst="roundRect">
            <a:avLst>
              <a:gd fmla="val 6667" name="adj"/>
            </a:avLst>
          </a:prstGeom>
          <a:solidFill>
            <a:srgbClr val="E9EC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1"/>
          <p:cNvSpPr/>
          <p:nvPr/>
        </p:nvSpPr>
        <p:spPr>
          <a:xfrm>
            <a:off x="907018" y="1716048"/>
            <a:ext cx="119539" cy="2900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2250"/>
              <a:buFont typeface="Roboto Slab"/>
              <a:buNone/>
            </a:pPr>
            <a:r>
              <a:rPr b="0" i="0" lang="en-US" sz="2250" u="none" cap="none" strike="noStrike">
                <a:solidFill>
                  <a:srgbClr val="15213F"/>
                </a:solidFill>
                <a:latin typeface="Roboto Slab"/>
                <a:ea typeface="Roboto Slab"/>
                <a:cs typeface="Roboto Slab"/>
                <a:sym typeface="Roboto Slab"/>
              </a:rPr>
              <a:t>1</a:t>
            </a:r>
            <a:endParaRPr b="0" i="0" sz="2250" u="none" cap="none" strike="noStrike"/>
          </a:p>
        </p:txBody>
      </p:sp>
      <p:sp>
        <p:nvSpPr>
          <p:cNvPr id="61" name="Google Shape;61;p11"/>
          <p:cNvSpPr/>
          <p:nvPr/>
        </p:nvSpPr>
        <p:spPr>
          <a:xfrm>
            <a:off x="2030254" y="1619369"/>
            <a:ext cx="2417088" cy="3020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684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900"/>
              <a:buFont typeface="Roboto Slab"/>
              <a:buNone/>
            </a:pPr>
            <a:r>
              <a:rPr b="0" i="0" lang="en-US" sz="1900" u="none" cap="none" strike="noStrike">
                <a:solidFill>
                  <a:srgbClr val="15213F"/>
                </a:solidFill>
                <a:latin typeface="Roboto Slab"/>
                <a:ea typeface="Roboto Slab"/>
                <a:cs typeface="Roboto Slab"/>
                <a:sym typeface="Roboto Slab"/>
              </a:rPr>
              <a:t>UX Design Analysis</a:t>
            </a:r>
            <a:endParaRPr b="0" i="0" sz="1900" u="none" cap="none" strike="noStrike"/>
          </a:p>
        </p:txBody>
      </p:sp>
      <p:sp>
        <p:nvSpPr>
          <p:cNvPr id="62" name="Google Shape;62;p11"/>
          <p:cNvSpPr/>
          <p:nvPr/>
        </p:nvSpPr>
        <p:spPr>
          <a:xfrm>
            <a:off x="2030254" y="2037397"/>
            <a:ext cx="6436995" cy="618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500"/>
              <a:buFont typeface="Roboto"/>
              <a:buNone/>
            </a:pPr>
            <a:r>
              <a:rPr b="0" i="0" lang="en-US" sz="150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Thoroughly reviewed provided UX designs. Identify key components and user interactions.</a:t>
            </a:r>
            <a:endParaRPr b="0" i="0" sz="1500" u="none" cap="none" strike="noStrike"/>
          </a:p>
        </p:txBody>
      </p:sp>
      <p:sp>
        <p:nvSpPr>
          <p:cNvPr id="63" name="Google Shape;63;p11"/>
          <p:cNvSpPr/>
          <p:nvPr/>
        </p:nvSpPr>
        <p:spPr>
          <a:xfrm>
            <a:off x="1161455" y="3466386"/>
            <a:ext cx="676751" cy="22860"/>
          </a:xfrm>
          <a:prstGeom prst="roundRect">
            <a:avLst>
              <a:gd fmla="val 126883" name="adj"/>
            </a:avLst>
          </a:prstGeom>
          <a:solidFill>
            <a:srgbClr val="CFD2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1"/>
          <p:cNvSpPr/>
          <p:nvPr/>
        </p:nvSpPr>
        <p:spPr>
          <a:xfrm>
            <a:off x="749260" y="3260288"/>
            <a:ext cx="435054" cy="435054"/>
          </a:xfrm>
          <a:prstGeom prst="roundRect">
            <a:avLst>
              <a:gd fmla="val 6667" name="adj"/>
            </a:avLst>
          </a:prstGeom>
          <a:solidFill>
            <a:srgbClr val="E9EC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/>
          <p:nvPr/>
        </p:nvSpPr>
        <p:spPr>
          <a:xfrm>
            <a:off x="886658" y="3332798"/>
            <a:ext cx="160139" cy="2900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2250"/>
              <a:buFont typeface="Roboto Slab"/>
              <a:buNone/>
            </a:pPr>
            <a:r>
              <a:rPr b="0" i="0" lang="en-US" sz="2250" u="none" cap="none" strike="noStrike">
                <a:solidFill>
                  <a:srgbClr val="15213F"/>
                </a:solidFill>
                <a:latin typeface="Roboto Slab"/>
                <a:ea typeface="Roboto Slab"/>
                <a:cs typeface="Roboto Slab"/>
                <a:sym typeface="Roboto Slab"/>
              </a:rPr>
              <a:t>2</a:t>
            </a:r>
            <a:endParaRPr b="0" i="0" sz="2250" u="none" cap="none" strike="noStrike"/>
          </a:p>
        </p:txBody>
      </p:sp>
      <p:sp>
        <p:nvSpPr>
          <p:cNvPr id="66" name="Google Shape;66;p11"/>
          <p:cNvSpPr/>
          <p:nvPr/>
        </p:nvSpPr>
        <p:spPr>
          <a:xfrm>
            <a:off x="2030254" y="3236119"/>
            <a:ext cx="2812018" cy="3020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684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900"/>
              <a:buFont typeface="Roboto Slab"/>
              <a:buNone/>
            </a:pPr>
            <a:r>
              <a:rPr b="0" i="0" lang="en-US" sz="1900" u="none" cap="none" strike="noStrike">
                <a:solidFill>
                  <a:srgbClr val="15213F"/>
                </a:solidFill>
                <a:latin typeface="Roboto Slab"/>
                <a:ea typeface="Roboto Slab"/>
                <a:cs typeface="Roboto Slab"/>
                <a:sym typeface="Roboto Slab"/>
              </a:rPr>
              <a:t>Component Architecture</a:t>
            </a:r>
            <a:endParaRPr b="0" i="0" sz="1900" u="none" cap="none" strike="noStrike"/>
          </a:p>
        </p:txBody>
      </p:sp>
      <p:sp>
        <p:nvSpPr>
          <p:cNvPr id="67" name="Google Shape;67;p11"/>
          <p:cNvSpPr/>
          <p:nvPr/>
        </p:nvSpPr>
        <p:spPr>
          <a:xfrm>
            <a:off x="2030254" y="3654147"/>
            <a:ext cx="6436995" cy="618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500"/>
              <a:buFont typeface="Roboto"/>
              <a:buNone/>
            </a:pPr>
            <a:r>
              <a:rPr b="0" i="0" lang="en-US" sz="150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Designed a modular component structure. Ensure reusability and maintainability of UI elements.</a:t>
            </a:r>
            <a:endParaRPr b="0" i="0" sz="1500" u="none" cap="none" strike="noStrike"/>
          </a:p>
        </p:txBody>
      </p:sp>
      <p:sp>
        <p:nvSpPr>
          <p:cNvPr id="68" name="Google Shape;68;p11"/>
          <p:cNvSpPr/>
          <p:nvPr/>
        </p:nvSpPr>
        <p:spPr>
          <a:xfrm>
            <a:off x="1161455" y="5083135"/>
            <a:ext cx="676751" cy="22860"/>
          </a:xfrm>
          <a:prstGeom prst="roundRect">
            <a:avLst>
              <a:gd fmla="val 126883" name="adj"/>
            </a:avLst>
          </a:prstGeom>
          <a:solidFill>
            <a:srgbClr val="CFD2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1"/>
          <p:cNvSpPr/>
          <p:nvPr/>
        </p:nvSpPr>
        <p:spPr>
          <a:xfrm>
            <a:off x="749260" y="4877038"/>
            <a:ext cx="435054" cy="435054"/>
          </a:xfrm>
          <a:prstGeom prst="roundRect">
            <a:avLst>
              <a:gd fmla="val 6667" name="adj"/>
            </a:avLst>
          </a:prstGeom>
          <a:solidFill>
            <a:srgbClr val="E9EC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1"/>
          <p:cNvSpPr/>
          <p:nvPr/>
        </p:nvSpPr>
        <p:spPr>
          <a:xfrm>
            <a:off x="888444" y="4949547"/>
            <a:ext cx="156567" cy="2900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2250"/>
              <a:buFont typeface="Roboto Slab"/>
              <a:buNone/>
            </a:pPr>
            <a:r>
              <a:rPr b="0" i="0" lang="en-US" sz="2250" u="none" cap="none" strike="noStrike">
                <a:solidFill>
                  <a:srgbClr val="15213F"/>
                </a:solidFill>
                <a:latin typeface="Roboto Slab"/>
                <a:ea typeface="Roboto Slab"/>
                <a:cs typeface="Roboto Slab"/>
                <a:sym typeface="Roboto Slab"/>
              </a:rPr>
              <a:t>3</a:t>
            </a:r>
            <a:endParaRPr b="0" i="0" sz="2250" u="none" cap="none" strike="noStrike"/>
          </a:p>
        </p:txBody>
      </p:sp>
      <p:sp>
        <p:nvSpPr>
          <p:cNvPr id="71" name="Google Shape;71;p11"/>
          <p:cNvSpPr/>
          <p:nvPr/>
        </p:nvSpPr>
        <p:spPr>
          <a:xfrm>
            <a:off x="2030254" y="4852868"/>
            <a:ext cx="3207068" cy="3020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684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900"/>
              <a:buFont typeface="Roboto Slab"/>
              <a:buNone/>
            </a:pPr>
            <a:r>
              <a:rPr b="0" i="0" lang="en-US" sz="1900" u="none" cap="none" strike="noStrike">
                <a:solidFill>
                  <a:srgbClr val="15213F"/>
                </a:solidFill>
                <a:latin typeface="Roboto Slab"/>
                <a:ea typeface="Roboto Slab"/>
                <a:cs typeface="Roboto Slab"/>
                <a:sym typeface="Roboto Slab"/>
              </a:rPr>
              <a:t>Responsive Implementation</a:t>
            </a:r>
            <a:endParaRPr b="0" i="0" sz="1900" u="none" cap="none" strike="noStrike"/>
          </a:p>
        </p:txBody>
      </p:sp>
      <p:sp>
        <p:nvSpPr>
          <p:cNvPr id="72" name="Google Shape;72;p11"/>
          <p:cNvSpPr/>
          <p:nvPr/>
        </p:nvSpPr>
        <p:spPr>
          <a:xfrm>
            <a:off x="2030254" y="5270897"/>
            <a:ext cx="6436995" cy="618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500"/>
              <a:buFont typeface="Roboto"/>
              <a:buNone/>
            </a:pPr>
            <a:r>
              <a:rPr b="0" i="0" lang="en-US" sz="150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Developed responsive layouts. Ensure cross-browser compatibility and mobile-first approach.</a:t>
            </a:r>
            <a:endParaRPr b="0" i="0" sz="1500" u="none" cap="none" strike="noStrike"/>
          </a:p>
        </p:txBody>
      </p:sp>
      <p:sp>
        <p:nvSpPr>
          <p:cNvPr id="73" name="Google Shape;73;p11"/>
          <p:cNvSpPr/>
          <p:nvPr/>
        </p:nvSpPr>
        <p:spPr>
          <a:xfrm>
            <a:off x="1161455" y="6699885"/>
            <a:ext cx="676751" cy="22860"/>
          </a:xfrm>
          <a:prstGeom prst="roundRect">
            <a:avLst>
              <a:gd fmla="val 126883" name="adj"/>
            </a:avLst>
          </a:prstGeom>
          <a:solidFill>
            <a:srgbClr val="CFD2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749260" y="6493788"/>
            <a:ext cx="435054" cy="435054"/>
          </a:xfrm>
          <a:prstGeom prst="roundRect">
            <a:avLst>
              <a:gd fmla="val 6667" name="adj"/>
            </a:avLst>
          </a:prstGeom>
          <a:solidFill>
            <a:srgbClr val="E9EC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1"/>
          <p:cNvSpPr/>
          <p:nvPr/>
        </p:nvSpPr>
        <p:spPr>
          <a:xfrm>
            <a:off x="882729" y="6566297"/>
            <a:ext cx="168116" cy="2900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2250"/>
              <a:buFont typeface="Roboto Slab"/>
              <a:buNone/>
            </a:pPr>
            <a:r>
              <a:rPr b="0" i="0" lang="en-US" sz="2250" u="none" cap="none" strike="noStrike">
                <a:solidFill>
                  <a:srgbClr val="15213F"/>
                </a:solidFill>
                <a:latin typeface="Roboto Slab"/>
                <a:ea typeface="Roboto Slab"/>
                <a:cs typeface="Roboto Slab"/>
                <a:sym typeface="Roboto Slab"/>
              </a:rPr>
              <a:t>4</a:t>
            </a:r>
            <a:endParaRPr b="0" i="0" sz="2250" u="none" cap="none" strike="noStrike"/>
          </a:p>
        </p:txBody>
      </p:sp>
      <p:sp>
        <p:nvSpPr>
          <p:cNvPr id="76" name="Google Shape;76;p11"/>
          <p:cNvSpPr/>
          <p:nvPr/>
        </p:nvSpPr>
        <p:spPr>
          <a:xfrm>
            <a:off x="2030254" y="6469618"/>
            <a:ext cx="2417088" cy="3020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684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900"/>
              <a:buFont typeface="Roboto Slab"/>
              <a:buNone/>
            </a:pPr>
            <a:r>
              <a:rPr b="0" i="0" lang="en-US" sz="1900" u="none" cap="none" strike="noStrike">
                <a:solidFill>
                  <a:srgbClr val="15213F"/>
                </a:solidFill>
                <a:latin typeface="Roboto Slab"/>
                <a:ea typeface="Roboto Slab"/>
                <a:cs typeface="Roboto Slab"/>
                <a:sym typeface="Roboto Slab"/>
              </a:rPr>
              <a:t>State Management</a:t>
            </a:r>
            <a:endParaRPr b="0" i="0" sz="1900" u="none" cap="none" strike="noStrike"/>
          </a:p>
        </p:txBody>
      </p:sp>
      <p:sp>
        <p:nvSpPr>
          <p:cNvPr id="77" name="Google Shape;77;p11"/>
          <p:cNvSpPr/>
          <p:nvPr/>
        </p:nvSpPr>
        <p:spPr>
          <a:xfrm>
            <a:off x="2030254" y="6887647"/>
            <a:ext cx="6436995" cy="618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500"/>
              <a:buFont typeface="Roboto"/>
              <a:buNone/>
            </a:pPr>
            <a:r>
              <a:rPr b="0" i="0" lang="en-US" sz="150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Implement efficient state management. Use Redux or Context API for complex state scenarios.</a:t>
            </a:r>
            <a:endParaRPr b="0" i="0" sz="1500" u="none" cap="none" strike="noStrike"/>
          </a:p>
        </p:txBody>
      </p:sp>
      <p:pic>
        <p:nvPicPr>
          <p:cNvPr id="78" name="Google Shape;78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13175" y="3909200"/>
            <a:ext cx="5103226" cy="38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/>
          <p:nvPr/>
        </p:nvSpPr>
        <p:spPr>
          <a:xfrm>
            <a:off x="864037" y="2203013"/>
            <a:ext cx="10876121" cy="771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42"/>
              </a:lnSpc>
              <a:spcBef>
                <a:spcPts val="0"/>
              </a:spcBef>
              <a:spcAft>
                <a:spcPts val="0"/>
              </a:spcAft>
              <a:buClr>
                <a:srgbClr val="3257B8"/>
              </a:buClr>
              <a:buSzPts val="4850"/>
              <a:buFont typeface="Roboto Slab"/>
              <a:buNone/>
            </a:pPr>
            <a:r>
              <a:rPr b="0" i="0" lang="en-US" sz="4850" u="none" cap="none" strike="noStrike">
                <a:solidFill>
                  <a:srgbClr val="3257B8"/>
                </a:solidFill>
                <a:latin typeface="Roboto Slab"/>
                <a:ea typeface="Roboto Slab"/>
                <a:cs typeface="Roboto Slab"/>
                <a:sym typeface="Roboto Slab"/>
              </a:rPr>
              <a:t>Database Design and Implementation</a:t>
            </a:r>
            <a:endParaRPr b="0" i="0" sz="4850" u="none" cap="none" strike="noStrike"/>
          </a:p>
        </p:txBody>
      </p:sp>
      <p:sp>
        <p:nvSpPr>
          <p:cNvPr id="85" name="Google Shape;85;p12"/>
          <p:cNvSpPr/>
          <p:nvPr/>
        </p:nvSpPr>
        <p:spPr>
          <a:xfrm>
            <a:off x="864037" y="3591639"/>
            <a:ext cx="3086100" cy="3857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257B8"/>
              </a:buClr>
              <a:buSzPts val="2400"/>
              <a:buFont typeface="Roboto Slab"/>
              <a:buNone/>
            </a:pPr>
            <a:r>
              <a:rPr b="0" i="0" lang="en-US" sz="2400" u="none" cap="none" strike="noStrike">
                <a:solidFill>
                  <a:srgbClr val="3257B8"/>
                </a:solidFill>
                <a:latin typeface="Roboto Slab"/>
                <a:ea typeface="Roboto Slab"/>
                <a:cs typeface="Roboto Slab"/>
                <a:sym typeface="Roboto Slab"/>
              </a:rPr>
              <a:t>SQL Database</a:t>
            </a:r>
            <a:endParaRPr b="0" i="0" sz="2400" u="none" cap="none" strike="noStrike"/>
          </a:p>
        </p:txBody>
      </p:sp>
      <p:sp>
        <p:nvSpPr>
          <p:cNvPr id="86" name="Google Shape;86;p12"/>
          <p:cNvSpPr/>
          <p:nvPr/>
        </p:nvSpPr>
        <p:spPr>
          <a:xfrm>
            <a:off x="864037" y="4224218"/>
            <a:ext cx="3898821" cy="15801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900"/>
              <a:buFont typeface="Roboto"/>
              <a:buNone/>
            </a:pPr>
            <a:r>
              <a:rPr b="0" i="0" lang="en-US" sz="190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Suitable for structured data with complex relationships. Use PostgreSQL for ACID compliance and scalability.</a:t>
            </a:r>
            <a:endParaRPr b="0" i="0" sz="1900" u="none" cap="none" strike="noStrike"/>
          </a:p>
        </p:txBody>
      </p:sp>
      <p:sp>
        <p:nvSpPr>
          <p:cNvPr id="87" name="Google Shape;87;p12"/>
          <p:cNvSpPr/>
          <p:nvPr/>
        </p:nvSpPr>
        <p:spPr>
          <a:xfrm>
            <a:off x="5372695" y="3591639"/>
            <a:ext cx="3086100" cy="3857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257B8"/>
              </a:buClr>
              <a:buSzPts val="2400"/>
              <a:buFont typeface="Roboto Slab"/>
              <a:buNone/>
            </a:pPr>
            <a:r>
              <a:rPr b="0" i="0" lang="en-US" sz="2400" u="none" cap="none" strike="noStrike">
                <a:solidFill>
                  <a:srgbClr val="3257B8"/>
                </a:solidFill>
                <a:latin typeface="Roboto Slab"/>
                <a:ea typeface="Roboto Slab"/>
                <a:cs typeface="Roboto Slab"/>
                <a:sym typeface="Roboto Slab"/>
              </a:rPr>
              <a:t>NoSQL Database</a:t>
            </a:r>
            <a:endParaRPr b="0" i="0" sz="2400" u="none" cap="none" strike="noStrike"/>
          </a:p>
        </p:txBody>
      </p:sp>
      <p:sp>
        <p:nvSpPr>
          <p:cNvPr id="88" name="Google Shape;88;p12"/>
          <p:cNvSpPr/>
          <p:nvPr/>
        </p:nvSpPr>
        <p:spPr>
          <a:xfrm>
            <a:off x="5372695" y="4224218"/>
            <a:ext cx="3898821" cy="15801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900"/>
              <a:buFont typeface="Roboto"/>
              <a:buNone/>
            </a:pPr>
            <a:r>
              <a:rPr b="0" i="0" lang="en-US" sz="190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Ideal for unstructured or semi-structured data. Consider MongoDB for flexibility and horizontal scaling.</a:t>
            </a:r>
            <a:endParaRPr b="0" i="0" sz="1900" u="none" cap="none" strike="noStrike"/>
          </a:p>
        </p:txBody>
      </p:sp>
      <p:sp>
        <p:nvSpPr>
          <p:cNvPr id="89" name="Google Shape;89;p12"/>
          <p:cNvSpPr/>
          <p:nvPr/>
        </p:nvSpPr>
        <p:spPr>
          <a:xfrm>
            <a:off x="9881354" y="3591639"/>
            <a:ext cx="3086100" cy="3857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257B8"/>
              </a:buClr>
              <a:buSzPts val="2400"/>
              <a:buFont typeface="Roboto Slab"/>
              <a:buNone/>
            </a:pPr>
            <a:r>
              <a:rPr b="0" i="0" lang="en-US" sz="2400" u="none" cap="none" strike="noStrike">
                <a:solidFill>
                  <a:srgbClr val="3257B8"/>
                </a:solidFill>
                <a:latin typeface="Roboto Slab"/>
                <a:ea typeface="Roboto Slab"/>
                <a:cs typeface="Roboto Slab"/>
                <a:sym typeface="Roboto Slab"/>
              </a:rPr>
              <a:t>Hybrid Approach</a:t>
            </a:r>
            <a:endParaRPr b="0" i="0" sz="2400" u="none" cap="none" strike="noStrike"/>
          </a:p>
        </p:txBody>
      </p:sp>
      <p:sp>
        <p:nvSpPr>
          <p:cNvPr id="90" name="Google Shape;90;p12"/>
          <p:cNvSpPr/>
          <p:nvPr/>
        </p:nvSpPr>
        <p:spPr>
          <a:xfrm>
            <a:off x="9881354" y="4224218"/>
            <a:ext cx="3898821" cy="15801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900"/>
              <a:buFont typeface="Roboto"/>
              <a:buNone/>
            </a:pPr>
            <a:r>
              <a:rPr b="0" i="0" lang="en-US" sz="190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Combine SQL and NoSQL databases. Leverage strengths of both for optimal performance and flexibility.</a:t>
            </a:r>
            <a:endParaRPr b="0" i="0" sz="1900" u="none" cap="none" strike="noStrike"/>
          </a:p>
        </p:txBody>
      </p:sp>
      <p:pic>
        <p:nvPicPr>
          <p:cNvPr id="91" name="Google Shape;9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6625" y="7697875"/>
            <a:ext cx="1863775" cy="4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97" name="Google Shape;9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8" name="Google Shape;9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1578" y="2611755"/>
            <a:ext cx="5003125" cy="300609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3"/>
          <p:cNvSpPr/>
          <p:nvPr/>
        </p:nvSpPr>
        <p:spPr>
          <a:xfrm>
            <a:off x="6162913" y="531614"/>
            <a:ext cx="7288649" cy="6040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257B8"/>
              </a:buClr>
              <a:buSzPts val="3800"/>
              <a:buFont typeface="Roboto Slab"/>
              <a:buNone/>
            </a:pPr>
            <a:r>
              <a:rPr b="0" i="0" lang="en-US" sz="3800" u="none" cap="none" strike="noStrike">
                <a:solidFill>
                  <a:srgbClr val="3257B8"/>
                </a:solidFill>
                <a:latin typeface="Roboto Slab"/>
                <a:ea typeface="Roboto Slab"/>
                <a:cs typeface="Roboto Slab"/>
                <a:sym typeface="Roboto Slab"/>
              </a:rPr>
              <a:t>API Design and Implementation</a:t>
            </a:r>
            <a:endParaRPr b="0" i="0" sz="3800" u="none" cap="none" strike="noStrike"/>
          </a:p>
        </p:txBody>
      </p:sp>
      <p:sp>
        <p:nvSpPr>
          <p:cNvPr id="100" name="Google Shape;100;p13"/>
          <p:cNvSpPr/>
          <p:nvPr/>
        </p:nvSpPr>
        <p:spPr>
          <a:xfrm>
            <a:off x="6162913" y="1425535"/>
            <a:ext cx="7790974" cy="1423154"/>
          </a:xfrm>
          <a:prstGeom prst="roundRect">
            <a:avLst>
              <a:gd fmla="val 2038" name="adj"/>
            </a:avLst>
          </a:prstGeom>
          <a:solidFill>
            <a:srgbClr val="E9EC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3"/>
          <p:cNvSpPr/>
          <p:nvPr/>
        </p:nvSpPr>
        <p:spPr>
          <a:xfrm>
            <a:off x="6356152" y="1618774"/>
            <a:ext cx="2427803" cy="3020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684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900"/>
              <a:buFont typeface="Roboto Slab"/>
              <a:buNone/>
            </a:pPr>
            <a:r>
              <a:rPr b="0" i="0" lang="en-US" sz="1900" u="none" cap="none" strike="noStrike">
                <a:solidFill>
                  <a:srgbClr val="15213F"/>
                </a:solidFill>
                <a:latin typeface="Roboto Slab"/>
                <a:ea typeface="Roboto Slab"/>
                <a:cs typeface="Roboto Slab"/>
                <a:sym typeface="Roboto Slab"/>
              </a:rPr>
              <a:t>RESTful Architecture</a:t>
            </a:r>
            <a:endParaRPr b="0" i="0" sz="1900" u="none" cap="none" strike="noStrike"/>
          </a:p>
        </p:txBody>
      </p:sp>
      <p:sp>
        <p:nvSpPr>
          <p:cNvPr id="102" name="Google Shape;102;p13"/>
          <p:cNvSpPr/>
          <p:nvPr/>
        </p:nvSpPr>
        <p:spPr>
          <a:xfrm>
            <a:off x="6356152" y="2036802"/>
            <a:ext cx="7404497" cy="618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500"/>
              <a:buFont typeface="Roboto"/>
              <a:buNone/>
            </a:pPr>
            <a:r>
              <a:rPr b="0" i="0" lang="en-US" sz="150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Designed APIs following REST principles. Ensure proper use of HTTP methods and status codes.</a:t>
            </a:r>
            <a:endParaRPr b="0" i="0" sz="1500" u="none" cap="none" strike="noStrike"/>
          </a:p>
        </p:txBody>
      </p:sp>
      <p:sp>
        <p:nvSpPr>
          <p:cNvPr id="103" name="Google Shape;103;p13"/>
          <p:cNvSpPr/>
          <p:nvPr/>
        </p:nvSpPr>
        <p:spPr>
          <a:xfrm>
            <a:off x="6162913" y="3041928"/>
            <a:ext cx="7790974" cy="1423154"/>
          </a:xfrm>
          <a:prstGeom prst="roundRect">
            <a:avLst>
              <a:gd fmla="val 2038" name="adj"/>
            </a:avLst>
          </a:prstGeom>
          <a:solidFill>
            <a:srgbClr val="E9EC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6356152" y="3235166"/>
            <a:ext cx="2416373" cy="3020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684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900"/>
              <a:buFont typeface="Roboto Slab"/>
              <a:buNone/>
            </a:pPr>
            <a:r>
              <a:rPr b="0" i="0" lang="en-US" sz="1900" u="none" cap="none" strike="noStrike">
                <a:solidFill>
                  <a:srgbClr val="15213F"/>
                </a:solidFill>
                <a:latin typeface="Roboto Slab"/>
                <a:ea typeface="Roboto Slab"/>
                <a:cs typeface="Roboto Slab"/>
                <a:sym typeface="Roboto Slab"/>
              </a:rPr>
              <a:t>GraphQL Integration</a:t>
            </a:r>
            <a:endParaRPr b="0" i="0" sz="1900" u="none" cap="none" strike="noStrike"/>
          </a:p>
        </p:txBody>
      </p:sp>
      <p:sp>
        <p:nvSpPr>
          <p:cNvPr id="105" name="Google Shape;105;p13"/>
          <p:cNvSpPr/>
          <p:nvPr/>
        </p:nvSpPr>
        <p:spPr>
          <a:xfrm>
            <a:off x="6356152" y="3653195"/>
            <a:ext cx="7404497" cy="618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500"/>
              <a:buFont typeface="Roboto"/>
              <a:buNone/>
            </a:pPr>
            <a:r>
              <a:rPr b="0" i="0" lang="en-US" sz="150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Consideedr GraphQL for flexible data querying. Implement resolvers for efficient data fetching.</a:t>
            </a:r>
            <a:endParaRPr b="0" i="0" sz="1500" u="none" cap="none" strike="noStrike"/>
          </a:p>
        </p:txBody>
      </p:sp>
      <p:sp>
        <p:nvSpPr>
          <p:cNvPr id="106" name="Google Shape;106;p13"/>
          <p:cNvSpPr/>
          <p:nvPr/>
        </p:nvSpPr>
        <p:spPr>
          <a:xfrm>
            <a:off x="6162913" y="4658320"/>
            <a:ext cx="7790974" cy="1423154"/>
          </a:xfrm>
          <a:prstGeom prst="roundRect">
            <a:avLst>
              <a:gd fmla="val 2038" name="adj"/>
            </a:avLst>
          </a:prstGeom>
          <a:solidFill>
            <a:srgbClr val="E9EC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3"/>
          <p:cNvSpPr/>
          <p:nvPr/>
        </p:nvSpPr>
        <p:spPr>
          <a:xfrm>
            <a:off x="6356152" y="4851559"/>
            <a:ext cx="3566636" cy="3020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684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900"/>
              <a:buFont typeface="Roboto Slab"/>
              <a:buNone/>
            </a:pPr>
            <a:r>
              <a:rPr b="0" i="0" lang="en-US" sz="1900" u="none" cap="none" strike="noStrike">
                <a:solidFill>
                  <a:srgbClr val="15213F"/>
                </a:solidFill>
                <a:latin typeface="Roboto Slab"/>
                <a:ea typeface="Roboto Slab"/>
                <a:cs typeface="Roboto Slab"/>
                <a:sym typeface="Roboto Slab"/>
              </a:rPr>
              <a:t>Authentication &amp; Authorization</a:t>
            </a:r>
            <a:endParaRPr b="0" i="0" sz="1900" u="none" cap="none" strike="noStrike"/>
          </a:p>
        </p:txBody>
      </p:sp>
      <p:sp>
        <p:nvSpPr>
          <p:cNvPr id="108" name="Google Shape;108;p13"/>
          <p:cNvSpPr/>
          <p:nvPr/>
        </p:nvSpPr>
        <p:spPr>
          <a:xfrm>
            <a:off x="6356152" y="5269587"/>
            <a:ext cx="7404497" cy="618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500"/>
              <a:buFont typeface="Roboto"/>
              <a:buNone/>
            </a:pPr>
            <a:r>
              <a:rPr b="0" i="0" lang="en-US" sz="150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Implemen</a:t>
            </a:r>
            <a:r>
              <a:rPr lang="en-US" sz="1500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ted</a:t>
            </a:r>
            <a:r>
              <a:rPr b="0" i="0" lang="en-US" sz="150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 JWT-based authentication. Set up role-based access control for secure API endpoints.</a:t>
            </a:r>
            <a:endParaRPr b="0" i="0" sz="1500" u="none" cap="none" strike="noStrike"/>
          </a:p>
        </p:txBody>
      </p:sp>
      <p:sp>
        <p:nvSpPr>
          <p:cNvPr id="109" name="Google Shape;109;p13"/>
          <p:cNvSpPr/>
          <p:nvPr/>
        </p:nvSpPr>
        <p:spPr>
          <a:xfrm>
            <a:off x="6162913" y="6274713"/>
            <a:ext cx="7790974" cy="1423154"/>
          </a:xfrm>
          <a:prstGeom prst="roundRect">
            <a:avLst>
              <a:gd fmla="val 2038" name="adj"/>
            </a:avLst>
          </a:prstGeom>
          <a:solidFill>
            <a:srgbClr val="E9EC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3"/>
          <p:cNvSpPr/>
          <p:nvPr/>
        </p:nvSpPr>
        <p:spPr>
          <a:xfrm>
            <a:off x="6356152" y="6467951"/>
            <a:ext cx="2416373" cy="3020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684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900"/>
              <a:buFont typeface="Roboto Slab"/>
              <a:buNone/>
            </a:pPr>
            <a:r>
              <a:rPr b="0" i="0" lang="en-US" sz="1900" u="none" cap="none" strike="noStrike">
                <a:solidFill>
                  <a:srgbClr val="15213F"/>
                </a:solidFill>
                <a:latin typeface="Roboto Slab"/>
                <a:ea typeface="Roboto Slab"/>
                <a:cs typeface="Roboto Slab"/>
                <a:sym typeface="Roboto Slab"/>
              </a:rPr>
              <a:t>API Documentation</a:t>
            </a:r>
            <a:endParaRPr b="0" i="0" sz="1900" u="none" cap="none" strike="noStrike"/>
          </a:p>
        </p:txBody>
      </p:sp>
      <p:sp>
        <p:nvSpPr>
          <p:cNvPr id="111" name="Google Shape;111;p13"/>
          <p:cNvSpPr/>
          <p:nvPr/>
        </p:nvSpPr>
        <p:spPr>
          <a:xfrm>
            <a:off x="6356152" y="6885980"/>
            <a:ext cx="7404497" cy="618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500"/>
              <a:buFont typeface="Roboto"/>
              <a:buNone/>
            </a:pPr>
            <a:r>
              <a:rPr b="0" i="0" lang="en-US" sz="150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Used Swagger </a:t>
            </a:r>
            <a:r>
              <a:rPr lang="en-US" sz="1500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b="0" i="0" lang="en-US" sz="150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omprehensive API documentation. Include request/response examples and authentication details</a:t>
            </a:r>
            <a:endParaRPr b="0" i="0" sz="1500" u="none" cap="none" strike="noStrike"/>
          </a:p>
        </p:txBody>
      </p:sp>
      <p:pic>
        <p:nvPicPr>
          <p:cNvPr id="112" name="Google Shape;11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363" y="5712738"/>
            <a:ext cx="478155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766625" y="7697875"/>
            <a:ext cx="1863775" cy="4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9" name="Google Shape;11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3138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4"/>
          <p:cNvSpPr/>
          <p:nvPr/>
        </p:nvSpPr>
        <p:spPr>
          <a:xfrm>
            <a:off x="6123027" y="500182"/>
            <a:ext cx="7870746" cy="11370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352"/>
              </a:lnSpc>
              <a:spcBef>
                <a:spcPts val="0"/>
              </a:spcBef>
              <a:spcAft>
                <a:spcPts val="0"/>
              </a:spcAft>
              <a:buClr>
                <a:srgbClr val="3257B8"/>
              </a:buClr>
              <a:buSzPts val="3550"/>
              <a:buFont typeface="Roboto Slab"/>
              <a:buNone/>
            </a:pPr>
            <a:r>
              <a:rPr b="0" i="0" lang="en-US" sz="3550" u="none" cap="none" strike="noStrike">
                <a:solidFill>
                  <a:srgbClr val="3257B8"/>
                </a:solidFill>
                <a:latin typeface="Roboto Slab"/>
                <a:ea typeface="Roboto Slab"/>
                <a:cs typeface="Roboto Slab"/>
                <a:sym typeface="Roboto Slab"/>
              </a:rPr>
              <a:t>Performance Optimization and Security</a:t>
            </a:r>
            <a:endParaRPr b="0" i="0" sz="3550" u="none" cap="none" strike="noStrike"/>
          </a:p>
        </p:txBody>
      </p:sp>
      <p:pic>
        <p:nvPicPr>
          <p:cNvPr descr="preencoded.png" id="121" name="Google Shape;12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23027" y="1910001"/>
            <a:ext cx="909518" cy="145530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4"/>
          <p:cNvSpPr/>
          <p:nvPr/>
        </p:nvSpPr>
        <p:spPr>
          <a:xfrm>
            <a:off x="7305318" y="2091809"/>
            <a:ext cx="2273975" cy="284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750"/>
              <a:buFont typeface="Roboto Slab"/>
              <a:buNone/>
            </a:pPr>
            <a:r>
              <a:rPr b="0" i="0" lang="en-US" sz="1750" u="none" cap="none" strike="noStrike">
                <a:solidFill>
                  <a:srgbClr val="15213F"/>
                </a:solidFill>
                <a:latin typeface="Roboto Slab"/>
                <a:ea typeface="Roboto Slab"/>
                <a:cs typeface="Roboto Slab"/>
                <a:sym typeface="Roboto Slab"/>
              </a:rPr>
              <a:t>Code Optimization</a:t>
            </a:r>
            <a:endParaRPr b="0" i="0" sz="1750" u="none" cap="none" strike="noStrike"/>
          </a:p>
        </p:txBody>
      </p:sp>
      <p:sp>
        <p:nvSpPr>
          <p:cNvPr id="123" name="Google Shape;123;p14"/>
          <p:cNvSpPr/>
          <p:nvPr/>
        </p:nvSpPr>
        <p:spPr>
          <a:xfrm>
            <a:off x="7305318" y="2485073"/>
            <a:ext cx="6688455" cy="5819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400"/>
              <a:buFont typeface="Roboto"/>
              <a:buNone/>
            </a:pPr>
            <a:r>
              <a:rPr b="0" i="0" lang="en-US" sz="140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Implement lazy loading and code splitting. Optimize database queries and use appropriate indexing.</a:t>
            </a:r>
            <a:endParaRPr b="0" i="0" sz="1400" u="none" cap="none" strike="noStrike"/>
          </a:p>
        </p:txBody>
      </p:sp>
      <p:pic>
        <p:nvPicPr>
          <p:cNvPr descr="preencoded.png" id="124" name="Google Shape;124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23027" y="3365302"/>
            <a:ext cx="909518" cy="145530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4"/>
          <p:cNvSpPr/>
          <p:nvPr/>
        </p:nvSpPr>
        <p:spPr>
          <a:xfrm>
            <a:off x="7305318" y="3547110"/>
            <a:ext cx="2273975" cy="284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750"/>
              <a:buFont typeface="Roboto Slab"/>
              <a:buNone/>
            </a:pPr>
            <a:r>
              <a:rPr b="0" i="0" lang="en-US" sz="1750" u="none" cap="none" strike="noStrike">
                <a:solidFill>
                  <a:srgbClr val="15213F"/>
                </a:solidFill>
                <a:latin typeface="Roboto Slab"/>
                <a:ea typeface="Roboto Slab"/>
                <a:cs typeface="Roboto Slab"/>
                <a:sym typeface="Roboto Slab"/>
              </a:rPr>
              <a:t>Caching Strategy</a:t>
            </a:r>
            <a:endParaRPr b="0" i="0" sz="1750" u="none" cap="none" strike="noStrike"/>
          </a:p>
        </p:txBody>
      </p:sp>
      <p:sp>
        <p:nvSpPr>
          <p:cNvPr id="126" name="Google Shape;126;p14"/>
          <p:cNvSpPr/>
          <p:nvPr/>
        </p:nvSpPr>
        <p:spPr>
          <a:xfrm>
            <a:off x="7305318" y="3940373"/>
            <a:ext cx="6688455" cy="5819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400"/>
              <a:buFont typeface="Roboto"/>
              <a:buNone/>
            </a:pPr>
            <a:r>
              <a:rPr b="0" i="0" lang="en-US" sz="140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Implement Redis for server-side caching. Use service workers for client-side caching of static assets.</a:t>
            </a:r>
            <a:endParaRPr b="0" i="0" sz="1400" u="none" cap="none" strike="noStrike"/>
          </a:p>
        </p:txBody>
      </p:sp>
      <p:pic>
        <p:nvPicPr>
          <p:cNvPr descr="preencoded.png" id="127" name="Google Shape;127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23027" y="4820603"/>
            <a:ext cx="909518" cy="145530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4"/>
          <p:cNvSpPr/>
          <p:nvPr/>
        </p:nvSpPr>
        <p:spPr>
          <a:xfrm>
            <a:off x="7305318" y="5002411"/>
            <a:ext cx="2273975" cy="284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750"/>
              <a:buFont typeface="Roboto Slab"/>
              <a:buNone/>
            </a:pPr>
            <a:r>
              <a:rPr b="0" i="0" lang="en-US" sz="1750" u="none" cap="none" strike="noStrike">
                <a:solidFill>
                  <a:srgbClr val="15213F"/>
                </a:solidFill>
                <a:latin typeface="Roboto Slab"/>
                <a:ea typeface="Roboto Slab"/>
                <a:cs typeface="Roboto Slab"/>
                <a:sym typeface="Roboto Slab"/>
              </a:rPr>
              <a:t>Security Audit</a:t>
            </a:r>
            <a:endParaRPr b="0" i="0" sz="1750" u="none" cap="none" strike="noStrike"/>
          </a:p>
        </p:txBody>
      </p:sp>
      <p:sp>
        <p:nvSpPr>
          <p:cNvPr id="129" name="Google Shape;129;p14"/>
          <p:cNvSpPr/>
          <p:nvPr/>
        </p:nvSpPr>
        <p:spPr>
          <a:xfrm>
            <a:off x="7305318" y="5395674"/>
            <a:ext cx="6688455" cy="5819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400"/>
              <a:buFont typeface="Roboto"/>
              <a:buNone/>
            </a:pPr>
            <a:r>
              <a:rPr b="0" i="0" lang="en-US" sz="140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Conduct regular security audits. Use tools like OWASP ZAP to identify and fix vulnerabilities.</a:t>
            </a:r>
            <a:endParaRPr b="0" i="0" sz="1400" u="none" cap="none" strike="noStrike"/>
          </a:p>
        </p:txBody>
      </p:sp>
      <p:pic>
        <p:nvPicPr>
          <p:cNvPr descr="preencoded.png" id="130" name="Google Shape;130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123027" y="6275903"/>
            <a:ext cx="909518" cy="145530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4"/>
          <p:cNvSpPr/>
          <p:nvPr/>
        </p:nvSpPr>
        <p:spPr>
          <a:xfrm>
            <a:off x="7305318" y="6457712"/>
            <a:ext cx="2655927" cy="284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750"/>
              <a:buFont typeface="Roboto Slab"/>
              <a:buNone/>
            </a:pPr>
            <a:r>
              <a:rPr b="0" i="0" lang="en-US" sz="1750" u="none" cap="none" strike="noStrike">
                <a:solidFill>
                  <a:srgbClr val="15213F"/>
                </a:solidFill>
                <a:latin typeface="Roboto Slab"/>
                <a:ea typeface="Roboto Slab"/>
                <a:cs typeface="Roboto Slab"/>
                <a:sym typeface="Roboto Slab"/>
              </a:rPr>
              <a:t>Performance Monitoring</a:t>
            </a:r>
            <a:endParaRPr b="0" i="0" sz="1750" u="none" cap="none" strike="noStrike"/>
          </a:p>
        </p:txBody>
      </p:sp>
      <p:sp>
        <p:nvSpPr>
          <p:cNvPr id="132" name="Google Shape;132;p14"/>
          <p:cNvSpPr/>
          <p:nvPr/>
        </p:nvSpPr>
        <p:spPr>
          <a:xfrm>
            <a:off x="7305318" y="6850975"/>
            <a:ext cx="6688455" cy="5819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400"/>
              <a:buFont typeface="Roboto"/>
              <a:buNone/>
            </a:pPr>
            <a:r>
              <a:rPr b="0" i="0" lang="en-US" sz="140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Set up application performance monitoring. Use tools like New Relic or Datadog for real-time insights.</a:t>
            </a:r>
            <a:endParaRPr b="0" i="0" sz="1400" u="none" cap="none" strike="noStrike"/>
          </a:p>
        </p:txBody>
      </p:sp>
      <p:pic>
        <p:nvPicPr>
          <p:cNvPr id="133" name="Google Shape;133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766625" y="7697875"/>
            <a:ext cx="1863775" cy="4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39" name="Google Shape;13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0" name="Google Shape;14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4310" y="3025140"/>
            <a:ext cx="5097780" cy="217932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5"/>
          <p:cNvSpPr/>
          <p:nvPr/>
        </p:nvSpPr>
        <p:spPr>
          <a:xfrm>
            <a:off x="6030158" y="800576"/>
            <a:ext cx="4495086" cy="4854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590"/>
              </a:lnSpc>
              <a:spcBef>
                <a:spcPts val="0"/>
              </a:spcBef>
              <a:spcAft>
                <a:spcPts val="0"/>
              </a:spcAft>
              <a:buClr>
                <a:srgbClr val="3257B8"/>
              </a:buClr>
              <a:buSzPts val="3050"/>
              <a:buFont typeface="Roboto Slab"/>
              <a:buNone/>
            </a:pPr>
            <a:r>
              <a:rPr b="0" i="0" lang="en-US" sz="3050" u="none" cap="none" strike="noStrike">
                <a:solidFill>
                  <a:srgbClr val="3257B8"/>
                </a:solidFill>
                <a:latin typeface="Roboto Slab"/>
                <a:ea typeface="Roboto Slab"/>
                <a:cs typeface="Roboto Slab"/>
                <a:sym typeface="Roboto Slab"/>
              </a:rPr>
              <a:t>CI/CD and Best Practices</a:t>
            </a:r>
            <a:endParaRPr b="0" i="0" sz="3050" u="none" cap="none" strike="noStrike"/>
          </a:p>
        </p:txBody>
      </p:sp>
      <p:pic>
        <p:nvPicPr>
          <p:cNvPr descr="preencoded.png" id="142" name="Google Shape;142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30158" y="1518999"/>
            <a:ext cx="388382" cy="38838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5"/>
          <p:cNvSpPr/>
          <p:nvPr/>
        </p:nvSpPr>
        <p:spPr>
          <a:xfrm>
            <a:off x="6030158" y="2062639"/>
            <a:ext cx="1942028" cy="242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500"/>
              <a:buFont typeface="Roboto Slab"/>
              <a:buNone/>
            </a:pPr>
            <a:r>
              <a:rPr b="0" i="0" lang="en-US" sz="1500" u="none" cap="none" strike="noStrike">
                <a:solidFill>
                  <a:srgbClr val="15213F"/>
                </a:solidFill>
                <a:latin typeface="Roboto Slab"/>
                <a:ea typeface="Roboto Slab"/>
                <a:cs typeface="Roboto Slab"/>
                <a:sym typeface="Roboto Slab"/>
              </a:rPr>
              <a:t>Version Control</a:t>
            </a:r>
            <a:endParaRPr b="0" i="0" sz="1500" u="none" cap="none" strike="noStrike"/>
          </a:p>
        </p:txBody>
      </p:sp>
      <p:sp>
        <p:nvSpPr>
          <p:cNvPr id="144" name="Google Shape;144;p15"/>
          <p:cNvSpPr/>
          <p:nvPr/>
        </p:nvSpPr>
        <p:spPr>
          <a:xfrm>
            <a:off x="6030158" y="2398395"/>
            <a:ext cx="8056483" cy="2486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200"/>
              <a:buFont typeface="Roboto"/>
              <a:buNone/>
            </a:pPr>
            <a:r>
              <a:rPr b="0" i="0" lang="en-US" sz="120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Use GitLab for version control. Implement feature branching and pull request reviews.</a:t>
            </a:r>
            <a:endParaRPr b="0" i="0" sz="1200" u="none" cap="none" strike="noStrike"/>
          </a:p>
        </p:txBody>
      </p:sp>
      <p:pic>
        <p:nvPicPr>
          <p:cNvPr descr="preencoded.png" id="145" name="Google Shape;145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30158" y="3113008"/>
            <a:ext cx="388382" cy="388382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5"/>
          <p:cNvSpPr/>
          <p:nvPr/>
        </p:nvSpPr>
        <p:spPr>
          <a:xfrm>
            <a:off x="6030158" y="3656648"/>
            <a:ext cx="1942028" cy="242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500"/>
              <a:buFont typeface="Roboto Slab"/>
              <a:buNone/>
            </a:pPr>
            <a:r>
              <a:rPr b="0" i="0" lang="en-US" sz="1500" u="none" cap="none" strike="noStrike">
                <a:solidFill>
                  <a:srgbClr val="15213F"/>
                </a:solidFill>
                <a:latin typeface="Roboto Slab"/>
                <a:ea typeface="Roboto Slab"/>
                <a:cs typeface="Roboto Slab"/>
                <a:sym typeface="Roboto Slab"/>
              </a:rPr>
              <a:t>Testing</a:t>
            </a:r>
            <a:endParaRPr b="0" i="0" sz="1500" u="none" cap="none" strike="noStrike"/>
          </a:p>
        </p:txBody>
      </p:sp>
      <p:sp>
        <p:nvSpPr>
          <p:cNvPr id="147" name="Google Shape;147;p15"/>
          <p:cNvSpPr/>
          <p:nvPr/>
        </p:nvSpPr>
        <p:spPr>
          <a:xfrm>
            <a:off x="6030158" y="3992404"/>
            <a:ext cx="8056483" cy="2486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200"/>
              <a:buFont typeface="Roboto"/>
              <a:buNone/>
            </a:pPr>
            <a:r>
              <a:rPr b="0" i="0" lang="en-US" sz="120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Achieve 50%+ unit test coverage. Implement integration and end-to-end tests using Jest and Cypress.</a:t>
            </a:r>
            <a:endParaRPr b="0" i="0" sz="1200" u="none" cap="none" strike="noStrike"/>
          </a:p>
        </p:txBody>
      </p:sp>
      <p:pic>
        <p:nvPicPr>
          <p:cNvPr descr="preencoded.png" id="148" name="Google Shape;148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30158" y="4707017"/>
            <a:ext cx="388382" cy="38838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/>
          <p:nvPr/>
        </p:nvSpPr>
        <p:spPr>
          <a:xfrm>
            <a:off x="6030158" y="5250656"/>
            <a:ext cx="1942028" cy="242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500"/>
              <a:buFont typeface="Roboto Slab"/>
              <a:buNone/>
            </a:pPr>
            <a:r>
              <a:rPr b="0" i="0" lang="en-US" sz="1500" u="none" cap="none" strike="noStrike">
                <a:solidFill>
                  <a:srgbClr val="15213F"/>
                </a:solidFill>
                <a:latin typeface="Roboto Slab"/>
                <a:ea typeface="Roboto Slab"/>
                <a:cs typeface="Roboto Slab"/>
                <a:sym typeface="Roboto Slab"/>
              </a:rPr>
              <a:t>Containerization</a:t>
            </a:r>
            <a:endParaRPr b="0" i="0" sz="1500" u="none" cap="none" strike="noStrike"/>
          </a:p>
        </p:txBody>
      </p:sp>
      <p:sp>
        <p:nvSpPr>
          <p:cNvPr id="150" name="Google Shape;150;p15"/>
          <p:cNvSpPr/>
          <p:nvPr/>
        </p:nvSpPr>
        <p:spPr>
          <a:xfrm>
            <a:off x="6030158" y="5586413"/>
            <a:ext cx="8056483" cy="2486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200"/>
              <a:buFont typeface="Roboto"/>
              <a:buNone/>
            </a:pPr>
            <a:r>
              <a:rPr b="0" i="0" lang="en-US" sz="120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Use Docker for consistent deployments. Create separate containers for frontend, backend, and database services.</a:t>
            </a:r>
            <a:endParaRPr b="0" i="0" sz="1200" u="none" cap="none" strike="noStrike"/>
          </a:p>
        </p:txBody>
      </p:sp>
      <p:pic>
        <p:nvPicPr>
          <p:cNvPr descr="preencoded.png" id="151" name="Google Shape;151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030158" y="6301026"/>
            <a:ext cx="388382" cy="38838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5"/>
          <p:cNvSpPr/>
          <p:nvPr/>
        </p:nvSpPr>
        <p:spPr>
          <a:xfrm>
            <a:off x="6030158" y="6844665"/>
            <a:ext cx="1942028" cy="242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500"/>
              <a:buFont typeface="Roboto Slab"/>
              <a:buNone/>
            </a:pPr>
            <a:r>
              <a:rPr b="0" i="0" lang="en-US" sz="1500" u="none" cap="none" strike="noStrike">
                <a:solidFill>
                  <a:srgbClr val="15213F"/>
                </a:solidFill>
                <a:latin typeface="Roboto Slab"/>
                <a:ea typeface="Roboto Slab"/>
                <a:cs typeface="Roboto Slab"/>
                <a:sym typeface="Roboto Slab"/>
              </a:rPr>
              <a:t>Cloud Deployment</a:t>
            </a:r>
            <a:endParaRPr b="0" i="0" sz="1500" u="none" cap="none" strike="noStrike"/>
          </a:p>
        </p:txBody>
      </p:sp>
      <p:sp>
        <p:nvSpPr>
          <p:cNvPr id="153" name="Google Shape;153;p15"/>
          <p:cNvSpPr/>
          <p:nvPr/>
        </p:nvSpPr>
        <p:spPr>
          <a:xfrm>
            <a:off x="6030158" y="7180421"/>
            <a:ext cx="8056483" cy="2486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200"/>
              <a:buFont typeface="Roboto"/>
              <a:buNone/>
            </a:pPr>
            <a:r>
              <a:rPr b="0" i="0" lang="en-US" sz="120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Set up continuous deployment to cloud platforms. Use GitLab CI/CD for automated build and deploy pipelines.</a:t>
            </a:r>
            <a:endParaRPr b="0" i="0" sz="1200" u="none" cap="none" strike="noStrike"/>
          </a:p>
        </p:txBody>
      </p:sp>
      <p:pic>
        <p:nvPicPr>
          <p:cNvPr id="154" name="Google Shape;154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766625" y="7697875"/>
            <a:ext cx="1863775" cy="4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/>
          <p:nvPr/>
        </p:nvSpPr>
        <p:spPr>
          <a:xfrm>
            <a:off x="754618" y="765215"/>
            <a:ext cx="9255323" cy="6736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190"/>
              </a:lnSpc>
              <a:spcBef>
                <a:spcPts val="0"/>
              </a:spcBef>
              <a:spcAft>
                <a:spcPts val="0"/>
              </a:spcAft>
              <a:buClr>
                <a:srgbClr val="3257B8"/>
              </a:buClr>
              <a:buSzPts val="4200"/>
              <a:buFont typeface="Roboto Slab"/>
              <a:buNone/>
            </a:pPr>
            <a:r>
              <a:rPr b="0" i="0" lang="en-US" sz="4200" u="none" cap="none" strike="noStrike">
                <a:solidFill>
                  <a:srgbClr val="3257B8"/>
                </a:solidFill>
                <a:latin typeface="Roboto Slab"/>
                <a:ea typeface="Roboto Slab"/>
                <a:cs typeface="Roboto Slab"/>
                <a:sym typeface="Roboto Slab"/>
              </a:rPr>
              <a:t>GitLab Branching and Best Practices</a:t>
            </a:r>
            <a:endParaRPr b="0" i="0" sz="4200" u="none" cap="none" strike="noStrike"/>
          </a:p>
        </p:txBody>
      </p:sp>
      <p:sp>
        <p:nvSpPr>
          <p:cNvPr id="161" name="Google Shape;161;p16"/>
          <p:cNvSpPr/>
          <p:nvPr/>
        </p:nvSpPr>
        <p:spPr>
          <a:xfrm>
            <a:off x="754618" y="1869996"/>
            <a:ext cx="13121164" cy="6898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650"/>
              <a:buFont typeface="Roboto"/>
              <a:buNone/>
            </a:pPr>
            <a:r>
              <a:rPr b="0" i="0" lang="en-US" sz="165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Effective GitLab branching is crucial for collaborative development, ensuring clean code, efficient workflows, and robust project management.</a:t>
            </a:r>
            <a:endParaRPr b="0" i="0" sz="1650" u="none" cap="none" strike="noStrike"/>
          </a:p>
        </p:txBody>
      </p:sp>
      <p:sp>
        <p:nvSpPr>
          <p:cNvPr id="162" name="Google Shape;162;p16"/>
          <p:cNvSpPr/>
          <p:nvPr/>
        </p:nvSpPr>
        <p:spPr>
          <a:xfrm>
            <a:off x="754618" y="2802374"/>
            <a:ext cx="13121164" cy="3449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650"/>
              <a:buFont typeface="Roboto"/>
              <a:buNone/>
            </a:pPr>
            <a:r>
              <a:rPr b="0" i="0" lang="en-US" sz="165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Here's a breakdown of key best practices:</a:t>
            </a:r>
            <a:endParaRPr b="0" i="0" sz="1650" u="none" cap="none" strike="noStrike"/>
          </a:p>
        </p:txBody>
      </p:sp>
      <p:sp>
        <p:nvSpPr>
          <p:cNvPr id="163" name="Google Shape;163;p16"/>
          <p:cNvSpPr/>
          <p:nvPr/>
        </p:nvSpPr>
        <p:spPr>
          <a:xfrm>
            <a:off x="754618" y="3389828"/>
            <a:ext cx="13121164" cy="6898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650"/>
              <a:buFont typeface="Roboto"/>
              <a:buNone/>
            </a:pPr>
            <a:r>
              <a:rPr b="0" i="0" lang="en-US" sz="165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• **Feature Branching:** Create dedicated branches for each new feature or bug fix. This isolates changes, simplifies reviews, and minimizes merge conflicts.</a:t>
            </a:r>
            <a:endParaRPr b="0" i="0" sz="1650" u="none" cap="none" strike="noStrike"/>
          </a:p>
        </p:txBody>
      </p:sp>
      <p:sp>
        <p:nvSpPr>
          <p:cNvPr id="164" name="Google Shape;164;p16"/>
          <p:cNvSpPr/>
          <p:nvPr/>
        </p:nvSpPr>
        <p:spPr>
          <a:xfrm>
            <a:off x="754618" y="4322207"/>
            <a:ext cx="13121164" cy="6898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650"/>
              <a:buFont typeface="Roboto"/>
              <a:buNone/>
            </a:pPr>
            <a:r>
              <a:rPr b="0" i="0" lang="en-US" sz="165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• **Pull Requests:** Before merging changes into the main branch, initiate a pull request. This allows for code reviews by team members, ensuring code quality and adherence to project standards.</a:t>
            </a:r>
            <a:endParaRPr b="0" i="0" sz="1650" u="none" cap="none" strike="noStrike"/>
          </a:p>
        </p:txBody>
      </p:sp>
      <p:sp>
        <p:nvSpPr>
          <p:cNvPr id="165" name="Google Shape;165;p16"/>
          <p:cNvSpPr/>
          <p:nvPr/>
        </p:nvSpPr>
        <p:spPr>
          <a:xfrm>
            <a:off x="754618" y="5254585"/>
            <a:ext cx="13121164" cy="3449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650"/>
              <a:buFont typeface="Roboto"/>
              <a:buNone/>
            </a:pPr>
            <a:r>
              <a:rPr b="0" i="0" lang="en-US" sz="165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• **Linting and Code Style:** Implement linting tools (e.g., ESLint, Prettier) to enforce consistent code style and prevent common errors.</a:t>
            </a:r>
            <a:endParaRPr b="0" i="0" sz="1650" u="none" cap="none" strike="noStrike"/>
          </a:p>
        </p:txBody>
      </p:sp>
      <p:sp>
        <p:nvSpPr>
          <p:cNvPr id="166" name="Google Shape;166;p16"/>
          <p:cNvSpPr/>
          <p:nvPr/>
        </p:nvSpPr>
        <p:spPr>
          <a:xfrm>
            <a:off x="754618" y="5842040"/>
            <a:ext cx="13121164" cy="6898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650"/>
              <a:buFont typeface="Roboto"/>
              <a:buNone/>
            </a:pPr>
            <a:r>
              <a:rPr b="0" i="0" lang="en-US" sz="165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• **Merging Strategies:** Employ strategies like "rebase" or "merge" to integrate changes from feature branches into the main branch. Choose the appropriate approach based on project requirements.</a:t>
            </a:r>
            <a:endParaRPr b="0" i="0" sz="1650" u="none" cap="none" strike="noStrike"/>
          </a:p>
        </p:txBody>
      </p:sp>
      <p:sp>
        <p:nvSpPr>
          <p:cNvPr id="167" name="Google Shape;167;p16"/>
          <p:cNvSpPr/>
          <p:nvPr/>
        </p:nvSpPr>
        <p:spPr>
          <a:xfrm>
            <a:off x="754618" y="6774418"/>
            <a:ext cx="13121164" cy="6898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650"/>
              <a:buFont typeface="Roboto"/>
              <a:buNone/>
            </a:pPr>
            <a:r>
              <a:rPr b="0" i="0" lang="en-US" sz="165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• **Technical Documentation:** Maintain thorough project documentation, including API specifications, deployment guidelines, and coding standards. This ensures project clarity and facilitates future development.</a:t>
            </a:r>
            <a:endParaRPr b="0" i="0" sz="1650" u="none" cap="none" strike="noStrike"/>
          </a:p>
        </p:txBody>
      </p:sp>
      <p:pic>
        <p:nvPicPr>
          <p:cNvPr id="168" name="Google Shape;16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6625" y="7697875"/>
            <a:ext cx="1863775" cy="4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