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6" r:id="rId5"/>
    <p:sldId id="264" r:id="rId6"/>
    <p:sldId id="262" r:id="rId7"/>
    <p:sldId id="268" r:id="rId8"/>
    <p:sldId id="259" r:id="rId9"/>
    <p:sldId id="260" r:id="rId10"/>
    <p:sldId id="269" r:id="rId11"/>
    <p:sldId id="261" r:id="rId12"/>
    <p:sldId id="271" r:id="rId13"/>
    <p:sldId id="263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lianmarquina.es/bitdefender-internet-security-2020-la-mejor-solucion-para-proteger-su-pc-y-proteger-la-privacida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vox.globalvoices.org/2016/03/29/center-for-monitoring-propaganda-and-disinformation-online-set-to-open-in-russia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teinternetaccess.com/blog/how-does-a-firewall-work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ifunk-hagen.net/freifunk-router-hinter-einer-firewal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news/employee-relations/80-of-indian-orgs-struggle-to-educate-their-leaders-employees-about-cybersecurity-sophos-survey-2922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A8AEFC-530E-FB96-E932-8305ECE24DBB}"/>
              </a:ext>
            </a:extLst>
          </p:cNvPr>
          <p:cNvSpPr txBox="1"/>
          <p:nvPr/>
        </p:nvSpPr>
        <p:spPr>
          <a:xfrm>
            <a:off x="550606" y="265785"/>
            <a:ext cx="4605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Bodoni MT" panose="02070603080606020203" pitchFamily="18" charset="0"/>
              </a:rPr>
              <a:t>FIRWALL</a:t>
            </a:r>
            <a:r>
              <a:rPr lang="en-IN" sz="6000" dirty="0"/>
              <a:t>: A SUBTOOL INCYBER  SECURITY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3F3318-DD89-61DB-8E64-A0D286BE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0248" y="1307690"/>
            <a:ext cx="7731663" cy="515701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0451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32190C-494D-9281-F182-789BEA79CF72}"/>
              </a:ext>
            </a:extLst>
          </p:cNvPr>
          <p:cNvSpPr txBox="1"/>
          <p:nvPr/>
        </p:nvSpPr>
        <p:spPr>
          <a:xfrm>
            <a:off x="306679" y="3223328"/>
            <a:ext cx="86381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STATEFUL INSPECTION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Modern network firewalls use stateful inspection to keep track of the state of active connections and make decisions based on the context of the traffic, not just individual packets</a:t>
            </a:r>
            <a:r>
              <a:rPr lang="en-US" sz="3600" dirty="0"/>
              <a:t>.</a:t>
            </a:r>
            <a:endParaRPr lang="en-IN" sz="3600" dirty="0"/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811A9-B0FF-CF99-900E-4E384E51E8FF}"/>
              </a:ext>
            </a:extLst>
          </p:cNvPr>
          <p:cNvSpPr txBox="1"/>
          <p:nvPr/>
        </p:nvSpPr>
        <p:spPr>
          <a:xfrm>
            <a:off x="5559357" y="311285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2BB2D-37C3-D68C-A691-E061A9FBD254}"/>
              </a:ext>
            </a:extLst>
          </p:cNvPr>
          <p:cNvSpPr txBox="1"/>
          <p:nvPr/>
        </p:nvSpPr>
        <p:spPr>
          <a:xfrm>
            <a:off x="216311" y="-1335"/>
            <a:ext cx="10412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Its primary purpose is to protect a network, whether it's a home network or an enterprise-level network, from unauthorized access, malicious activities, and potential threats from the internet or other networks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6049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C0237-69CE-2CAA-001D-712ADD7580B9}"/>
              </a:ext>
            </a:extLst>
          </p:cNvPr>
          <p:cNvSpPr txBox="1"/>
          <p:nvPr/>
        </p:nvSpPr>
        <p:spPr>
          <a:xfrm>
            <a:off x="113370" y="-87296"/>
            <a:ext cx="1052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Bahnschrift" panose="020B0502040204020203" pitchFamily="34" charset="0"/>
              </a:rPr>
              <a:t>IMPLEMENTATION :</a:t>
            </a:r>
            <a:endParaRPr lang="en-IN" sz="4000" b="1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D2702-F8E7-AB88-3FAE-306D62910D63}"/>
              </a:ext>
            </a:extLst>
          </p:cNvPr>
          <p:cNvSpPr txBox="1"/>
          <p:nvPr/>
        </p:nvSpPr>
        <p:spPr>
          <a:xfrm>
            <a:off x="-43347" y="671691"/>
            <a:ext cx="106547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/>
              <a:t>Network Firewall : Protects an entire network by filtering traffic based on rules.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/>
              <a:t> Host-Based Firewall : Installed on individual devices to control traffic at the device level. </a:t>
            </a:r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/>
              <a:t> Proxy Firewall : Acts as an intermediary between clients and servers, filtering requests and responses.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3617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A1618A-B970-1CD0-E830-97B29AC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" y="-117987"/>
            <a:ext cx="8150942" cy="685800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1EFDA-73CA-7988-2F4C-7C0EA83DFD56}"/>
              </a:ext>
            </a:extLst>
          </p:cNvPr>
          <p:cNvSpPr txBox="1"/>
          <p:nvPr/>
        </p:nvSpPr>
        <p:spPr>
          <a:xfrm>
            <a:off x="5638800" y="287347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D57B4-C743-FBA0-AB93-4DCE5CD95DC7}"/>
              </a:ext>
            </a:extLst>
          </p:cNvPr>
          <p:cNvSpPr txBox="1"/>
          <p:nvPr/>
        </p:nvSpPr>
        <p:spPr>
          <a:xfrm flipH="1">
            <a:off x="8345766" y="727586"/>
            <a:ext cx="31890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Bodoni MT" panose="02070603080606020203" pitchFamily="18" charset="0"/>
              </a:rPr>
              <a:t>SAMPLE CODE FOR A NETWORK SECURITY TOOL</a:t>
            </a:r>
          </a:p>
        </p:txBody>
      </p:sp>
    </p:spTree>
    <p:extLst>
      <p:ext uri="{BB962C8B-B14F-4D97-AF65-F5344CB8AC3E}">
        <p14:creationId xmlns:p14="http://schemas.microsoft.com/office/powerpoint/2010/main" val="336973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10181-2FCD-5092-A137-FA441B0F6E38}"/>
              </a:ext>
            </a:extLst>
          </p:cNvPr>
          <p:cNvSpPr txBox="1"/>
          <p:nvPr/>
        </p:nvSpPr>
        <p:spPr>
          <a:xfrm>
            <a:off x="16927" y="-117397"/>
            <a:ext cx="721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ahnschrift" panose="020B0502040204020203" pitchFamily="34" charset="0"/>
              </a:rPr>
              <a:t>CONCLUSION</a:t>
            </a: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</a:rPr>
              <a:t> :</a:t>
            </a:r>
            <a:endParaRPr lang="en-IN" sz="24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7C93F-5091-F50F-D940-028949EE0D32}"/>
              </a:ext>
            </a:extLst>
          </p:cNvPr>
          <p:cNvSpPr txBox="1"/>
          <p:nvPr/>
        </p:nvSpPr>
        <p:spPr>
          <a:xfrm>
            <a:off x="198185" y="773904"/>
            <a:ext cx="80314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0" i="0" dirty="0">
                <a:effectLst/>
                <a:latin typeface="Bahnschrift" panose="020B0502040204020203" pitchFamily="34" charset="0"/>
              </a:rPr>
              <a:t>A firewall is the most important aspect of overall security, since it enforces authentication upon all users, and all inbound and outbound traffic is monitored. </a:t>
            </a:r>
          </a:p>
          <a:p>
            <a:endParaRPr lang="en-US" sz="3600" b="0" i="0" dirty="0">
              <a:effectLst/>
              <a:latin typeface="Bahnschrift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0" i="0" dirty="0">
                <a:effectLst/>
                <a:latin typeface="Bahnschrift" panose="020B0502040204020203" pitchFamily="34" charset="0"/>
              </a:rPr>
              <a:t>This module has discussed the types of firewalls, as well as the protocols, gateways, and devices used to increase security at the network level. 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D928E-83FD-7E1A-0BCB-D3297947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94929" y="1946787"/>
            <a:ext cx="4697071" cy="441191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9580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3B26A-6DE2-C510-E3AE-35C2A5A3EAC1}"/>
              </a:ext>
            </a:extLst>
          </p:cNvPr>
          <p:cNvSpPr txBox="1"/>
          <p:nvPr/>
        </p:nvSpPr>
        <p:spPr>
          <a:xfrm>
            <a:off x="2837332" y="1424479"/>
            <a:ext cx="6058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 SemiConden" panose="020B0502040204020203" pitchFamily="34" charset="0"/>
              </a:rPr>
              <a:t>NAME OF THE STUDENT : ASMITA 										BAGAL</a:t>
            </a:r>
          </a:p>
          <a:p>
            <a:r>
              <a:rPr lang="en-US" sz="3200" dirty="0">
                <a:latin typeface="Bahnschrift SemiBold SemiConden" panose="020B0502040204020203" pitchFamily="34" charset="0"/>
              </a:rPr>
              <a:t>NAME OF THE STUDENT : TEJAL  									GAIKWAD</a:t>
            </a:r>
          </a:p>
          <a:p>
            <a:endParaRPr lang="en-US" sz="3200" dirty="0">
              <a:latin typeface="Bahnschrift SemiBold SemiConden" panose="020B0502040204020203" pitchFamily="34" charset="0"/>
            </a:endParaRPr>
          </a:p>
          <a:p>
            <a:endParaRPr lang="en-US" sz="3200" dirty="0">
              <a:latin typeface="Bahnschrift SemiBold SemiConden" panose="020B0502040204020203" pitchFamily="34" charset="0"/>
            </a:endParaRPr>
          </a:p>
          <a:p>
            <a:r>
              <a:rPr lang="en-US" sz="3200" dirty="0">
                <a:latin typeface="Bahnschrift SemiBold SemiConden" panose="020B0502040204020203" pitchFamily="34" charset="0"/>
              </a:rPr>
              <a:t>CLASS / DIV : SE CSE (B)</a:t>
            </a:r>
          </a:p>
          <a:p>
            <a:r>
              <a:rPr lang="en-US" sz="3200" dirty="0">
                <a:latin typeface="Bahnschrift SemiBold SemiConden" panose="020B0502040204020203" pitchFamily="34" charset="0"/>
              </a:rPr>
              <a:t>BATCH : B2</a:t>
            </a:r>
          </a:p>
          <a:p>
            <a:r>
              <a:rPr lang="en-US" sz="3200" dirty="0">
                <a:latin typeface="Bahnschrift SemiBold SemiConden" panose="020B0502040204020203" pitchFamily="34" charset="0"/>
              </a:rPr>
              <a:t>ROLL NO : 35 &amp; 37 </a:t>
            </a:r>
            <a:endParaRPr lang="en-IN" sz="32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8320E3-5E0A-0849-5C0F-CAB60692F930}"/>
              </a:ext>
            </a:extLst>
          </p:cNvPr>
          <p:cNvSpPr txBox="1"/>
          <p:nvPr/>
        </p:nvSpPr>
        <p:spPr>
          <a:xfrm>
            <a:off x="2811294" y="2305455"/>
            <a:ext cx="6488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atin typeface="Centaur" panose="02030504050205020304" pitchFamily="18" charset="0"/>
              </a:rPr>
              <a:t>THANK</a:t>
            </a:r>
          </a:p>
          <a:p>
            <a:r>
              <a:rPr lang="en-IN" sz="8000" b="1" dirty="0">
                <a:latin typeface="Centaur" panose="02030504050205020304" pitchFamily="18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8457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527DB8-690A-FB4A-251C-01F6406D732F}"/>
              </a:ext>
            </a:extLst>
          </p:cNvPr>
          <p:cNvSpPr txBox="1"/>
          <p:nvPr/>
        </p:nvSpPr>
        <p:spPr>
          <a:xfrm>
            <a:off x="221010" y="-100034"/>
            <a:ext cx="76412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Bahnschrift" panose="020B0502040204020203" pitchFamily="34" charset="0"/>
              </a:rPr>
              <a:t>INTRODUCTION</a:t>
            </a: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</a:rPr>
              <a:t> :</a:t>
            </a:r>
            <a:endParaRPr lang="en-IN" sz="24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C119-076D-2D17-AB13-0B9F98C19818}"/>
              </a:ext>
            </a:extLst>
          </p:cNvPr>
          <p:cNvSpPr txBox="1"/>
          <p:nvPr/>
        </p:nvSpPr>
        <p:spPr>
          <a:xfrm>
            <a:off x="263056" y="532308"/>
            <a:ext cx="69439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E8EAED"/>
                </a:solidFill>
                <a:effectLst/>
                <a:latin typeface="Bahnschrift" panose="020B0502040204020203" pitchFamily="34" charset="0"/>
              </a:rPr>
              <a:t>	Cyber Security is </a:t>
            </a:r>
            <a:r>
              <a:rPr lang="en-US" sz="3600" b="0" i="0" dirty="0">
                <a:solidFill>
                  <a:srgbClr val="E2EEFF"/>
                </a:solidFill>
                <a:effectLst/>
                <a:latin typeface="Bahnschrift" panose="020B0502040204020203" pitchFamily="34" charset="0"/>
              </a:rPr>
              <a:t>a process that's designed to protect networks and devices from external threats .</a:t>
            </a:r>
            <a:r>
              <a:rPr lang="en-US" sz="3600" dirty="0">
                <a:solidFill>
                  <a:srgbClr val="E2EEFF"/>
                </a:solidFill>
                <a:latin typeface="Bahnschrift" panose="020B0502040204020203" pitchFamily="34" charset="0"/>
              </a:rPr>
              <a:t>Firewall monitors and controls incoming and out going traffic based on pre define rule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E2EEFF"/>
                </a:solidFill>
                <a:latin typeface="Bahnschrift" panose="020B0502040204020203" pitchFamily="34" charset="0"/>
              </a:rPr>
              <a:t> 	It Checks incoming and out going packages and controls every activity which is performed  by user.</a:t>
            </a:r>
          </a:p>
          <a:p>
            <a:r>
              <a:rPr lang="en-US" sz="3600" dirty="0">
                <a:solidFill>
                  <a:srgbClr val="E2EEFF"/>
                </a:solidFill>
                <a:latin typeface="Bahnschrift" panose="020B0502040204020203" pitchFamily="34" charset="0"/>
              </a:rPr>
              <a:t>		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8EF09-5FF0-FB5E-0445-46C004F2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45" y="1108408"/>
            <a:ext cx="4879215" cy="46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8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0F18-0025-5FA3-5496-3AB8C4A4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99" y="4355696"/>
            <a:ext cx="9905998" cy="1905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E2EEFF"/>
                </a:solidFill>
                <a:latin typeface="Bahnschrift" panose="020B0502040204020203" pitchFamily="34" charset="0"/>
              </a:rPr>
              <a:t>		Firewall protects our device from malicious activities . A network firewall is a security device or software that is designed to monitor, filter, and control incoming and outgoing network traffic based on a set of predetermined security rules.</a:t>
            </a:r>
            <a:br>
              <a:rPr lang="en-US" dirty="0">
                <a:solidFill>
                  <a:srgbClr val="E2EEFF"/>
                </a:solidFill>
                <a:latin typeface="Bahnschrift" panose="020B0502040204020203" pitchFamily="34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9347F-BEDF-D1B7-232E-F30374221DA3}"/>
              </a:ext>
            </a:extLst>
          </p:cNvPr>
          <p:cNvSpPr txBox="1"/>
          <p:nvPr/>
        </p:nvSpPr>
        <p:spPr>
          <a:xfrm>
            <a:off x="715035" y="329384"/>
            <a:ext cx="10233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E2EEFF"/>
                </a:solidFill>
                <a:latin typeface="Bahnschrift" panose="020B0502040204020203" pitchFamily="34" charset="0"/>
              </a:rPr>
              <a:t> Its primary purpose is to protect a network, whether it's a home network or an enterprise-level network, from unauthorized access, malicious activities, and potential threats from the internet or other networks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036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3D0D-1B76-543E-C109-EC72D557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53" y="1612493"/>
            <a:ext cx="10539312" cy="9144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E2EEFF"/>
                </a:solidFill>
                <a:latin typeface="Bahnschrift" panose="020B0502040204020203" pitchFamily="34" charset="0"/>
              </a:rPr>
              <a:t>		Firewall protects our device from malicious activities . A network firewall is a security device or software that is designed to monitor, filter, and control incoming and outgoing network traffic based on a set of predetermined security rules.</a:t>
            </a:r>
            <a:br>
              <a:rPr lang="en-US" dirty="0">
                <a:solidFill>
                  <a:srgbClr val="E2EEFF"/>
                </a:solidFill>
                <a:latin typeface="Bahnschrift" panose="020B0502040204020203" pitchFamily="34" charset="0"/>
              </a:rPr>
            </a:br>
            <a:br>
              <a:rPr lang="en-US" dirty="0">
                <a:solidFill>
                  <a:srgbClr val="E2EEFF"/>
                </a:solidFill>
                <a:latin typeface="Bahnschrift" panose="020B0502040204020203" pitchFamily="34" charset="0"/>
              </a:rPr>
            </a:br>
            <a:r>
              <a:rPr lang="en-US" dirty="0">
                <a:solidFill>
                  <a:srgbClr val="E2EEFF"/>
                </a:solidFill>
                <a:latin typeface="Bahnschrift" panose="020B0502040204020203" pitchFamily="34" charset="0"/>
              </a:rPr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F69FB-CFAF-3A04-5AA7-35192C9AB86F}"/>
              </a:ext>
            </a:extLst>
          </p:cNvPr>
          <p:cNvSpPr txBox="1"/>
          <p:nvPr/>
        </p:nvSpPr>
        <p:spPr>
          <a:xfrm flipH="1">
            <a:off x="117984" y="3412778"/>
            <a:ext cx="9409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E2EEFF"/>
                </a:solidFill>
                <a:latin typeface="Bahnschrift" panose="020B0502040204020203" pitchFamily="34" charset="0"/>
              </a:rPr>
              <a:t>		Its primary purpose is to protect a network, whether it's a home network or an enterprise-level network, from unauthorized access, malicious activities, and potential threats from the internet or other networks.</a:t>
            </a:r>
            <a:br>
              <a:rPr lang="en-IN" sz="3600" dirty="0">
                <a:latin typeface="Bahnschrift" panose="020B0502040204020203" pitchFamily="34" charset="0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5857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FCA09-1908-F2AC-950F-70842871B0FC}"/>
              </a:ext>
            </a:extLst>
          </p:cNvPr>
          <p:cNvSpPr txBox="1"/>
          <p:nvPr/>
        </p:nvSpPr>
        <p:spPr>
          <a:xfrm>
            <a:off x="186639" y="-3847"/>
            <a:ext cx="675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Bahnschrift" panose="020B0502040204020203" pitchFamily="34" charset="0"/>
              </a:rPr>
              <a:t>TYPES OF CYBER ATTACK :</a:t>
            </a:r>
            <a:endParaRPr lang="en-IN" sz="40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37476-D3FB-5248-244B-BBFD8762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71" y="1411314"/>
            <a:ext cx="9062942" cy="52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1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B4CEE-CF76-E2D9-BFED-D307867D3F78}"/>
              </a:ext>
            </a:extLst>
          </p:cNvPr>
          <p:cNvSpPr txBox="1"/>
          <p:nvPr/>
        </p:nvSpPr>
        <p:spPr>
          <a:xfrm>
            <a:off x="101764" y="-52231"/>
            <a:ext cx="6094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Bahnschrift" panose="020B0502040204020203" pitchFamily="34" charset="0"/>
              </a:rPr>
              <a:t>TYPES OF FIREWALL :</a:t>
            </a:r>
            <a:endParaRPr lang="en-IN" sz="40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8ADA2-4F71-D679-16EF-51AC67C6A044}"/>
              </a:ext>
            </a:extLst>
          </p:cNvPr>
          <p:cNvSpPr txBox="1"/>
          <p:nvPr/>
        </p:nvSpPr>
        <p:spPr>
          <a:xfrm>
            <a:off x="604299" y="865068"/>
            <a:ext cx="78479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E8EAED"/>
                </a:solidFill>
                <a:effectLst/>
                <a:latin typeface="Bahnschrift" panose="020B0502040204020203" pitchFamily="34" charset="0"/>
              </a:rPr>
              <a:t> HOST BASED FIREWALL : </a:t>
            </a:r>
          </a:p>
          <a:p>
            <a:r>
              <a:rPr lang="en-US" sz="3200" dirty="0">
                <a:solidFill>
                  <a:srgbClr val="E8EAED"/>
                </a:solidFill>
                <a:latin typeface="Bahnschrift" panose="020B0502040204020203" pitchFamily="34" charset="0"/>
              </a:rPr>
              <a:t>	</a:t>
            </a:r>
            <a:r>
              <a:rPr lang="en-US" sz="3200" b="0" i="0" dirty="0">
                <a:solidFill>
                  <a:srgbClr val="E8EAED"/>
                </a:solidFill>
                <a:effectLst/>
                <a:latin typeface="Bahnschrift" panose="020B0502040204020203" pitchFamily="34" charset="0"/>
              </a:rPr>
              <a:t>A host-based firewall is </a:t>
            </a:r>
            <a:r>
              <a:rPr lang="en-US" sz="3200" b="0" i="0" dirty="0">
                <a:solidFill>
                  <a:srgbClr val="E2EEFF"/>
                </a:solidFill>
                <a:effectLst/>
                <a:latin typeface="Bahnschrift" panose="020B0502040204020203" pitchFamily="34" charset="0"/>
              </a:rPr>
              <a:t>a piece of firewall 	software that runs on an individual computer 	or device connected to a network</a:t>
            </a:r>
            <a:r>
              <a:rPr lang="en-US" sz="3200" b="0" i="0" dirty="0">
                <a:solidFill>
                  <a:srgbClr val="E8EAED"/>
                </a:solidFill>
                <a:effectLst/>
                <a:latin typeface="Bahnschrift" panose="020B0502040204020203" pitchFamily="34" charset="0"/>
              </a:rPr>
              <a:t>.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0A58D-3F04-AF37-1062-003ECC470557}"/>
              </a:ext>
            </a:extLst>
          </p:cNvPr>
          <p:cNvSpPr txBox="1"/>
          <p:nvPr/>
        </p:nvSpPr>
        <p:spPr>
          <a:xfrm>
            <a:off x="611315" y="3903082"/>
            <a:ext cx="92314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3200" b="0" i="0" dirty="0">
                <a:solidFill>
                  <a:srgbClr val="E8EAED"/>
                </a:solidFill>
                <a:effectLst/>
                <a:latin typeface="Bahnschrift" panose="020B0502040204020203" pitchFamily="34" charset="0"/>
              </a:rPr>
              <a:t>NETWORK BASED FIREWALL :</a:t>
            </a:r>
          </a:p>
          <a:p>
            <a:r>
              <a:rPr lang="en-US" sz="3200" b="0" i="0" dirty="0">
                <a:solidFill>
                  <a:srgbClr val="E8EAED"/>
                </a:solidFill>
                <a:effectLst/>
                <a:latin typeface="Bahnschrift" panose="020B0502040204020203" pitchFamily="34" charset="0"/>
              </a:rPr>
              <a:t>     A network firewall is </a:t>
            </a:r>
            <a:r>
              <a:rPr lang="en-US" sz="3200" b="0" i="0" dirty="0">
                <a:solidFill>
                  <a:srgbClr val="E2EEFF"/>
                </a:solidFill>
                <a:effectLst/>
                <a:latin typeface="Bahnschrift" panose="020B0502040204020203" pitchFamily="34" charset="0"/>
              </a:rPr>
              <a:t>hardware or software that 	restricts and permits the flow of traffic between 	networks</a:t>
            </a:r>
            <a:r>
              <a:rPr lang="en-US" sz="3200" b="0" i="0" dirty="0">
                <a:solidFill>
                  <a:srgbClr val="E8EAED"/>
                </a:solidFill>
                <a:effectLst/>
                <a:latin typeface="Bahnschrift" panose="020B0502040204020203" pitchFamily="34" charset="0"/>
              </a:rPr>
              <a:t>. 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5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7883-0B39-6083-A598-5CD7B5BD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09" y="962329"/>
            <a:ext cx="9905998" cy="1905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BDC1C6"/>
                </a:solidFill>
                <a:effectLst/>
                <a:latin typeface="Bahnschrift" panose="020B0502040204020203" pitchFamily="34" charset="0"/>
              </a:rPr>
              <a:t>VIRTUAL BASED FIREWALL : </a:t>
            </a:r>
            <a:br>
              <a:rPr lang="en-US" b="0" i="0" dirty="0">
                <a:solidFill>
                  <a:srgbClr val="BDC1C6"/>
                </a:solidFill>
                <a:effectLst/>
                <a:latin typeface="Bahnschrift" panose="020B0502040204020203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Bahnschrift" panose="020B0502040204020203" pitchFamily="34" charset="0"/>
              </a:rPr>
              <a:t>	</a:t>
            </a:r>
            <a:br>
              <a:rPr lang="en-US" b="0" i="0" dirty="0">
                <a:solidFill>
                  <a:srgbClr val="BDC1C6"/>
                </a:solidFill>
                <a:effectLst/>
                <a:latin typeface="Bahnschrift" panose="020B0502040204020203" pitchFamily="34" charset="0"/>
              </a:rPr>
            </a:br>
            <a:r>
              <a:rPr lang="en-US" b="0" i="0" dirty="0">
                <a:solidFill>
                  <a:srgbClr val="BDC1C6"/>
                </a:solidFill>
                <a:effectLst/>
                <a:latin typeface="Bahnschrift" panose="020B0502040204020203" pitchFamily="34" charset="0"/>
              </a:rPr>
              <a:t>A virtual firewall is </a:t>
            </a:r>
            <a:r>
              <a:rPr lang="en-US" b="0" i="0" dirty="0">
                <a:solidFill>
                  <a:srgbClr val="E2EEFF"/>
                </a:solidFill>
                <a:effectLst/>
                <a:latin typeface="Bahnschrift" panose="020B0502040204020203" pitchFamily="34" charset="0"/>
              </a:rPr>
              <a:t>a firewall device or service that provides network traffic filtering and monitoring for virtual machines (VMs) in a virtualized environment</a:t>
            </a:r>
            <a:r>
              <a:rPr lang="en-US" b="0" i="0" dirty="0">
                <a:solidFill>
                  <a:srgbClr val="BDC1C6"/>
                </a:solidFill>
                <a:effectLst/>
                <a:latin typeface="Bahnschrift" panose="020B0502040204020203" pitchFamily="34" charset="0"/>
              </a:rPr>
              <a:t>. </a:t>
            </a:r>
            <a:br>
              <a:rPr lang="en-IN" dirty="0">
                <a:latin typeface="Bahnschrift" panose="020B0502040204020203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2ED2C-DDA4-C07F-CED6-850BFD8D2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01730" y="2802998"/>
            <a:ext cx="7289990" cy="383009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1559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A532A-1B11-C5F0-587F-EA328403E29C}"/>
              </a:ext>
            </a:extLst>
          </p:cNvPr>
          <p:cNvSpPr txBox="1"/>
          <p:nvPr/>
        </p:nvSpPr>
        <p:spPr>
          <a:xfrm>
            <a:off x="115677" y="-106275"/>
            <a:ext cx="603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Bahnschrift" panose="020B0502040204020203" pitchFamily="34" charset="0"/>
              </a:rPr>
              <a:t>WORKING :</a:t>
            </a:r>
            <a:endParaRPr lang="en-IN" sz="40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0D47E-A37A-C30E-EDB6-62C007368A8C}"/>
              </a:ext>
            </a:extLst>
          </p:cNvPr>
          <p:cNvSpPr txBox="1"/>
          <p:nvPr/>
        </p:nvSpPr>
        <p:spPr>
          <a:xfrm>
            <a:off x="115677" y="801981"/>
            <a:ext cx="8539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Firewall maintains list of allowed and not allowed computers and the list is called access list .</a:t>
            </a:r>
          </a:p>
          <a:p>
            <a:pPr marL="285750" indent="-285750">
              <a:buFont typeface="Century Gothic" panose="020B0502020202020204" pitchFamily="34" charset="0"/>
              <a:buChar char="#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17924-2C46-790E-7DE0-385817A59F9A}"/>
              </a:ext>
            </a:extLst>
          </p:cNvPr>
          <p:cNvSpPr txBox="1"/>
          <p:nvPr/>
        </p:nvSpPr>
        <p:spPr>
          <a:xfrm>
            <a:off x="620202" y="4341412"/>
            <a:ext cx="75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20778-5EB0-97F3-36C9-C5C97631075C}"/>
              </a:ext>
            </a:extLst>
          </p:cNvPr>
          <p:cNvSpPr txBox="1"/>
          <p:nvPr/>
        </p:nvSpPr>
        <p:spPr>
          <a:xfrm>
            <a:off x="148323" y="3158618"/>
            <a:ext cx="886785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F</a:t>
            </a:r>
            <a:r>
              <a:rPr lang="en-US" sz="3600" dirty="0"/>
              <a:t>irewall notes which </a:t>
            </a:r>
          </a:p>
          <a:p>
            <a:r>
              <a:rPr lang="en-US" sz="3600" dirty="0"/>
              <a:t>website you are </a:t>
            </a:r>
          </a:p>
          <a:p>
            <a:r>
              <a:rPr lang="en-US" sz="3600" dirty="0"/>
              <a:t>currently using .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EX – FIREBALL  working while  watching a video on youtube or other platforms  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161BE-C498-3EAD-73BA-0C3DFC92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91826" y="2122153"/>
            <a:ext cx="5870861" cy="38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1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2830E-DB4C-5975-21CF-4B911B3C3C3E}"/>
              </a:ext>
            </a:extLst>
          </p:cNvPr>
          <p:cNvSpPr txBox="1"/>
          <p:nvPr/>
        </p:nvSpPr>
        <p:spPr>
          <a:xfrm>
            <a:off x="111317" y="1992863"/>
            <a:ext cx="7195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PACKET FILERING 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Network firewall is a security device or software that is designed to monitor, filter, and control incoming and outgoing network traffic based on a set of predetermined security rules.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9890F-6040-8BDC-1285-B017A78CB613}"/>
              </a:ext>
            </a:extLst>
          </p:cNvPr>
          <p:cNvSpPr txBox="1"/>
          <p:nvPr/>
        </p:nvSpPr>
        <p:spPr>
          <a:xfrm>
            <a:off x="45227" y="-8376"/>
            <a:ext cx="489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Bahnschrift" panose="020B0502040204020203" pitchFamily="34" charset="0"/>
              </a:rPr>
              <a:t>FEATURES :</a:t>
            </a:r>
            <a:endParaRPr lang="en-IN" sz="40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44221-19A1-FFA5-CA14-93B896949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7109" y="1971628"/>
            <a:ext cx="5574891" cy="361309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11805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215</TotalTime>
  <Words>647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Bahnschrift</vt:lpstr>
      <vt:lpstr>Bahnschrift SemiBold SemiConden</vt:lpstr>
      <vt:lpstr>Bodoni MT</vt:lpstr>
      <vt:lpstr>Centaur</vt:lpstr>
      <vt:lpstr>Century Gothic</vt:lpstr>
      <vt:lpstr>Google Sans</vt:lpstr>
      <vt:lpstr>Wingdings</vt:lpstr>
      <vt:lpstr>Mesh</vt:lpstr>
      <vt:lpstr>PowerPoint Presentation</vt:lpstr>
      <vt:lpstr>PowerPoint Presentation</vt:lpstr>
      <vt:lpstr>  Firewall protects our device from malicious activities . A network firewall is a security device or software that is designed to monitor, filter, and control incoming and outgoing network traffic based on a set of predetermined security rules. </vt:lpstr>
      <vt:lpstr>  Firewall protects our device from malicious activities . A network firewall is a security device or software that is designed to monitor, filter, and control incoming and outgoing network traffic based on a set of predetermined security rules.   </vt:lpstr>
      <vt:lpstr>PowerPoint Presentation</vt:lpstr>
      <vt:lpstr>PowerPoint Presentation</vt:lpstr>
      <vt:lpstr>VIRTUAL BASED FIREWALL :    A virtual firewall is a firewall device or service that provides network traffic filtering and monitoring for virtual machines (VMs) in a virtualized environment.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Asmita Bagal</dc:creator>
  <cp:lastModifiedBy>Tinkesh Deshmukkh</cp:lastModifiedBy>
  <cp:revision>4</cp:revision>
  <dcterms:created xsi:type="dcterms:W3CDTF">2023-09-14T13:23:28Z</dcterms:created>
  <dcterms:modified xsi:type="dcterms:W3CDTF">2023-09-14T18:25:33Z</dcterms:modified>
</cp:coreProperties>
</file>