
<file path=[Content_Types].xml><?xml version="1.0" encoding="utf-8"?>
<Types xmlns="http://schemas.openxmlformats.org/package/2006/content-types">
  <Default Extension="bmp" ContentType="image/bmp"/>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4"/>
  </p:sldMasterIdLst>
  <p:notesMasterIdLst>
    <p:notesMasterId r:id="rId19"/>
  </p:notesMasterIdLst>
  <p:handoutMasterIdLst>
    <p:handoutMasterId r:id="rId20"/>
  </p:handoutMasterIdLst>
  <p:sldIdLst>
    <p:sldId id="263" r:id="rId5"/>
    <p:sldId id="256" r:id="rId6"/>
    <p:sldId id="257" r:id="rId7"/>
    <p:sldId id="264" r:id="rId8"/>
    <p:sldId id="272" r:id="rId9"/>
    <p:sldId id="269" r:id="rId10"/>
    <p:sldId id="271" r:id="rId11"/>
    <p:sldId id="267" r:id="rId12"/>
    <p:sldId id="270" r:id="rId13"/>
    <p:sldId id="262" r:id="rId14"/>
    <p:sldId id="278" r:id="rId15"/>
    <p:sldId id="279" r:id="rId16"/>
    <p:sldId id="273"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5"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503D04-C97E-4622-AE07-D0307CB3B4CA}" type="doc">
      <dgm:prSet loTypeId="urn:microsoft.com/office/officeart/2005/8/layout/cycle6" loCatId="cycle" qsTypeId="urn:microsoft.com/office/officeart/2005/8/quickstyle/simple4" qsCatId="simple" csTypeId="urn:microsoft.com/office/officeart/2005/8/colors/colorful2" csCatId="colorful" phldr="1"/>
      <dgm:spPr/>
      <dgm:t>
        <a:bodyPr/>
        <a:lstStyle/>
        <a:p>
          <a:endParaRPr lang="en-US"/>
        </a:p>
      </dgm:t>
    </dgm:pt>
    <dgm:pt modelId="{44E59079-4044-4615-844A-2BF6DDD5742E}" type="pres">
      <dgm:prSet presAssocID="{D4503D04-C97E-4622-AE07-D0307CB3B4CA}" presName="cycle" presStyleCnt="0">
        <dgm:presLayoutVars>
          <dgm:dir/>
          <dgm:resizeHandles val="exact"/>
        </dgm:presLayoutVars>
      </dgm:prSet>
      <dgm:spPr/>
    </dgm:pt>
  </dgm:ptLst>
  <dgm:cxnLst>
    <dgm:cxn modelId="{F90035AD-DBAC-4CA9-AA0A-714D22095450}" type="presOf" srcId="{D4503D04-C97E-4622-AE07-D0307CB3B4CA}" destId="{44E59079-4044-4615-844A-2BF6DDD5742E}" srcOrd="0"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F4EA64-D5E8-4450-BC30-7DFC4EBD38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6641F71-C740-4CC1-840C-5FB23C8519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D963B1-226B-4B24-8975-7DD28730789D}" type="datetimeFigureOut">
              <a:rPr lang="en-US" smtClean="0"/>
              <a:t>7/7/2023</a:t>
            </a:fld>
            <a:endParaRPr lang="en-US" dirty="0"/>
          </a:p>
        </p:txBody>
      </p:sp>
      <p:sp>
        <p:nvSpPr>
          <p:cNvPr id="4" name="Footer Placeholder 3">
            <a:extLst>
              <a:ext uri="{FF2B5EF4-FFF2-40B4-BE49-F238E27FC236}">
                <a16:creationId xmlns:a16="http://schemas.microsoft.com/office/drawing/2014/main" id="{C1BCE577-AAC9-4588-9221-506DA251D4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9921CD-9C42-44C5-B535-5F5FA40227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FA9CF0-FE85-40E5-A3E4-9D8D4A205BC2}" type="slidenum">
              <a:rPr lang="en-US" smtClean="0"/>
              <a:t>‹#›</a:t>
            </a:fld>
            <a:endParaRPr lang="en-US" dirty="0"/>
          </a:p>
        </p:txBody>
      </p:sp>
    </p:spTree>
    <p:extLst>
      <p:ext uri="{BB962C8B-B14F-4D97-AF65-F5344CB8AC3E}">
        <p14:creationId xmlns:p14="http://schemas.microsoft.com/office/powerpoint/2010/main" val="1409678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0BE83-1F76-412F-817F-6B87541A62B7}" type="datetimeFigureOut">
              <a:rPr lang="en-US" smtClean="0"/>
              <a:t>7/7/2023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54AA9-D1C5-4A71-8BC1-393246244DDE}" type="slidenum">
              <a:rPr lang="en-US" smtClean="0"/>
              <a:t>‹#›</a:t>
            </a:fld>
            <a:endParaRPr lang="en-US" dirty="0"/>
          </a:p>
        </p:txBody>
      </p:sp>
    </p:spTree>
    <p:extLst>
      <p:ext uri="{BB962C8B-B14F-4D97-AF65-F5344CB8AC3E}">
        <p14:creationId xmlns:p14="http://schemas.microsoft.com/office/powerpoint/2010/main" val="1341209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2</a:t>
            </a:fld>
            <a:endParaRPr lang="en-US" dirty="0"/>
          </a:p>
        </p:txBody>
      </p:sp>
    </p:spTree>
    <p:extLst>
      <p:ext uri="{BB962C8B-B14F-4D97-AF65-F5344CB8AC3E}">
        <p14:creationId xmlns:p14="http://schemas.microsoft.com/office/powerpoint/2010/main" val="16100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10</a:t>
            </a:fld>
            <a:endParaRPr lang="en-US" dirty="0"/>
          </a:p>
        </p:txBody>
      </p:sp>
    </p:spTree>
    <p:extLst>
      <p:ext uri="{BB962C8B-B14F-4D97-AF65-F5344CB8AC3E}">
        <p14:creationId xmlns:p14="http://schemas.microsoft.com/office/powerpoint/2010/main" val="2248896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11</a:t>
            </a:fld>
            <a:endParaRPr lang="en-US" dirty="0"/>
          </a:p>
        </p:txBody>
      </p:sp>
    </p:spTree>
    <p:extLst>
      <p:ext uri="{BB962C8B-B14F-4D97-AF65-F5344CB8AC3E}">
        <p14:creationId xmlns:p14="http://schemas.microsoft.com/office/powerpoint/2010/main" val="145758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12</a:t>
            </a:fld>
            <a:endParaRPr lang="en-US" dirty="0"/>
          </a:p>
        </p:txBody>
      </p:sp>
    </p:spTree>
    <p:extLst>
      <p:ext uri="{BB962C8B-B14F-4D97-AF65-F5344CB8AC3E}">
        <p14:creationId xmlns:p14="http://schemas.microsoft.com/office/powerpoint/2010/main" val="212622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54AA9-D1C5-4A71-8BC1-393246244DDE}" type="slidenum">
              <a:rPr lang="en-US" smtClean="0"/>
              <a:t>14</a:t>
            </a:fld>
            <a:endParaRPr lang="en-US" dirty="0"/>
          </a:p>
        </p:txBody>
      </p:sp>
    </p:spTree>
    <p:extLst>
      <p:ext uri="{BB962C8B-B14F-4D97-AF65-F5344CB8AC3E}">
        <p14:creationId xmlns:p14="http://schemas.microsoft.com/office/powerpoint/2010/main" val="614333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03FCE02C-6EC6-4E09-BC2C-9FDED4DE236E}" type="datetimeFigureOut">
              <a:rPr lang="en-US" dirty="0"/>
              <a:t>7/7/2023</a:t>
            </a:fld>
            <a:endParaRPr lang="en-US"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FB075A7A-4A9A-410F-B848-AB998ACC9419}" type="datetimeFigureOut">
              <a:rPr lang="en-US" dirty="0"/>
              <a:pPr/>
              <a:t>7/7/2023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AA5F3E88-2D66-4D17-B0FA-EA13CB20B2FF}" type="datetimeFigureOut">
              <a:rPr lang="en-US" dirty="0"/>
              <a:pPr/>
              <a:t>7/7/2023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D8F36E1-9596-4E98-8786-4A17C5D29C65}" type="datetimeFigureOut">
              <a:rPr lang="en-US" dirty="0"/>
              <a:pPr/>
              <a:t>7/7/2023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EE4D1A55-63BC-4BA2-9538-7DDEADA10621}" type="datetimeFigureOut">
              <a:rPr lang="en-US" dirty="0"/>
              <a:t>7/7/2023</a:t>
            </a:fld>
            <a:endParaRPr lang="en-US" dirty="0"/>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6D01ABB-8821-4BF5-97A9-E1A66ACAEAA9}" type="datetimeFigureOut">
              <a:rPr lang="en-US" dirty="0"/>
              <a:pPr/>
              <a:t>7/7/2023</a:t>
            </a:fld>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20C37B1C-D4A1-4A4F-A470-80868146AFC5}" type="datetimeFigureOut">
              <a:rPr lang="en-US" dirty="0"/>
              <a:pPr/>
              <a:t>7/7/2023</a:t>
            </a:fld>
            <a:endParaRPr lang="en-US" dirty="0"/>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D31D1B9-F39E-471E-80A9-595CAA5664AD}" type="datetimeFigureOut">
              <a:rPr lang="en-US" dirty="0"/>
              <a:pPr/>
              <a:t>7/7/2023</a:t>
            </a:fld>
            <a:endParaRPr lang="en-US" dirty="0"/>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33FCEABC-E2B9-4606-A74F-CB06AF596887}" type="datetimeFigureOut">
              <a:rPr lang="en-US" dirty="0"/>
              <a:pPr/>
              <a:t>7/7/2023</a:t>
            </a:fld>
            <a:endParaRPr lang="en-US" dirty="0"/>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FA8850A0-01A3-4F4E-AA52-F716A9BFD4EB}" type="datetimeFigureOut">
              <a:rPr lang="en-US" dirty="0"/>
              <a:pPr/>
              <a:t>7/7/2023</a:t>
            </a:fld>
            <a:endParaRPr lang="en-US" dirty="0"/>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4FAB73BC-B049-4115-A692-8D63A059BFB8}" type="slidenum">
              <a:rPr lang="en-US" dirty="0"/>
              <a:pPr/>
              <a:t>‹#›</a:t>
            </a:fld>
            <a:endParaRPr lang="en-US" dirty="0"/>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E5811CCA-BB49-46C7-A0E2-F42339750F9A}" type="datetimeFigureOut">
              <a:rPr lang="en-US" dirty="0"/>
              <a:t>7/7/2023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17205CAA-4E5A-4223-BD55-C5D2841AC9EF}" type="datetimeFigureOut">
              <a:rPr lang="en-US" dirty="0"/>
              <a:t>7/7/2023</a:t>
            </a:fld>
            <a:endParaRPr lang="en-US"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bmp"/><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5F4E-EA50-F3D4-DE08-0993B4E1E299}"/>
              </a:ext>
            </a:extLst>
          </p:cNvPr>
          <p:cNvSpPr>
            <a:spLocks noGrp="1"/>
          </p:cNvSpPr>
          <p:nvPr>
            <p:ph type="title"/>
          </p:nvPr>
        </p:nvSpPr>
        <p:spPr/>
        <p:txBody>
          <a:bodyPr/>
          <a:lstStyle/>
          <a:p>
            <a:r>
              <a:rPr lang="en-IN" b="1" dirty="0"/>
              <a:t>welcome</a:t>
            </a:r>
          </a:p>
        </p:txBody>
      </p:sp>
    </p:spTree>
    <p:extLst>
      <p:ext uri="{BB962C8B-B14F-4D97-AF65-F5344CB8AC3E}">
        <p14:creationId xmlns:p14="http://schemas.microsoft.com/office/powerpoint/2010/main" val="475757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A4D183E-A455-400F-B558-5EF3C42F6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solidFill>
            <a:schemeClr val="tx2"/>
          </a:solidFill>
          <a:ln w="6350" cap="sq" cmpd="sng" algn="ctr">
            <a:noFill/>
            <a:prstDash val="solid"/>
            <a:miter lim="800000"/>
          </a:ln>
          <a:effectLst/>
        </p:spPr>
      </p:sp>
      <p:sp>
        <p:nvSpPr>
          <p:cNvPr id="23" name="Rectangle 22">
            <a:extLst>
              <a:ext uri="{FF2B5EF4-FFF2-40B4-BE49-F238E27FC236}">
                <a16:creationId xmlns:a16="http://schemas.microsoft.com/office/drawing/2014/main" id="{46EC6A0A-8EDD-4CAD-8301-B0613EFB6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2175" y="1005675"/>
            <a:ext cx="4800601" cy="4870174"/>
          </a:xfrm>
          <a:prstGeom prst="rect">
            <a:avLst/>
          </a:prstGeom>
          <a:solidFill>
            <a:schemeClr val="tx1"/>
          </a:solidFill>
          <a:ln w="6350" cap="sq" cmpd="sng" algn="ctr">
            <a:noFill/>
            <a:prstDash val="solid"/>
            <a:miter lim="800000"/>
          </a:ln>
          <a:effectLst/>
        </p:spPr>
      </p:sp>
      <p:pic>
        <p:nvPicPr>
          <p:cNvPr id="7" name="Content Placeholder 3" descr="Planting">
            <a:extLst>
              <a:ext uri="{FF2B5EF4-FFF2-40B4-BE49-F238E27FC236}">
                <a16:creationId xmlns:a16="http://schemas.microsoft.com/office/drawing/2014/main" id="{36C5320A-DFA9-4A31-8D7F-EE05D1E3801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304515" y="1328394"/>
            <a:ext cx="4188221" cy="4227415"/>
          </a:xfrm>
          <a:prstGeom prst="rect">
            <a:avLst/>
          </a:prstGeom>
        </p:spPr>
      </p:pic>
      <p:sp>
        <p:nvSpPr>
          <p:cNvPr id="2" name="Title 1">
            <a:extLst>
              <a:ext uri="{FF2B5EF4-FFF2-40B4-BE49-F238E27FC236}">
                <a16:creationId xmlns:a16="http://schemas.microsoft.com/office/drawing/2014/main" id="{2FBE61F3-2745-486A-9B37-D1351783A8A7}"/>
              </a:ext>
            </a:extLst>
          </p:cNvPr>
          <p:cNvSpPr>
            <a:spLocks noGrp="1"/>
          </p:cNvSpPr>
          <p:nvPr>
            <p:ph type="title"/>
          </p:nvPr>
        </p:nvSpPr>
        <p:spPr>
          <a:xfrm>
            <a:off x="6232074" y="447040"/>
            <a:ext cx="4893125" cy="1150266"/>
          </a:xfrm>
        </p:spPr>
        <p:txBody>
          <a:bodyPr>
            <a:normAutofit/>
          </a:bodyPr>
          <a:lstStyle/>
          <a:p>
            <a:pPr algn="r"/>
            <a:r>
              <a:rPr lang="en-US" sz="3200" dirty="0"/>
              <a:t>Proposed Work Flow </a:t>
            </a:r>
          </a:p>
        </p:txBody>
      </p:sp>
      <p:graphicFrame>
        <p:nvGraphicFramePr>
          <p:cNvPr id="10" name="Content Placeholder 2" descr="Smart Art">
            <a:extLst>
              <a:ext uri="{FF2B5EF4-FFF2-40B4-BE49-F238E27FC236}">
                <a16:creationId xmlns:a16="http://schemas.microsoft.com/office/drawing/2014/main" id="{D4F03EC1-D08C-45FA-AC9F-7C43CAF52CB1}"/>
              </a:ext>
            </a:extLst>
          </p:cNvPr>
          <p:cNvGraphicFramePr>
            <a:graphicFrameLocks noGrp="1"/>
          </p:cNvGraphicFramePr>
          <p:nvPr>
            <p:ph idx="1"/>
            <p:extLst>
              <p:ext uri="{D42A27DB-BD31-4B8C-83A1-F6EECF244321}">
                <p14:modId xmlns:p14="http://schemas.microsoft.com/office/powerpoint/2010/main" val="675810764"/>
              </p:ext>
            </p:extLst>
          </p:nvPr>
        </p:nvGraphicFramePr>
        <p:xfrm>
          <a:off x="6315075" y="2103438"/>
          <a:ext cx="4810125" cy="39322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a:extLst>
              <a:ext uri="{FF2B5EF4-FFF2-40B4-BE49-F238E27FC236}">
                <a16:creationId xmlns:a16="http://schemas.microsoft.com/office/drawing/2014/main" id="{4865CD1E-C85D-5BC5-2246-54831963476E}"/>
              </a:ext>
            </a:extLst>
          </p:cNvPr>
          <p:cNvPicPr>
            <a:picLocks noChangeAspect="1"/>
          </p:cNvPicPr>
          <p:nvPr/>
        </p:nvPicPr>
        <p:blipFill>
          <a:blip r:embed="rId9"/>
          <a:stretch>
            <a:fillRect/>
          </a:stretch>
        </p:blipFill>
        <p:spPr>
          <a:xfrm>
            <a:off x="6066692" y="1313875"/>
            <a:ext cx="5542716" cy="5097085"/>
          </a:xfrm>
          <a:prstGeom prst="rect">
            <a:avLst/>
          </a:prstGeom>
        </p:spPr>
      </p:pic>
    </p:spTree>
    <p:extLst>
      <p:ext uri="{BB962C8B-B14F-4D97-AF65-F5344CB8AC3E}">
        <p14:creationId xmlns:p14="http://schemas.microsoft.com/office/powerpoint/2010/main" val="49118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7934960" y="643464"/>
            <a:ext cx="3828777" cy="5571071"/>
          </a:xfrm>
        </p:spPr>
        <p:txBody>
          <a:bodyPr>
            <a:normAutofit/>
          </a:bodyPr>
          <a:lstStyle/>
          <a:p>
            <a:r>
              <a:rPr lang="en-US" sz="3200" dirty="0">
                <a:solidFill>
                  <a:srgbClr val="FFFFFF"/>
                </a:solidFill>
              </a:rPr>
              <a:t>Crop recommendation system model</a:t>
            </a:r>
          </a:p>
        </p:txBody>
      </p:sp>
      <p:pic>
        <p:nvPicPr>
          <p:cNvPr id="7" name="Content Placeholder 6">
            <a:extLst>
              <a:ext uri="{FF2B5EF4-FFF2-40B4-BE49-F238E27FC236}">
                <a16:creationId xmlns:a16="http://schemas.microsoft.com/office/drawing/2014/main" id="{F5A6AE5D-F319-EBE4-2746-889B64C0742A}"/>
              </a:ext>
            </a:extLst>
          </p:cNvPr>
          <p:cNvPicPr>
            <a:picLocks noGrp="1" noChangeAspect="1"/>
          </p:cNvPicPr>
          <p:nvPr>
            <p:ph idx="1"/>
          </p:nvPr>
        </p:nvPicPr>
        <p:blipFill>
          <a:blip r:embed="rId3"/>
          <a:stretch>
            <a:fillRect/>
          </a:stretch>
        </p:blipFill>
        <p:spPr>
          <a:xfrm>
            <a:off x="428263" y="798653"/>
            <a:ext cx="7407797" cy="5034988"/>
          </a:xfrm>
        </p:spPr>
      </p:pic>
    </p:spTree>
    <p:extLst>
      <p:ext uri="{BB962C8B-B14F-4D97-AF65-F5344CB8AC3E}">
        <p14:creationId xmlns:p14="http://schemas.microsoft.com/office/powerpoint/2010/main" val="3932207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7518400" y="643464"/>
            <a:ext cx="4030133" cy="5571071"/>
          </a:xfrm>
        </p:spPr>
        <p:txBody>
          <a:bodyPr>
            <a:normAutofit/>
          </a:bodyPr>
          <a:lstStyle/>
          <a:p>
            <a:r>
              <a:rPr lang="en-US" sz="3200" dirty="0">
                <a:solidFill>
                  <a:srgbClr val="FFFFFF"/>
                </a:solidFill>
              </a:rPr>
              <a:t>Parameters used for prediction and output</a:t>
            </a:r>
          </a:p>
        </p:txBody>
      </p:sp>
      <p:pic>
        <p:nvPicPr>
          <p:cNvPr id="5" name="Content Placeholder 4">
            <a:extLst>
              <a:ext uri="{FF2B5EF4-FFF2-40B4-BE49-F238E27FC236}">
                <a16:creationId xmlns:a16="http://schemas.microsoft.com/office/drawing/2014/main" id="{F53BDD78-56D2-B3CF-68F6-52AFF7B8D239}"/>
              </a:ext>
            </a:extLst>
          </p:cNvPr>
          <p:cNvPicPr>
            <a:picLocks noGrp="1" noChangeAspect="1"/>
          </p:cNvPicPr>
          <p:nvPr>
            <p:ph idx="1"/>
          </p:nvPr>
        </p:nvPicPr>
        <p:blipFill>
          <a:blip r:embed="rId3"/>
          <a:stretch>
            <a:fillRect/>
          </a:stretch>
        </p:blipFill>
        <p:spPr>
          <a:xfrm>
            <a:off x="806450" y="1703592"/>
            <a:ext cx="6473825" cy="3438116"/>
          </a:xfrm>
        </p:spPr>
      </p:pic>
    </p:spTree>
    <p:extLst>
      <p:ext uri="{BB962C8B-B14F-4D97-AF65-F5344CB8AC3E}">
        <p14:creationId xmlns:p14="http://schemas.microsoft.com/office/powerpoint/2010/main" val="411703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E749-DC86-C8D6-34BF-483859DE9F67}"/>
              </a:ext>
            </a:extLst>
          </p:cNvPr>
          <p:cNvSpPr>
            <a:spLocks noGrp="1"/>
          </p:cNvSpPr>
          <p:nvPr>
            <p:ph type="title"/>
          </p:nvPr>
        </p:nvSpPr>
        <p:spPr/>
        <p:txBody>
          <a:bodyPr>
            <a:normAutofit/>
          </a:bodyPr>
          <a:lstStyle/>
          <a:p>
            <a:r>
              <a:rPr lang="en-IN" sz="4000" b="1" dirty="0"/>
              <a:t>Future Scope :</a:t>
            </a:r>
          </a:p>
        </p:txBody>
      </p:sp>
      <p:sp>
        <p:nvSpPr>
          <p:cNvPr id="3" name="Content Placeholder 2">
            <a:extLst>
              <a:ext uri="{FF2B5EF4-FFF2-40B4-BE49-F238E27FC236}">
                <a16:creationId xmlns:a16="http://schemas.microsoft.com/office/drawing/2014/main" id="{24C44037-BE8F-51FA-E695-9943BC6BA290}"/>
              </a:ext>
            </a:extLst>
          </p:cNvPr>
          <p:cNvSpPr>
            <a:spLocks noGrp="1"/>
          </p:cNvSpPr>
          <p:nvPr>
            <p:ph idx="1"/>
          </p:nvPr>
        </p:nvSpPr>
        <p:spPr>
          <a:xfrm>
            <a:off x="1066800" y="2103120"/>
            <a:ext cx="9619129" cy="3931920"/>
          </a:xfrm>
        </p:spPr>
        <p:txBody>
          <a:bodyPr>
            <a:normAutofit fontScale="92500" lnSpcReduction="10000"/>
          </a:bodyPr>
          <a:lstStyle/>
          <a:p>
            <a:pPr marL="0" indent="0" algn="just">
              <a:lnSpc>
                <a:spcPct val="150000"/>
              </a:lnSpc>
              <a:buNone/>
            </a:pPr>
            <a:r>
              <a:rPr lang="en-US" sz="2400" dirty="0"/>
              <a:t>An application or a Website holding all the parameters of Crop &amp; Fertilizer Recommendation along with Crop Disease Identification Systems would be more helpful for the farmer to gather all information at a single site A soil analysis and recommendation system is used to determine the level of nutrients found in a soil sample. this system evaluates crop content and soil fertility status and plan a nutrient management program. Finally, this system gives recommendations of crop required to stay more profitable in agriculture </a:t>
            </a:r>
            <a:endParaRPr lang="en-IN" sz="2400" dirty="0"/>
          </a:p>
        </p:txBody>
      </p:sp>
    </p:spTree>
    <p:extLst>
      <p:ext uri="{BB962C8B-B14F-4D97-AF65-F5344CB8AC3E}">
        <p14:creationId xmlns:p14="http://schemas.microsoft.com/office/powerpoint/2010/main" val="315510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6FF3823-BBAD-4D28-B6DB-E416E2409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blipFill dpi="0" rotWithShape="1">
            <a:blip r:embed="rId3">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E20F056-0FFD-4EE9-BDCB-8963C7F8B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8" name="Rectangle 17">
            <a:extLst>
              <a:ext uri="{FF2B5EF4-FFF2-40B4-BE49-F238E27FC236}">
                <a16:creationId xmlns:a16="http://schemas.microsoft.com/office/drawing/2014/main" id="{87507ED7-71D7-4B95-8D4F-7B3E18623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9525" cap="sq" cmpd="sng" algn="ctr">
            <a:noFill/>
            <a:prstDash val="solid"/>
            <a:miter lim="800000"/>
          </a:ln>
          <a:effectLst/>
        </p:spPr>
      </p:sp>
      <p:grpSp>
        <p:nvGrpSpPr>
          <p:cNvPr id="20" name="Group 19">
            <a:extLst>
              <a:ext uri="{FF2B5EF4-FFF2-40B4-BE49-F238E27FC236}">
                <a16:creationId xmlns:a16="http://schemas.microsoft.com/office/drawing/2014/main" id="{AA38E6D2-F0D9-4B69-ABEB-EB70412E8C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35880" y="1267730"/>
            <a:ext cx="1920240" cy="731520"/>
            <a:chOff x="4828372" y="1267730"/>
            <a:chExt cx="2227748" cy="731520"/>
          </a:xfrm>
        </p:grpSpPr>
        <p:sp>
          <p:nvSpPr>
            <p:cNvPr id="21" name="Rectangle 20">
              <a:extLst>
                <a:ext uri="{FF2B5EF4-FFF2-40B4-BE49-F238E27FC236}">
                  <a16:creationId xmlns:a16="http://schemas.microsoft.com/office/drawing/2014/main" id="{025EA075-7728-48F3-B18E-92389160D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22" name="Group 21">
              <a:extLst>
                <a:ext uri="{FF2B5EF4-FFF2-40B4-BE49-F238E27FC236}">
                  <a16:creationId xmlns:a16="http://schemas.microsoft.com/office/drawing/2014/main" id="{1115E6AD-1E2A-40FE-B424-56271D8A89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28372" y="1267730"/>
              <a:ext cx="1567331" cy="645295"/>
              <a:chOff x="5318306" y="1386268"/>
              <a:chExt cx="1567331" cy="645295"/>
            </a:xfrm>
          </p:grpSpPr>
          <p:cxnSp>
            <p:nvCxnSpPr>
              <p:cNvPr id="23" name="Straight Connector 22">
                <a:extLst>
                  <a:ext uri="{FF2B5EF4-FFF2-40B4-BE49-F238E27FC236}">
                    <a16:creationId xmlns:a16="http://schemas.microsoft.com/office/drawing/2014/main" id="{D2CFBBA0-D70F-4068-8385-B020EA21AA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963F62F-FFD6-43CD-BE0D-00770BB97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5688F4-0BFA-49D0-92B0-84CBE5508B0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grpSp>
      <p:pic>
        <p:nvPicPr>
          <p:cNvPr id="9" name="Picture 8" descr="Bright Flowers">
            <a:extLst>
              <a:ext uri="{FF2B5EF4-FFF2-40B4-BE49-F238E27FC236}">
                <a16:creationId xmlns:a16="http://schemas.microsoft.com/office/drawing/2014/main" id="{E3AED392-F4FF-45D7-9A91-FD20E7E29C4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7" name="Rectangle 26">
            <a:extLst>
              <a:ext uri="{FF2B5EF4-FFF2-40B4-BE49-F238E27FC236}">
                <a16:creationId xmlns:a16="http://schemas.microsoft.com/office/drawing/2014/main" id="{7BB58C53-AF1A-4577-9FD9-2A6A3DDEA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9" name="Rectangle 28">
            <a:extLst>
              <a:ext uri="{FF2B5EF4-FFF2-40B4-BE49-F238E27FC236}">
                <a16:creationId xmlns:a16="http://schemas.microsoft.com/office/drawing/2014/main" id="{E5F7F7DE-2DAA-4260-B379-423DEC36F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solidFill>
            <a:schemeClr val="bg2"/>
          </a:solidFill>
          <a:ln w="6350" cap="sq" cmpd="sng" algn="ctr">
            <a:noFill/>
            <a:prstDash val="solid"/>
            <a:miter lim="800000"/>
          </a:ln>
          <a:effectLst/>
        </p:spPr>
      </p:sp>
      <p:sp>
        <p:nvSpPr>
          <p:cNvPr id="2" name="Title 1">
            <a:extLst>
              <a:ext uri="{FF2B5EF4-FFF2-40B4-BE49-F238E27FC236}">
                <a16:creationId xmlns:a16="http://schemas.microsoft.com/office/drawing/2014/main" id="{722BAEBB-B897-4E2E-8BE7-753F1060BEA5}"/>
              </a:ext>
            </a:extLst>
          </p:cNvPr>
          <p:cNvSpPr>
            <a:spLocks noGrp="1"/>
          </p:cNvSpPr>
          <p:nvPr>
            <p:ph type="title"/>
          </p:nvPr>
        </p:nvSpPr>
        <p:spPr>
          <a:xfrm>
            <a:off x="1561708" y="2091263"/>
            <a:ext cx="9068586" cy="1883323"/>
          </a:xfrm>
        </p:spPr>
        <p:txBody>
          <a:bodyPr vert="horz" lIns="91440" tIns="45720" rIns="91440" bIns="45720" rtlCol="0" anchor="ctr">
            <a:normAutofit/>
          </a:bodyPr>
          <a:lstStyle/>
          <a:p>
            <a:r>
              <a:rPr lang="en-US" dirty="0"/>
              <a:t>Thank you</a:t>
            </a:r>
          </a:p>
        </p:txBody>
      </p:sp>
      <p:sp>
        <p:nvSpPr>
          <p:cNvPr id="3" name="Text Placeholder 2">
            <a:extLst>
              <a:ext uri="{FF2B5EF4-FFF2-40B4-BE49-F238E27FC236}">
                <a16:creationId xmlns:a16="http://schemas.microsoft.com/office/drawing/2014/main" id="{459DEA66-4826-47AE-AD32-B06226F8ECC6}"/>
              </a:ext>
            </a:extLst>
          </p:cNvPr>
          <p:cNvSpPr>
            <a:spLocks noGrp="1"/>
          </p:cNvSpPr>
          <p:nvPr>
            <p:ph type="body" idx="1"/>
          </p:nvPr>
        </p:nvSpPr>
        <p:spPr>
          <a:xfrm>
            <a:off x="1562100" y="3974586"/>
            <a:ext cx="9070848" cy="1164677"/>
          </a:xfrm>
        </p:spPr>
        <p:txBody>
          <a:bodyPr vert="horz" lIns="91440" tIns="45720" rIns="91440" bIns="45720" rtlCol="0">
            <a:normAutofit/>
          </a:bodyPr>
          <a:lstStyle/>
          <a:p>
            <a:pPr>
              <a:spcBef>
                <a:spcPts val="0"/>
              </a:spcBef>
            </a:pPr>
            <a:endParaRPr lang="en-US" spc="80" dirty="0"/>
          </a:p>
        </p:txBody>
      </p:sp>
      <p:sp>
        <p:nvSpPr>
          <p:cNvPr id="31" name="Rectangle 30">
            <a:extLst>
              <a:ext uri="{FF2B5EF4-FFF2-40B4-BE49-F238E27FC236}">
                <a16:creationId xmlns:a16="http://schemas.microsoft.com/office/drawing/2014/main" id="{3C0C984F-4779-40F8-A8DC-59DD7615B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3" name="Straight Connector 32">
            <a:extLst>
              <a:ext uri="{FF2B5EF4-FFF2-40B4-BE49-F238E27FC236}">
                <a16:creationId xmlns:a16="http://schemas.microsoft.com/office/drawing/2014/main" id="{57D5430C-DB52-4EA6-8319-C7AC4C1710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166ECFA-EC1E-4CD9-A9CC-1EBFE29AB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746FE2E-3188-4CA0-96F7-21A68D1B19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0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3BFCDB3-13C4-4D69-848D-3F1F4D6B8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C2B9599-6E7A-4DD2-B13A-B4F68A1351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E377648-1ED1-4112-805B-16C14CE99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7" y="643464"/>
            <a:ext cx="6909241" cy="5571072"/>
          </a:xfrm>
          <a:prstGeom prst="rect">
            <a:avLst/>
          </a:prstGeom>
          <a:solidFill>
            <a:schemeClr val="tx1"/>
          </a:solidFill>
          <a:ln w="6350" cap="flat" cmpd="sng" algn="ctr">
            <a:solidFill>
              <a:schemeClr val="tx1"/>
            </a:solidFill>
            <a:prstDash val="solid"/>
          </a:ln>
          <a:effectLst>
            <a:outerShdw blurRad="63500" algn="ctr" rotWithShape="0">
              <a:prstClr val="black">
                <a:alpha val="40000"/>
              </a:prstClr>
            </a:outerShdw>
            <a:softEdge rad="0"/>
          </a:effectLst>
        </p:spPr>
      </p:sp>
      <p:sp>
        <p:nvSpPr>
          <p:cNvPr id="30" name="Rectangle 29">
            <a:extLst>
              <a:ext uri="{FF2B5EF4-FFF2-40B4-BE49-F238E27FC236}">
                <a16:creationId xmlns:a16="http://schemas.microsoft.com/office/drawing/2014/main" id="{D63B59CB-289C-4850-A932-358B9E412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877" y="806752"/>
            <a:ext cx="6570161" cy="5244497"/>
          </a:xfrm>
          <a:prstGeom prst="rect">
            <a:avLst/>
          </a:prstGeom>
          <a:solidFill>
            <a:schemeClr val="tx1"/>
          </a:solidFill>
          <a:ln w="6350" cap="sq" cmpd="sng" algn="ctr">
            <a:solidFill>
              <a:schemeClr val="bg2"/>
            </a:solidFill>
            <a:prstDash val="solid"/>
            <a:miter lim="800000"/>
          </a:ln>
          <a:effectLst/>
        </p:spPr>
      </p:sp>
      <p:sp>
        <p:nvSpPr>
          <p:cNvPr id="32" name="Rectangle 31">
            <a:extLst>
              <a:ext uri="{FF2B5EF4-FFF2-40B4-BE49-F238E27FC236}">
                <a16:creationId xmlns:a16="http://schemas.microsoft.com/office/drawing/2014/main" id="{98867647-07B7-4265-832F-DE0E80979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837" y="640856"/>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34" name="Straight Connector 33">
            <a:extLst>
              <a:ext uri="{FF2B5EF4-FFF2-40B4-BE49-F238E27FC236}">
                <a16:creationId xmlns:a16="http://schemas.microsoft.com/office/drawing/2014/main" id="{516AC468-2C3D-4337-A9A2-81175F6D54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873262-74DB-4FD1-9625-E4616CF01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43777" y="640855"/>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9F3D15D-CB95-47AD-87F5-9CFF84F615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252137" y="1286150"/>
            <a:ext cx="1691640"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90EC3D-482A-4E73-B198-E8341A0D0973}"/>
              </a:ext>
            </a:extLst>
          </p:cNvPr>
          <p:cNvSpPr>
            <a:spLocks noGrp="1"/>
          </p:cNvSpPr>
          <p:nvPr>
            <p:ph type="ctrTitle"/>
          </p:nvPr>
        </p:nvSpPr>
        <p:spPr>
          <a:xfrm>
            <a:off x="1326776" y="1851774"/>
            <a:ext cx="6056262" cy="3252231"/>
          </a:xfrm>
        </p:spPr>
        <p:txBody>
          <a:bodyPr>
            <a:normAutofit fontScale="90000"/>
          </a:bodyPr>
          <a:lstStyle/>
          <a:p>
            <a:r>
              <a:rPr lang="en-US" sz="4800" b="1" dirty="0">
                <a:solidFill>
                  <a:schemeClr val="accent1">
                    <a:lumMod val="50000"/>
                  </a:schemeClr>
                </a:solidFill>
              </a:rPr>
              <a:t>INTELLIGeNT  CROP</a:t>
            </a:r>
            <a:br>
              <a:rPr lang="en-US" sz="4800" b="1" dirty="0">
                <a:solidFill>
                  <a:schemeClr val="accent1">
                    <a:lumMod val="50000"/>
                  </a:schemeClr>
                </a:solidFill>
              </a:rPr>
            </a:br>
            <a:br>
              <a:rPr lang="en-US" sz="4800" b="1" dirty="0">
                <a:solidFill>
                  <a:schemeClr val="accent1">
                    <a:lumMod val="50000"/>
                  </a:schemeClr>
                </a:solidFill>
              </a:rPr>
            </a:br>
            <a:r>
              <a:rPr lang="en-US" sz="4800" b="1" dirty="0">
                <a:solidFill>
                  <a:schemeClr val="accent1">
                    <a:lumMod val="50000"/>
                  </a:schemeClr>
                </a:solidFill>
              </a:rPr>
              <a:t>Recommendation</a:t>
            </a:r>
            <a:br>
              <a:rPr lang="en-US" sz="4800" b="1" dirty="0">
                <a:solidFill>
                  <a:schemeClr val="accent1">
                    <a:lumMod val="50000"/>
                  </a:schemeClr>
                </a:solidFill>
              </a:rPr>
            </a:br>
            <a:br>
              <a:rPr lang="en-US" sz="4800" b="1" dirty="0">
                <a:solidFill>
                  <a:schemeClr val="accent1">
                    <a:lumMod val="50000"/>
                  </a:schemeClr>
                </a:solidFill>
              </a:rPr>
            </a:br>
            <a:r>
              <a:rPr lang="en-US" sz="4800" b="1" dirty="0">
                <a:solidFill>
                  <a:schemeClr val="accent1">
                    <a:lumMod val="50000"/>
                  </a:schemeClr>
                </a:solidFill>
              </a:rPr>
              <a:t>SYSTEM</a:t>
            </a:r>
            <a:br>
              <a:rPr lang="en-US" sz="4800" b="1" dirty="0">
                <a:solidFill>
                  <a:schemeClr val="accent1">
                    <a:lumMod val="50000"/>
                  </a:schemeClr>
                </a:solidFill>
              </a:rPr>
            </a:br>
            <a:endParaRPr lang="en-US" sz="4800" b="1" dirty="0">
              <a:solidFill>
                <a:schemeClr val="accent1">
                  <a:lumMod val="50000"/>
                </a:schemeClr>
              </a:solidFill>
            </a:endParaRPr>
          </a:p>
        </p:txBody>
      </p:sp>
      <p:sp>
        <p:nvSpPr>
          <p:cNvPr id="3" name="AutoShape 2" descr="Hand with wheat stock photo. Image of eating, holding - 2681172">
            <a:extLst>
              <a:ext uri="{FF2B5EF4-FFF2-40B4-BE49-F238E27FC236}">
                <a16:creationId xmlns:a16="http://schemas.microsoft.com/office/drawing/2014/main" id="{D86608AE-66F5-CF8A-AF9C-47B1116EED56}"/>
              </a:ext>
            </a:extLst>
          </p:cNvPr>
          <p:cNvSpPr>
            <a:spLocks noGrp="1" noChangeAspect="1" noChangeArrowheads="1"/>
          </p:cNvSpPr>
          <p:nvPr>
            <p:ph type="subTitle" idx="1"/>
          </p:nvPr>
        </p:nvSpPr>
        <p:spPr bwMode="auto">
          <a:xfrm>
            <a:off x="8369300" y="2000250"/>
            <a:ext cx="3238500" cy="14970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F93454D9-163B-8752-F0C4-1E8AE2AADF20}"/>
              </a:ext>
            </a:extLst>
          </p:cNvPr>
          <p:cNvPicPr>
            <a:picLocks noChangeAspect="1"/>
          </p:cNvPicPr>
          <p:nvPr/>
        </p:nvPicPr>
        <p:blipFill>
          <a:blip r:embed="rId3"/>
          <a:stretch>
            <a:fillRect/>
          </a:stretch>
        </p:blipFill>
        <p:spPr>
          <a:xfrm>
            <a:off x="8166876" y="0"/>
            <a:ext cx="4025124" cy="6950597"/>
          </a:xfrm>
          <a:prstGeom prst="rect">
            <a:avLst/>
          </a:prstGeom>
        </p:spPr>
      </p:pic>
    </p:spTree>
    <p:extLst>
      <p:ext uri="{BB962C8B-B14F-4D97-AF65-F5344CB8AC3E}">
        <p14:creationId xmlns:p14="http://schemas.microsoft.com/office/powerpoint/2010/main" val="75576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EA88-8D83-4F3F-A4C1-4B16E2377F9E}"/>
              </a:ext>
            </a:extLst>
          </p:cNvPr>
          <p:cNvSpPr>
            <a:spLocks noGrp="1"/>
          </p:cNvSpPr>
          <p:nvPr>
            <p:ph type="title"/>
          </p:nvPr>
        </p:nvSpPr>
        <p:spPr>
          <a:xfrm>
            <a:off x="1381760" y="719550"/>
            <a:ext cx="10062135" cy="1474330"/>
          </a:xfrm>
        </p:spPr>
        <p:txBody>
          <a:bodyPr>
            <a:normAutofit/>
          </a:bodyPr>
          <a:lstStyle/>
          <a:p>
            <a:r>
              <a:rPr lang="en-IN" sz="4000" b="1" dirty="0"/>
              <a:t>NAME OF GROUP MEMBER :</a:t>
            </a:r>
            <a:endParaRPr lang="en-US" sz="4000" b="1" dirty="0"/>
          </a:p>
        </p:txBody>
      </p:sp>
      <p:sp>
        <p:nvSpPr>
          <p:cNvPr id="3" name="Content Placeholder 2">
            <a:extLst>
              <a:ext uri="{FF2B5EF4-FFF2-40B4-BE49-F238E27FC236}">
                <a16:creationId xmlns:a16="http://schemas.microsoft.com/office/drawing/2014/main" id="{9F541FAF-730D-47FE-9638-C05616C31320}"/>
              </a:ext>
            </a:extLst>
          </p:cNvPr>
          <p:cNvSpPr>
            <a:spLocks noGrp="1"/>
          </p:cNvSpPr>
          <p:nvPr>
            <p:ph idx="1"/>
          </p:nvPr>
        </p:nvSpPr>
        <p:spPr>
          <a:xfrm>
            <a:off x="1381760" y="2644588"/>
            <a:ext cx="10162824" cy="3218330"/>
          </a:xfrm>
        </p:spPr>
        <p:txBody>
          <a:bodyPr>
            <a:normAutofit fontScale="92500" lnSpcReduction="10000"/>
          </a:bodyPr>
          <a:lstStyle/>
          <a:p>
            <a:pPr marL="0" indent="0">
              <a:lnSpc>
                <a:spcPct val="100000"/>
              </a:lnSpc>
              <a:buNone/>
            </a:pPr>
            <a:r>
              <a:rPr lang="en-US" sz="2800" dirty="0"/>
              <a:t>Group Members       Roll no.            Class</a:t>
            </a:r>
          </a:p>
          <a:p>
            <a:pPr marL="0" indent="0">
              <a:lnSpc>
                <a:spcPct val="100000"/>
              </a:lnSpc>
              <a:buNone/>
            </a:pPr>
            <a:endParaRPr lang="en-US" sz="2800" dirty="0"/>
          </a:p>
          <a:p>
            <a:pPr marL="0" indent="0">
              <a:lnSpc>
                <a:spcPct val="100000"/>
              </a:lnSpc>
              <a:buNone/>
            </a:pPr>
            <a:r>
              <a:rPr lang="en-US" sz="2400" dirty="0"/>
              <a:t> Tejal  Survase                       39                    </a:t>
            </a:r>
            <a:r>
              <a:rPr lang="en-IN" sz="2400" dirty="0" err="1"/>
              <a:t>LY.B.Tech</a:t>
            </a:r>
            <a:r>
              <a:rPr lang="en-IN" sz="2400" dirty="0"/>
              <a:t>(CSE)</a:t>
            </a:r>
          </a:p>
          <a:p>
            <a:pPr marL="0" indent="0">
              <a:lnSpc>
                <a:spcPct val="100000"/>
              </a:lnSpc>
              <a:buNone/>
            </a:pPr>
            <a:r>
              <a:rPr lang="en-IN" sz="2400" dirty="0"/>
              <a:t> Mayuri  Swami                     40                    </a:t>
            </a:r>
            <a:r>
              <a:rPr lang="en-IN" sz="2400" dirty="0" err="1"/>
              <a:t>LY.B.Tech</a:t>
            </a:r>
            <a:r>
              <a:rPr lang="en-IN" sz="2400" dirty="0"/>
              <a:t>(CSE)</a:t>
            </a:r>
          </a:p>
          <a:p>
            <a:pPr marL="0" indent="0">
              <a:lnSpc>
                <a:spcPct val="100000"/>
              </a:lnSpc>
              <a:buNone/>
            </a:pPr>
            <a:r>
              <a:rPr lang="en-IN" sz="2400" dirty="0"/>
              <a:t> Siddhi  Velapure                  41                    </a:t>
            </a:r>
            <a:r>
              <a:rPr lang="en-IN" sz="2400" dirty="0" err="1"/>
              <a:t>LY.B.Tech</a:t>
            </a:r>
            <a:r>
              <a:rPr lang="en-IN" sz="2400" dirty="0"/>
              <a:t>(CSE)</a:t>
            </a:r>
          </a:p>
          <a:p>
            <a:pPr marL="0" indent="0">
              <a:lnSpc>
                <a:spcPct val="100000"/>
              </a:lnSpc>
              <a:buNone/>
            </a:pPr>
            <a:r>
              <a:rPr lang="en-IN" sz="2400" dirty="0"/>
              <a:t> Ratan  Kore                          42                    LY.B.Tech(CSE)</a:t>
            </a:r>
          </a:p>
          <a:p>
            <a:pPr marL="0" indent="0">
              <a:lnSpc>
                <a:spcPct val="100000"/>
              </a:lnSpc>
              <a:buNone/>
            </a:pPr>
            <a:r>
              <a:rPr lang="en-IN" sz="2400" dirty="0"/>
              <a:t> Prapti   </a:t>
            </a:r>
            <a:r>
              <a:rPr lang="en-IN" sz="2400" dirty="0" err="1"/>
              <a:t>Atkale</a:t>
            </a:r>
            <a:r>
              <a:rPr lang="en-IN" sz="2400" dirty="0"/>
              <a:t>                      03                    LY.B.Tech(CSE)</a:t>
            </a:r>
          </a:p>
          <a:p>
            <a:pPr marL="0" indent="0">
              <a:lnSpc>
                <a:spcPct val="100000"/>
              </a:lnSpc>
              <a:buNone/>
            </a:pPr>
            <a:endParaRPr lang="en-US" sz="2000" dirty="0"/>
          </a:p>
        </p:txBody>
      </p:sp>
    </p:spTree>
    <p:extLst>
      <p:ext uri="{BB962C8B-B14F-4D97-AF65-F5344CB8AC3E}">
        <p14:creationId xmlns:p14="http://schemas.microsoft.com/office/powerpoint/2010/main" val="2194233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18466-CD20-F73D-A22A-6EDEA7539AED}"/>
              </a:ext>
            </a:extLst>
          </p:cNvPr>
          <p:cNvSpPr>
            <a:spLocks noGrp="1"/>
          </p:cNvSpPr>
          <p:nvPr>
            <p:ph type="title"/>
          </p:nvPr>
        </p:nvSpPr>
        <p:spPr>
          <a:xfrm>
            <a:off x="1595120" y="642594"/>
            <a:ext cx="9530080" cy="1371600"/>
          </a:xfrm>
        </p:spPr>
        <p:txBody>
          <a:bodyPr>
            <a:normAutofit/>
          </a:bodyPr>
          <a:lstStyle/>
          <a:p>
            <a:r>
              <a:rPr lang="en-IN" sz="4000" b="1" dirty="0"/>
              <a:t>Content :</a:t>
            </a:r>
          </a:p>
        </p:txBody>
      </p:sp>
      <p:sp>
        <p:nvSpPr>
          <p:cNvPr id="3" name="Content Placeholder 2">
            <a:extLst>
              <a:ext uri="{FF2B5EF4-FFF2-40B4-BE49-F238E27FC236}">
                <a16:creationId xmlns:a16="http://schemas.microsoft.com/office/drawing/2014/main" id="{E39D03D2-E7C3-E345-3DA9-698F19E42DBB}"/>
              </a:ext>
            </a:extLst>
          </p:cNvPr>
          <p:cNvSpPr>
            <a:spLocks noGrp="1"/>
          </p:cNvSpPr>
          <p:nvPr>
            <p:ph idx="1"/>
          </p:nvPr>
        </p:nvSpPr>
        <p:spPr>
          <a:xfrm>
            <a:off x="1595120" y="2103120"/>
            <a:ext cx="9530080" cy="3931920"/>
          </a:xfrm>
        </p:spPr>
        <p:txBody>
          <a:bodyPr>
            <a:normAutofit/>
          </a:bodyPr>
          <a:lstStyle/>
          <a:p>
            <a:pPr>
              <a:lnSpc>
                <a:spcPct val="150000"/>
              </a:lnSpc>
            </a:pPr>
            <a:r>
              <a:rPr lang="en-IN" sz="2400" dirty="0"/>
              <a:t>Introduction </a:t>
            </a:r>
          </a:p>
          <a:p>
            <a:pPr>
              <a:lnSpc>
                <a:spcPct val="150000"/>
              </a:lnSpc>
            </a:pPr>
            <a:r>
              <a:rPr lang="en-IN" sz="2400" dirty="0"/>
              <a:t>Objective </a:t>
            </a:r>
          </a:p>
          <a:p>
            <a:pPr>
              <a:lnSpc>
                <a:spcPct val="150000"/>
              </a:lnSpc>
            </a:pPr>
            <a:r>
              <a:rPr lang="en-IN" sz="2400" dirty="0"/>
              <a:t>Problem Statement </a:t>
            </a:r>
          </a:p>
          <a:p>
            <a:pPr>
              <a:lnSpc>
                <a:spcPct val="150000"/>
              </a:lnSpc>
            </a:pPr>
            <a:r>
              <a:rPr lang="en-IN" sz="2400" dirty="0"/>
              <a:t>Requirements </a:t>
            </a:r>
          </a:p>
          <a:p>
            <a:pPr>
              <a:lnSpc>
                <a:spcPct val="150000"/>
              </a:lnSpc>
            </a:pPr>
            <a:r>
              <a:rPr lang="en-IN" sz="2400" dirty="0"/>
              <a:t>Inputs </a:t>
            </a:r>
          </a:p>
          <a:p>
            <a:pPr>
              <a:lnSpc>
                <a:spcPct val="150000"/>
              </a:lnSpc>
            </a:pPr>
            <a:r>
              <a:rPr lang="en-IN" sz="2400" dirty="0"/>
              <a:t>Future Scope </a:t>
            </a:r>
          </a:p>
        </p:txBody>
      </p:sp>
    </p:spTree>
    <p:extLst>
      <p:ext uri="{BB962C8B-B14F-4D97-AF65-F5344CB8AC3E}">
        <p14:creationId xmlns:p14="http://schemas.microsoft.com/office/powerpoint/2010/main" val="336811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7636-995F-59AD-18D7-7D1F6889BFA2}"/>
              </a:ext>
            </a:extLst>
          </p:cNvPr>
          <p:cNvSpPr>
            <a:spLocks noGrp="1"/>
          </p:cNvSpPr>
          <p:nvPr>
            <p:ph type="title"/>
          </p:nvPr>
        </p:nvSpPr>
        <p:spPr>
          <a:xfrm>
            <a:off x="1554480" y="642594"/>
            <a:ext cx="9672320" cy="1371600"/>
          </a:xfrm>
        </p:spPr>
        <p:txBody>
          <a:bodyPr>
            <a:normAutofit/>
          </a:bodyPr>
          <a:lstStyle/>
          <a:p>
            <a:pPr>
              <a:lnSpc>
                <a:spcPct val="100000"/>
              </a:lnSpc>
            </a:pPr>
            <a:r>
              <a:rPr lang="en-IN" sz="4000" b="1" dirty="0"/>
              <a:t>INTRODUCTION :</a:t>
            </a:r>
          </a:p>
        </p:txBody>
      </p:sp>
      <p:sp>
        <p:nvSpPr>
          <p:cNvPr id="3" name="Content Placeholder 2">
            <a:extLst>
              <a:ext uri="{FF2B5EF4-FFF2-40B4-BE49-F238E27FC236}">
                <a16:creationId xmlns:a16="http://schemas.microsoft.com/office/drawing/2014/main" id="{78247F21-F77B-A63B-00CE-5807A4265D7C}"/>
              </a:ext>
            </a:extLst>
          </p:cNvPr>
          <p:cNvSpPr>
            <a:spLocks noGrp="1"/>
          </p:cNvSpPr>
          <p:nvPr>
            <p:ph idx="1"/>
          </p:nvPr>
        </p:nvSpPr>
        <p:spPr>
          <a:xfrm>
            <a:off x="1452880" y="2014194"/>
            <a:ext cx="9773920" cy="3931920"/>
          </a:xfrm>
        </p:spPr>
        <p:txBody>
          <a:bodyPr/>
          <a:lstStyle/>
          <a:p>
            <a:pPr marL="0" indent="0" algn="just">
              <a:lnSpc>
                <a:spcPct val="150000"/>
              </a:lnSpc>
              <a:buNone/>
            </a:pPr>
            <a:r>
              <a:rPr lang="en-US" sz="2400" dirty="0"/>
              <a:t>We propose an Intelligent Crop Recommendation system using Machine Learning that predicts crop suitability by factoring all relevant data such as temperature, rainfall, location, and soil condition. This system is primarily concerned with performing AgroConsultant's principal role, which is to provide crop recommendations to farmers</a:t>
            </a:r>
            <a:endParaRPr lang="en-IN" sz="2400" dirty="0"/>
          </a:p>
          <a:p>
            <a:endParaRPr lang="en-IN" dirty="0"/>
          </a:p>
        </p:txBody>
      </p:sp>
    </p:spTree>
    <p:extLst>
      <p:ext uri="{BB962C8B-B14F-4D97-AF65-F5344CB8AC3E}">
        <p14:creationId xmlns:p14="http://schemas.microsoft.com/office/powerpoint/2010/main" val="3312077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1AFC-80B7-1CC9-E0E2-205AD91BFBFB}"/>
              </a:ext>
            </a:extLst>
          </p:cNvPr>
          <p:cNvSpPr>
            <a:spLocks noGrp="1"/>
          </p:cNvSpPr>
          <p:nvPr>
            <p:ph type="title"/>
          </p:nvPr>
        </p:nvSpPr>
        <p:spPr>
          <a:xfrm>
            <a:off x="1658470" y="642594"/>
            <a:ext cx="9466729" cy="5285766"/>
          </a:xfrm>
        </p:spPr>
        <p:txBody>
          <a:bodyPr>
            <a:normAutofit/>
          </a:bodyPr>
          <a:lstStyle/>
          <a:p>
            <a:pPr algn="just">
              <a:lnSpc>
                <a:spcPct val="150000"/>
              </a:lnSpc>
            </a:pPr>
            <a:r>
              <a:rPr lang="en-IN" sz="4000" b="1" dirty="0"/>
              <a:t>Objective :</a:t>
            </a:r>
            <a:br>
              <a:rPr lang="en-US" dirty="0"/>
            </a:br>
            <a:r>
              <a:rPr lang="en-US" sz="2400" dirty="0"/>
              <a:t>To build a robust model to give correct and accurate prediction of crop sustainability in a given state for the particular soil type and climatic conditions : </a:t>
            </a:r>
            <a:br>
              <a:rPr lang="en-US" sz="2400" dirty="0"/>
            </a:br>
            <a:r>
              <a:rPr lang="en-US" sz="2400" dirty="0"/>
              <a:t>Provide recommendation of the best suitable crops in the area so that the farmer does not incur any losses. </a:t>
            </a:r>
            <a:br>
              <a:rPr lang="en-US" sz="2400" dirty="0"/>
            </a:br>
            <a:r>
              <a:rPr lang="en-US" sz="2400" dirty="0"/>
              <a:t>Provide profit analysis of various crops based on previous years data. </a:t>
            </a:r>
            <a:endParaRPr lang="en-IN" sz="2400" dirty="0"/>
          </a:p>
        </p:txBody>
      </p:sp>
    </p:spTree>
    <p:extLst>
      <p:ext uri="{BB962C8B-B14F-4D97-AF65-F5344CB8AC3E}">
        <p14:creationId xmlns:p14="http://schemas.microsoft.com/office/powerpoint/2010/main" val="1838864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4B27A-21D7-1E3C-EF7B-976BB331B6CE}"/>
              </a:ext>
            </a:extLst>
          </p:cNvPr>
          <p:cNvSpPr>
            <a:spLocks noGrp="1"/>
          </p:cNvSpPr>
          <p:nvPr>
            <p:ph type="title"/>
          </p:nvPr>
        </p:nvSpPr>
        <p:spPr/>
        <p:txBody>
          <a:bodyPr>
            <a:normAutofit/>
          </a:bodyPr>
          <a:lstStyle/>
          <a:p>
            <a:r>
              <a:rPr lang="en-IN" sz="4000" b="1" dirty="0"/>
              <a:t>Problem Statement :</a:t>
            </a:r>
          </a:p>
        </p:txBody>
      </p:sp>
      <p:sp>
        <p:nvSpPr>
          <p:cNvPr id="3" name="Content Placeholder 2">
            <a:extLst>
              <a:ext uri="{FF2B5EF4-FFF2-40B4-BE49-F238E27FC236}">
                <a16:creationId xmlns:a16="http://schemas.microsoft.com/office/drawing/2014/main" id="{DCF6EB7A-9BF7-A725-A2AB-544CA114F7BF}"/>
              </a:ext>
            </a:extLst>
          </p:cNvPr>
          <p:cNvSpPr>
            <a:spLocks noGrp="1"/>
          </p:cNvSpPr>
          <p:nvPr>
            <p:ph idx="1"/>
          </p:nvPr>
        </p:nvSpPr>
        <p:spPr/>
        <p:txBody>
          <a:bodyPr>
            <a:normAutofit fontScale="85000" lnSpcReduction="10000"/>
          </a:bodyPr>
          <a:lstStyle/>
          <a:p>
            <a:pPr marL="0" indent="0" algn="just">
              <a:lnSpc>
                <a:spcPct val="150000"/>
              </a:lnSpc>
              <a:buNone/>
            </a:pPr>
            <a:r>
              <a:rPr lang="en-US" sz="2400" dirty="0"/>
              <a:t>Failure of farmers to decide on the best suited crop for his land using traditional and nonscientific methods is a serious issue for a country where approximately 50 percent of the population is involved in farming. Both availability and accessibility of correct and up to date information hinders potential researchers from working on developing country case studies. With resources within our reach we have proposed a system which can address this problem by providing predictive insights on crop sustainability and recommendations based on machine learning models trained considering essential environmental and economic parameters.</a:t>
            </a:r>
            <a:endParaRPr lang="en-IN" sz="2400" dirty="0"/>
          </a:p>
        </p:txBody>
      </p:sp>
    </p:spTree>
    <p:extLst>
      <p:ext uri="{BB962C8B-B14F-4D97-AF65-F5344CB8AC3E}">
        <p14:creationId xmlns:p14="http://schemas.microsoft.com/office/powerpoint/2010/main" val="365316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8456-0294-50A1-397C-711235E0F388}"/>
              </a:ext>
            </a:extLst>
          </p:cNvPr>
          <p:cNvSpPr>
            <a:spLocks noGrp="1"/>
          </p:cNvSpPr>
          <p:nvPr>
            <p:ph type="title"/>
          </p:nvPr>
        </p:nvSpPr>
        <p:spPr>
          <a:xfrm>
            <a:off x="1381760" y="642594"/>
            <a:ext cx="9743440" cy="1371600"/>
          </a:xfrm>
        </p:spPr>
        <p:txBody>
          <a:bodyPr>
            <a:normAutofit/>
          </a:bodyPr>
          <a:lstStyle/>
          <a:p>
            <a:r>
              <a:rPr lang="en-IN" sz="4000" b="1" dirty="0"/>
              <a:t>Requirements :</a:t>
            </a:r>
          </a:p>
        </p:txBody>
      </p:sp>
      <p:sp>
        <p:nvSpPr>
          <p:cNvPr id="3" name="Content Placeholder 2">
            <a:extLst>
              <a:ext uri="{FF2B5EF4-FFF2-40B4-BE49-F238E27FC236}">
                <a16:creationId xmlns:a16="http://schemas.microsoft.com/office/drawing/2014/main" id="{0AA99E75-C153-858F-35C5-17AE82DE1F63}"/>
              </a:ext>
            </a:extLst>
          </p:cNvPr>
          <p:cNvSpPr>
            <a:spLocks noGrp="1"/>
          </p:cNvSpPr>
          <p:nvPr>
            <p:ph idx="1"/>
          </p:nvPr>
        </p:nvSpPr>
        <p:spPr>
          <a:xfrm>
            <a:off x="1381760" y="2283486"/>
            <a:ext cx="10129520" cy="3931920"/>
          </a:xfrm>
        </p:spPr>
        <p:txBody>
          <a:bodyPr>
            <a:normAutofit fontScale="92500"/>
          </a:bodyPr>
          <a:lstStyle/>
          <a:p>
            <a:pPr marL="0" indent="0" algn="just">
              <a:lnSpc>
                <a:spcPct val="150000"/>
              </a:lnSpc>
              <a:buNone/>
            </a:pPr>
            <a:r>
              <a:rPr lang="en-US" sz="2400" dirty="0"/>
              <a:t>For the purposes of this project we have used three popular algorithms: Linear regression, Logistic regression and Neural network. All the algorithms are based on supervised learning. Our overall system is divided into three modules: </a:t>
            </a:r>
          </a:p>
          <a:p>
            <a:pPr>
              <a:lnSpc>
                <a:spcPct val="150000"/>
              </a:lnSpc>
            </a:pPr>
            <a:r>
              <a:rPr lang="en-US" sz="2400" dirty="0"/>
              <a:t>Profit analysis </a:t>
            </a:r>
          </a:p>
          <a:p>
            <a:pPr>
              <a:lnSpc>
                <a:spcPct val="150000"/>
              </a:lnSpc>
            </a:pPr>
            <a:r>
              <a:rPr lang="en-US" sz="2400" dirty="0"/>
              <a:t>Crop recommender </a:t>
            </a:r>
          </a:p>
          <a:p>
            <a:pPr>
              <a:lnSpc>
                <a:spcPct val="150000"/>
              </a:lnSpc>
            </a:pPr>
            <a:r>
              <a:rPr lang="en-US" sz="2400" dirty="0"/>
              <a:t>Crop Sustainability predictor </a:t>
            </a:r>
            <a:endParaRPr lang="en-IN" sz="2400" dirty="0"/>
          </a:p>
        </p:txBody>
      </p:sp>
    </p:spTree>
    <p:extLst>
      <p:ext uri="{BB962C8B-B14F-4D97-AF65-F5344CB8AC3E}">
        <p14:creationId xmlns:p14="http://schemas.microsoft.com/office/powerpoint/2010/main" val="148744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BA93-75C4-77AC-A61F-9DCB4CCEA02F}"/>
              </a:ext>
            </a:extLst>
          </p:cNvPr>
          <p:cNvSpPr>
            <a:spLocks noGrp="1"/>
          </p:cNvSpPr>
          <p:nvPr>
            <p:ph type="title"/>
          </p:nvPr>
        </p:nvSpPr>
        <p:spPr>
          <a:xfrm>
            <a:off x="1290320" y="642594"/>
            <a:ext cx="9834880" cy="1371600"/>
          </a:xfrm>
        </p:spPr>
        <p:txBody>
          <a:bodyPr>
            <a:normAutofit/>
          </a:bodyPr>
          <a:lstStyle/>
          <a:p>
            <a:r>
              <a:rPr lang="en-IN" sz="4000" b="1" dirty="0"/>
              <a:t>Inputs :</a:t>
            </a:r>
          </a:p>
        </p:txBody>
      </p:sp>
      <p:sp>
        <p:nvSpPr>
          <p:cNvPr id="3" name="Content Placeholder 2">
            <a:extLst>
              <a:ext uri="{FF2B5EF4-FFF2-40B4-BE49-F238E27FC236}">
                <a16:creationId xmlns:a16="http://schemas.microsoft.com/office/drawing/2014/main" id="{73C44A4B-3CFE-58C6-9B3C-9EBB8A1B042B}"/>
              </a:ext>
            </a:extLst>
          </p:cNvPr>
          <p:cNvSpPr>
            <a:spLocks noGrp="1"/>
          </p:cNvSpPr>
          <p:nvPr>
            <p:ph idx="1"/>
          </p:nvPr>
        </p:nvSpPr>
        <p:spPr>
          <a:xfrm>
            <a:off x="1290320" y="2133600"/>
            <a:ext cx="9834880" cy="4081806"/>
          </a:xfrm>
        </p:spPr>
        <p:txBody>
          <a:bodyPr>
            <a:normAutofit/>
          </a:bodyPr>
          <a:lstStyle/>
          <a:p>
            <a:pPr marL="0" indent="0" algn="just">
              <a:buNone/>
            </a:pPr>
            <a:r>
              <a:rPr lang="en-US" sz="2400" dirty="0"/>
              <a:t>We propose an Intelligent Crop Recommendation system using Machine Learning that predicts crop suitability by factoring all relevant data as the following</a:t>
            </a:r>
          </a:p>
          <a:p>
            <a:r>
              <a:rPr lang="en-US" sz="2400" dirty="0"/>
              <a:t>Temperature</a:t>
            </a:r>
          </a:p>
          <a:p>
            <a:r>
              <a:rPr lang="en-US" sz="2400" dirty="0"/>
              <a:t>Soil</a:t>
            </a:r>
          </a:p>
          <a:p>
            <a:r>
              <a:rPr lang="en-US" sz="2400" dirty="0"/>
              <a:t>Rainfall</a:t>
            </a:r>
            <a:endParaRPr lang="en-IN" sz="2400" dirty="0"/>
          </a:p>
        </p:txBody>
      </p:sp>
    </p:spTree>
    <p:extLst>
      <p:ext uri="{BB962C8B-B14F-4D97-AF65-F5344CB8AC3E}">
        <p14:creationId xmlns:p14="http://schemas.microsoft.com/office/powerpoint/2010/main" val="2767229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FC83A0-AB98-4659-ACD5-D2185007C70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2B7C465-BD8F-4B6A-8925-267AB00CDB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3949939-2C9E-4399-80BE-3FEFB064CF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Garden design</Template>
  <TotalTime>164</TotalTime>
  <Words>491</Words>
  <Application>Microsoft Office PowerPoint</Application>
  <PresentationFormat>Widescreen</PresentationFormat>
  <Paragraphs>43</Paragraphs>
  <Slides>14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Savon</vt:lpstr>
      <vt:lpstr>welcome</vt:lpstr>
      <vt:lpstr>INTELLIGeNT  CROP  Recommendation  SYSTEM </vt:lpstr>
      <vt:lpstr>NAME OF GROUP MEMBER :</vt:lpstr>
      <vt:lpstr>Content :</vt:lpstr>
      <vt:lpstr>INTRODUCTION :</vt:lpstr>
      <vt:lpstr>Objective : To build a robust model to give correct and accurate prediction of crop sustainability in a given state for the particular soil type and climatic conditions :  Provide recommendation of the best suitable crops in the area so that the farmer does not incur any losses.  Provide profit analysis of various crops based on previous years data. </vt:lpstr>
      <vt:lpstr>Problem Statement :</vt:lpstr>
      <vt:lpstr>Requirements :</vt:lpstr>
      <vt:lpstr>Inputs :</vt:lpstr>
      <vt:lpstr>Proposed Work Flow </vt:lpstr>
      <vt:lpstr>Crop recommendation system model</vt:lpstr>
      <vt:lpstr>Parameters used for prediction and output</vt:lpstr>
      <vt:lpstr>Future Scope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Mayuri Swami</dc:creator>
  <cp:lastModifiedBy>Mayuri Swami</cp:lastModifiedBy>
  <cp:revision>6</cp:revision>
  <dcterms:created xsi:type="dcterms:W3CDTF">2023-06-27T05:14:20Z</dcterms:created>
  <dcterms:modified xsi:type="dcterms:W3CDTF">2023-07-07T09:01:56Z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