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56" r:id="rId5"/>
    <p:sldId id="257" r:id="rId6"/>
    <p:sldId id="260" r:id="rId7"/>
    <p:sldId id="262" r:id="rId8"/>
    <p:sldId id="263" r:id="rId9"/>
    <p:sldId id="269" r:id="rId10"/>
    <p:sldId id="270" r:id="rId11"/>
    <p:sldId id="271" r:id="rId12"/>
    <p:sldId id="272" r:id="rId13"/>
    <p:sldId id="273"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3"/>
    <p:restoredTop sz="94694"/>
  </p:normalViewPr>
  <p:slideViewPr>
    <p:cSldViewPr snapToGrid="0" snapToObjects="1" showGuides="1">
      <p:cViewPr varScale="1">
        <p:scale>
          <a:sx n="109" d="100"/>
          <a:sy n="109"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C22CE-4F20-466E-896A-B9AAE2448A54}"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616C2-69B4-43BC-83EE-DEA7FCECC0B1}" type="slidenum">
              <a:rPr lang="en-US" smtClean="0"/>
              <a:t>‹#›</a:t>
            </a:fld>
            <a:endParaRPr lang="en-US"/>
          </a:p>
        </p:txBody>
      </p:sp>
    </p:spTree>
    <p:extLst>
      <p:ext uri="{BB962C8B-B14F-4D97-AF65-F5344CB8AC3E}">
        <p14:creationId xmlns:p14="http://schemas.microsoft.com/office/powerpoint/2010/main" val="310130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95aa480420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95aa480420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95aa480420_0_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95aa480420_0_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cc689184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cc689184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a8691168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a8691168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5aa480420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5aa480420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bfe64c2a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bfe64c2a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bfe64c2a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bfe64c2a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5aa480420_0_1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5aa480420_0_1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5aa480420_0_1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5aa480420_0_1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49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25388" y="1092784"/>
            <a:ext cx="7089962"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425388" y="2952540"/>
            <a:ext cx="7089962"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4CED90-F502-4641-A266-2613A07AD338}"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4BF4E-A8F6-9D43-8991-E0753F64AB1E}" type="slidenum">
              <a:rPr lang="en-US" smtClean="0"/>
              <a:t>‹#›</a:t>
            </a:fld>
            <a:endParaRPr lang="en-US"/>
          </a:p>
        </p:txBody>
      </p:sp>
    </p:spTree>
    <p:extLst>
      <p:ext uri="{BB962C8B-B14F-4D97-AF65-F5344CB8AC3E}">
        <p14:creationId xmlns:p14="http://schemas.microsoft.com/office/powerpoint/2010/main" val="321399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25387" y="342900"/>
            <a:ext cx="7089963" cy="1200150"/>
          </a:xfrm>
        </p:spPr>
        <p:txBody>
          <a:bodyPr anchor="b"/>
          <a:lstStyle>
            <a:lvl1pPr>
              <a:defRPr sz="2400"/>
            </a:lvl1pPr>
          </a:lstStyle>
          <a:p>
            <a:r>
              <a:rPr lang="en-US" dirty="0"/>
              <a:t>Click to edit Master title style</a:t>
            </a:r>
          </a:p>
        </p:txBody>
      </p:sp>
      <p:sp>
        <p:nvSpPr>
          <p:cNvPr id="3" name="Content Placeholder 2"/>
          <p:cNvSpPr>
            <a:spLocks noGrp="1"/>
          </p:cNvSpPr>
          <p:nvPr>
            <p:ph idx="1"/>
          </p:nvPr>
        </p:nvSpPr>
        <p:spPr>
          <a:xfrm>
            <a:off x="4532856" y="1614770"/>
            <a:ext cx="3982494" cy="249106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25388" y="1614770"/>
            <a:ext cx="2799096" cy="249106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84CED90-F502-4641-A266-2613A07AD338}"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4BF4E-A8F6-9D43-8991-E0753F64AB1E}" type="slidenum">
              <a:rPr lang="en-US" smtClean="0"/>
              <a:t>‹#›</a:t>
            </a:fld>
            <a:endParaRPr lang="en-US"/>
          </a:p>
        </p:txBody>
      </p:sp>
    </p:spTree>
    <p:extLst>
      <p:ext uri="{BB962C8B-B14F-4D97-AF65-F5344CB8AC3E}">
        <p14:creationId xmlns:p14="http://schemas.microsoft.com/office/powerpoint/2010/main" val="117351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25387" y="342900"/>
            <a:ext cx="7089963" cy="1200150"/>
          </a:xfrm>
        </p:spPr>
        <p:txBody>
          <a:bodyPr anchor="b"/>
          <a:lstStyle>
            <a:lvl1pPr>
              <a:defRPr sz="2400"/>
            </a:lvl1pPr>
          </a:lstStyle>
          <a:p>
            <a:r>
              <a:rPr lang="en-US" dirty="0"/>
              <a:t>Click to edit Master title style</a:t>
            </a:r>
          </a:p>
        </p:txBody>
      </p:sp>
      <p:sp>
        <p:nvSpPr>
          <p:cNvPr id="3" name="Picture Placeholder 2"/>
          <p:cNvSpPr>
            <a:spLocks noGrp="1" noChangeAspect="1"/>
          </p:cNvSpPr>
          <p:nvPr>
            <p:ph type="pic" idx="1"/>
          </p:nvPr>
        </p:nvSpPr>
        <p:spPr>
          <a:xfrm>
            <a:off x="4903694" y="1667435"/>
            <a:ext cx="3611656" cy="272835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425387" y="1667434"/>
            <a:ext cx="3146613" cy="272835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84CED90-F502-4641-A266-2613A07AD338}"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4BF4E-A8F6-9D43-8991-E0753F64AB1E}" type="slidenum">
              <a:rPr lang="en-US" smtClean="0"/>
              <a:t>‹#›</a:t>
            </a:fld>
            <a:endParaRPr lang="en-US"/>
          </a:p>
        </p:txBody>
      </p:sp>
    </p:spTree>
    <p:extLst>
      <p:ext uri="{BB962C8B-B14F-4D97-AF65-F5344CB8AC3E}">
        <p14:creationId xmlns:p14="http://schemas.microsoft.com/office/powerpoint/2010/main" val="247796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25388" y="102393"/>
            <a:ext cx="7089962" cy="994172"/>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CED90-F502-4641-A266-2613A07AD338}"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4BF4E-A8F6-9D43-8991-E0753F64AB1E}" type="slidenum">
              <a:rPr lang="en-US" smtClean="0"/>
              <a:t>‹#›</a:t>
            </a:fld>
            <a:endParaRPr lang="en-US"/>
          </a:p>
        </p:txBody>
      </p:sp>
    </p:spTree>
    <p:extLst>
      <p:ext uri="{BB962C8B-B14F-4D97-AF65-F5344CB8AC3E}">
        <p14:creationId xmlns:p14="http://schemas.microsoft.com/office/powerpoint/2010/main" val="2051498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25388" y="273844"/>
            <a:ext cx="5003987" cy="435887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84CED90-F502-4641-A266-2613A07AD338}"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4BF4E-A8F6-9D43-8991-E0753F64AB1E}" type="slidenum">
              <a:rPr lang="en-US" smtClean="0"/>
              <a:t>‹#›</a:t>
            </a:fld>
            <a:endParaRPr lang="en-US"/>
          </a:p>
        </p:txBody>
      </p:sp>
    </p:spTree>
    <p:extLst>
      <p:ext uri="{BB962C8B-B14F-4D97-AF65-F5344CB8AC3E}">
        <p14:creationId xmlns:p14="http://schemas.microsoft.com/office/powerpoint/2010/main" val="221996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0386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CED90-F502-4641-A266-2613A07AD338}"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4BF4E-A8F6-9D43-8991-E0753F64AB1E}" type="slidenum">
              <a:rPr lang="en-US" smtClean="0"/>
              <a:t>‹#›</a:t>
            </a:fld>
            <a:endParaRPr lang="en-US"/>
          </a:p>
        </p:txBody>
      </p:sp>
    </p:spTree>
    <p:extLst>
      <p:ext uri="{BB962C8B-B14F-4D97-AF65-F5344CB8AC3E}">
        <p14:creationId xmlns:p14="http://schemas.microsoft.com/office/powerpoint/2010/main" val="207351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5388" y="1282304"/>
            <a:ext cx="7089962" cy="2139553"/>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1425388" y="3442098"/>
            <a:ext cx="7089962"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84CED90-F502-4641-A266-2613A07AD338}"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4BF4E-A8F6-9D43-8991-E0753F64AB1E}" type="slidenum">
              <a:rPr lang="en-US" smtClean="0"/>
              <a:t>‹#›</a:t>
            </a:fld>
            <a:endParaRPr lang="en-US"/>
          </a:p>
        </p:txBody>
      </p:sp>
    </p:spTree>
    <p:extLst>
      <p:ext uri="{BB962C8B-B14F-4D97-AF65-F5344CB8AC3E}">
        <p14:creationId xmlns:p14="http://schemas.microsoft.com/office/powerpoint/2010/main" val="343092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25388" y="102393"/>
            <a:ext cx="7089962" cy="994172"/>
          </a:xfrm>
        </p:spPr>
        <p:txBody>
          <a:bodyPr/>
          <a:lstStyle/>
          <a:p>
            <a:r>
              <a:rPr lang="en-US" dirty="0"/>
              <a:t>Click to edit Master title style</a:t>
            </a:r>
          </a:p>
        </p:txBody>
      </p:sp>
      <p:sp>
        <p:nvSpPr>
          <p:cNvPr id="3" name="Content Placeholder 2"/>
          <p:cNvSpPr>
            <a:spLocks noGrp="1"/>
          </p:cNvSpPr>
          <p:nvPr>
            <p:ph sz="half" idx="1"/>
          </p:nvPr>
        </p:nvSpPr>
        <p:spPr>
          <a:xfrm>
            <a:off x="1425388" y="1646482"/>
            <a:ext cx="3089462" cy="254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6482"/>
            <a:ext cx="3886200" cy="254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4CED90-F502-4641-A266-2613A07AD338}"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4BF4E-A8F6-9D43-8991-E0753F64AB1E}" type="slidenum">
              <a:rPr lang="en-US" smtClean="0"/>
              <a:t>‹#›</a:t>
            </a:fld>
            <a:endParaRPr lang="en-US"/>
          </a:p>
        </p:txBody>
      </p:sp>
    </p:spTree>
    <p:extLst>
      <p:ext uri="{BB962C8B-B14F-4D97-AF65-F5344CB8AC3E}">
        <p14:creationId xmlns:p14="http://schemas.microsoft.com/office/powerpoint/2010/main" val="229921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25388" y="34981"/>
            <a:ext cx="7091153" cy="1202948"/>
          </a:xfrm>
        </p:spPr>
        <p:txBody>
          <a:bodyPr/>
          <a:lstStyle/>
          <a:p>
            <a:r>
              <a:rPr lang="en-US" dirty="0"/>
              <a:t>Click to edit Master title style</a:t>
            </a:r>
          </a:p>
        </p:txBody>
      </p:sp>
      <p:sp>
        <p:nvSpPr>
          <p:cNvPr id="3" name="Text Placeholder 2"/>
          <p:cNvSpPr>
            <a:spLocks noGrp="1"/>
          </p:cNvSpPr>
          <p:nvPr>
            <p:ph type="body" idx="1"/>
          </p:nvPr>
        </p:nvSpPr>
        <p:spPr>
          <a:xfrm>
            <a:off x="1425387" y="1260872"/>
            <a:ext cx="342586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425387" y="1878806"/>
            <a:ext cx="3425867" cy="2763441"/>
          </a:xfrm>
        </p:spPr>
        <p:txBody>
          <a:bodyPr/>
          <a:lstStyle>
            <a:lvl1pPr>
              <a:defRPr sz="1800"/>
            </a:lvl1pPr>
            <a:lvl2pP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91953" y="1260872"/>
            <a:ext cx="342586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091953" y="1878806"/>
            <a:ext cx="3425868" cy="2763441"/>
          </a:xfrm>
        </p:spPr>
        <p:txBody>
          <a:bodyPr/>
          <a:lstStyle>
            <a:lvl1pPr>
              <a:defRPr sz="1800"/>
            </a:lvl1pPr>
            <a:lvl2pP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84CED90-F502-4641-A266-2613A07AD338}"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34BF4E-A8F6-9D43-8991-E0753F64AB1E}" type="slidenum">
              <a:rPr lang="en-US" smtClean="0"/>
              <a:t>‹#›</a:t>
            </a:fld>
            <a:endParaRPr lang="en-US"/>
          </a:p>
        </p:txBody>
      </p:sp>
    </p:spTree>
    <p:extLst>
      <p:ext uri="{BB962C8B-B14F-4D97-AF65-F5344CB8AC3E}">
        <p14:creationId xmlns:p14="http://schemas.microsoft.com/office/powerpoint/2010/main" val="79508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25388" y="102393"/>
            <a:ext cx="7089962" cy="99417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84CED90-F502-4641-A266-2613A07AD338}"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34BF4E-A8F6-9D43-8991-E0753F64AB1E}" type="slidenum">
              <a:rPr lang="en-US" smtClean="0"/>
              <a:t>‹#›</a:t>
            </a:fld>
            <a:endParaRPr lang="en-US"/>
          </a:p>
        </p:txBody>
      </p:sp>
    </p:spTree>
    <p:extLst>
      <p:ext uri="{BB962C8B-B14F-4D97-AF65-F5344CB8AC3E}">
        <p14:creationId xmlns:p14="http://schemas.microsoft.com/office/powerpoint/2010/main" val="103234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36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ck Bar">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712E2D8-00CB-5140-BB91-9493BB5661E3}"/>
              </a:ext>
            </a:extLst>
          </p:cNvPr>
          <p:cNvSpPr/>
          <p:nvPr userDrawn="1"/>
        </p:nvSpPr>
        <p:spPr>
          <a:xfrm>
            <a:off x="-1" y="0"/>
            <a:ext cx="1110953" cy="51435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66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18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25388" y="102393"/>
            <a:ext cx="7089962"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25388" y="1676399"/>
            <a:ext cx="7089962" cy="29563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25388" y="4767263"/>
            <a:ext cx="1882588"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84CED90-F502-4641-A266-2613A07AD338}" type="datetimeFigureOut">
              <a:rPr lang="en-US" smtClean="0"/>
              <a:t>4/24/2024</a:t>
            </a:fld>
            <a:endParaRPr lang="en-US"/>
          </a:p>
        </p:txBody>
      </p:sp>
      <p:sp>
        <p:nvSpPr>
          <p:cNvPr id="5" name="Footer Placeholder 4"/>
          <p:cNvSpPr>
            <a:spLocks noGrp="1"/>
          </p:cNvSpPr>
          <p:nvPr>
            <p:ph type="ftr" sz="quarter" idx="3"/>
          </p:nvPr>
        </p:nvSpPr>
        <p:spPr>
          <a:xfrm>
            <a:off x="3523129" y="4767263"/>
            <a:ext cx="2591921"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334BF4E-A8F6-9D43-8991-E0753F64AB1E}" type="slidenum">
              <a:rPr lang="en-US" smtClean="0"/>
              <a:t>‹#›</a:t>
            </a:fld>
            <a:endParaRPr lang="en-US"/>
          </a:p>
        </p:txBody>
      </p:sp>
    </p:spTree>
    <p:extLst>
      <p:ext uri="{BB962C8B-B14F-4D97-AF65-F5344CB8AC3E}">
        <p14:creationId xmlns:p14="http://schemas.microsoft.com/office/powerpoint/2010/main" val="763898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3" r:id="rId9"/>
    <p:sldLayoutId id="2147483668" r:id="rId10"/>
    <p:sldLayoutId id="2147483669" r:id="rId11"/>
    <p:sldLayoutId id="2147483670" r:id="rId12"/>
    <p:sldLayoutId id="2147483671" r:id="rId13"/>
    <p:sldLayoutId id="2147483674"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BkQB9pWjNyUtpEZYWMcKcDIhWFLJdv2l/view?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yu.readthedocs.io/en/latest/getting_started.html"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hyperlink" Target="https://github.com/martimy/flowmanager" TargetMode="External"/><Relationship Id="rId5" Type="http://schemas.openxmlformats.org/officeDocument/2006/relationships/hyperlink" Target="https://github.com/sdnds-tw/awesome-sdn" TargetMode="External"/><Relationship Id="rId4" Type="http://schemas.openxmlformats.org/officeDocument/2006/relationships/hyperlink" Target="https://ernie55ernie.github.io/sdn/2019/03/25/install-mininet-and-ryu-controller.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025619-F096-549E-2BE0-E3CD1DBA4FA6}"/>
              </a:ext>
            </a:extLst>
          </p:cNvPr>
          <p:cNvSpPr txBox="1"/>
          <p:nvPr/>
        </p:nvSpPr>
        <p:spPr>
          <a:xfrm>
            <a:off x="1333079" y="1772827"/>
            <a:ext cx="7439344" cy="646331"/>
          </a:xfrm>
          <a:prstGeom prst="rect">
            <a:avLst/>
          </a:prstGeom>
          <a:noFill/>
        </p:spPr>
        <p:txBody>
          <a:bodyPr wrap="none" rtlCol="0">
            <a:spAutoFit/>
          </a:bodyPr>
          <a:lstStyle/>
          <a:p>
            <a:pPr algn="ctr"/>
            <a:r>
              <a:rPr lang="en-GB" sz="1800" b="1" dirty="0">
                <a:latin typeface="Times New Roman" panose="02020603050405020304" pitchFamily="18" charset="0"/>
                <a:ea typeface="Spectral ExtraBold"/>
                <a:cs typeface="Times New Roman" panose="02020603050405020304" pitchFamily="18" charset="0"/>
                <a:sym typeface="Spectral ExtraBold"/>
              </a:rPr>
              <a:t>SDN-Based Intelligent Traffic Management System with Enhanced </a:t>
            </a:r>
          </a:p>
          <a:p>
            <a:pPr algn="ctr"/>
            <a:r>
              <a:rPr lang="en-GB" sz="1800" b="1" dirty="0">
                <a:latin typeface="Times New Roman" panose="02020603050405020304" pitchFamily="18" charset="0"/>
                <a:ea typeface="Spectral ExtraBold"/>
                <a:cs typeface="Times New Roman" panose="02020603050405020304" pitchFamily="18" charset="0"/>
                <a:sym typeface="Spectral ExtraBold"/>
              </a:rPr>
              <a:t>Emergency Response Features for Adverse Road and Weather Conditions</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2C405F-A499-0FA7-62FA-11EB03ADD769}"/>
              </a:ext>
            </a:extLst>
          </p:cNvPr>
          <p:cNvSpPr txBox="1"/>
          <p:nvPr/>
        </p:nvSpPr>
        <p:spPr>
          <a:xfrm>
            <a:off x="4050453" y="1016000"/>
            <a:ext cx="1319592"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Milestone 4</a:t>
            </a:r>
          </a:p>
        </p:txBody>
      </p:sp>
      <p:sp>
        <p:nvSpPr>
          <p:cNvPr id="6" name="TextBox 5">
            <a:extLst>
              <a:ext uri="{FF2B5EF4-FFF2-40B4-BE49-F238E27FC236}">
                <a16:creationId xmlns:a16="http://schemas.microsoft.com/office/drawing/2014/main" id="{89641848-CC89-EB9A-B5E3-9E12EB2F3A2E}"/>
              </a:ext>
            </a:extLst>
          </p:cNvPr>
          <p:cNvSpPr txBox="1"/>
          <p:nvPr/>
        </p:nvSpPr>
        <p:spPr>
          <a:xfrm>
            <a:off x="1425388" y="3513942"/>
            <a:ext cx="3498003" cy="122635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Teja Venkata Sai Naveen, Vuddagiri</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Padmaja, Kakulavarapu</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Surya Vardhan, Vunukonda</a:t>
            </a:r>
          </a:p>
        </p:txBody>
      </p:sp>
      <p:sp>
        <p:nvSpPr>
          <p:cNvPr id="7" name="Date Placeholder 6">
            <a:extLst>
              <a:ext uri="{FF2B5EF4-FFF2-40B4-BE49-F238E27FC236}">
                <a16:creationId xmlns:a16="http://schemas.microsoft.com/office/drawing/2014/main" id="{565F1C0A-3894-AFD7-2A90-AB3FB7996E1B}"/>
              </a:ext>
            </a:extLst>
          </p:cNvPr>
          <p:cNvSpPr>
            <a:spLocks noGrp="1"/>
          </p:cNvSpPr>
          <p:nvPr>
            <p:ph type="dt" sz="half" idx="10"/>
          </p:nvPr>
        </p:nvSpPr>
        <p:spPr/>
        <p:txBody>
          <a:bodyPr/>
          <a:lstStyle/>
          <a:p>
            <a:fld id="{FB198C5B-A451-4A85-A8F2-EBD96671C267}" type="datetime1">
              <a:rPr lang="en-US" smtClean="0"/>
              <a:t>4/24/2024</a:t>
            </a:fld>
            <a:endParaRPr lang="en-US"/>
          </a:p>
        </p:txBody>
      </p:sp>
      <p:sp>
        <p:nvSpPr>
          <p:cNvPr id="8" name="TextBox 7">
            <a:extLst>
              <a:ext uri="{FF2B5EF4-FFF2-40B4-BE49-F238E27FC236}">
                <a16:creationId xmlns:a16="http://schemas.microsoft.com/office/drawing/2014/main" id="{F43F5A4B-5807-1349-293A-1803E7422485}"/>
              </a:ext>
            </a:extLst>
          </p:cNvPr>
          <p:cNvSpPr txBox="1"/>
          <p:nvPr/>
        </p:nvSpPr>
        <p:spPr>
          <a:xfrm>
            <a:off x="1425388" y="2917260"/>
            <a:ext cx="366177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Demo: </a:t>
            </a:r>
            <a:r>
              <a:rPr lang="en-US" dirty="0">
                <a:latin typeface="Times New Roman" panose="02020603050405020304" pitchFamily="18" charset="0"/>
                <a:cs typeface="Times New Roman" panose="02020603050405020304" pitchFamily="18" charset="0"/>
                <a:hlinkClick r:id="rId2"/>
              </a:rPr>
              <a:t>Drive-Link-For-</a:t>
            </a:r>
            <a:r>
              <a:rPr lang="en-US" dirty="0" err="1">
                <a:latin typeface="Times New Roman" panose="02020603050405020304" pitchFamily="18" charset="0"/>
                <a:cs typeface="Times New Roman" panose="02020603050405020304" pitchFamily="18" charset="0"/>
                <a:hlinkClick r:id="rId2"/>
              </a:rPr>
              <a:t>Demostration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35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idx="4294967295"/>
          </p:nvPr>
        </p:nvSpPr>
        <p:spPr>
          <a:xfrm>
            <a:off x="808892" y="643787"/>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1155CC"/>
                </a:solidFill>
                <a:latin typeface="Times New Roman" panose="02020603050405020304" pitchFamily="18" charset="0"/>
                <a:ea typeface="Spectral ExtraBold"/>
                <a:cs typeface="Times New Roman" panose="02020603050405020304" pitchFamily="18" charset="0"/>
                <a:sym typeface="Spectral ExtraBold"/>
              </a:rPr>
              <a:t>Additional Materials</a:t>
            </a:r>
            <a:endParaRPr dirty="0">
              <a:solidFill>
                <a:srgbClr val="1155CC"/>
              </a:solidFill>
              <a:latin typeface="Times New Roman" panose="02020603050405020304" pitchFamily="18" charset="0"/>
              <a:ea typeface="Spectral ExtraBold"/>
              <a:cs typeface="Times New Roman" panose="02020603050405020304" pitchFamily="18" charset="0"/>
              <a:sym typeface="Spectral ExtraBold"/>
            </a:endParaRPr>
          </a:p>
        </p:txBody>
      </p:sp>
      <p:sp>
        <p:nvSpPr>
          <p:cNvPr id="2" name="Slide Number Placeholder 1">
            <a:extLst>
              <a:ext uri="{FF2B5EF4-FFF2-40B4-BE49-F238E27FC236}">
                <a16:creationId xmlns:a16="http://schemas.microsoft.com/office/drawing/2014/main" id="{CA6466E0-4166-28EF-0E1A-781590D723D8}"/>
              </a:ext>
            </a:extLst>
          </p:cNvPr>
          <p:cNvSpPr>
            <a:spLocks noGrp="1"/>
          </p:cNvSpPr>
          <p:nvPr>
            <p:ph type="sldNum" idx="4294967295"/>
          </p:nvPr>
        </p:nvSpPr>
        <p:spPr>
          <a:xfrm>
            <a:off x="8594725" y="4662488"/>
            <a:ext cx="549275" cy="393700"/>
          </a:xfrm>
        </p:spPr>
        <p:txBody>
          <a:bodyPr/>
          <a:lstStyle/>
          <a:p>
            <a:pPr marL="0" lvl="0" indent="0" algn="r" rtl="0">
              <a:spcBef>
                <a:spcPts val="0"/>
              </a:spcBef>
              <a:spcAft>
                <a:spcPts val="0"/>
              </a:spcAft>
              <a:buNone/>
            </a:pPr>
            <a:fld id="{00000000-1234-1234-1234-123412341234}" type="slidenum">
              <a:rPr lang="en-GB" smtClean="0"/>
              <a:t>10</a:t>
            </a:fld>
            <a:endParaRPr lang="en-GB"/>
          </a:p>
        </p:txBody>
      </p:sp>
      <p:sp>
        <p:nvSpPr>
          <p:cNvPr id="153" name="Google Shape;153;p29"/>
          <p:cNvSpPr txBox="1"/>
          <p:nvPr/>
        </p:nvSpPr>
        <p:spPr>
          <a:xfrm>
            <a:off x="808892" y="1216875"/>
            <a:ext cx="7547318" cy="3580500"/>
          </a:xfrm>
          <a:prstGeom prst="rect">
            <a:avLst/>
          </a:prstGeom>
          <a:noFill/>
          <a:ln>
            <a:noFill/>
          </a:ln>
        </p:spPr>
        <p:txBody>
          <a:bodyPr spcFirstLastPara="1" wrap="square" lIns="91425" tIns="91425" rIns="91425" bIns="91425" anchor="t" anchorCtr="0">
            <a:noAutofit/>
          </a:bodyPr>
          <a:lstStyle/>
          <a:p>
            <a:pPr marL="457200" lvl="0" indent="-311150" algn="just" rtl="0">
              <a:lnSpc>
                <a:spcPct val="150000"/>
              </a:lnSpc>
              <a:spcBef>
                <a:spcPts val="0"/>
              </a:spcBef>
              <a:spcAft>
                <a:spcPts val="0"/>
              </a:spcAft>
              <a:buSzPts val="1300"/>
              <a:buFont typeface="Spectral"/>
              <a:buAutoNum type="arabicPeriod"/>
            </a:pPr>
            <a:r>
              <a:rPr lang="en-US" sz="1300" dirty="0">
                <a:latin typeface="Times New Roman" panose="02020603050405020304" pitchFamily="18" charset="0"/>
                <a:ea typeface="Spectral"/>
                <a:cs typeface="Times New Roman" panose="02020603050405020304" pitchFamily="18" charset="0"/>
                <a:sym typeface="Spectral"/>
                <a:hlinkClick r:id="rId3"/>
              </a:rPr>
              <a:t>https://ryu.readthedocs.io/en/latest/getting_started.html</a:t>
            </a:r>
            <a:endParaRPr lang="en-US" sz="1300" dirty="0">
              <a:latin typeface="Times New Roman" panose="02020603050405020304" pitchFamily="18" charset="0"/>
              <a:ea typeface="Spectral"/>
              <a:cs typeface="Times New Roman" panose="02020603050405020304" pitchFamily="18" charset="0"/>
              <a:sym typeface="Spectral"/>
            </a:endParaRPr>
          </a:p>
          <a:p>
            <a:pPr marL="457200" lvl="0" indent="-311150" algn="just" rtl="0">
              <a:lnSpc>
                <a:spcPct val="150000"/>
              </a:lnSpc>
              <a:spcBef>
                <a:spcPts val="0"/>
              </a:spcBef>
              <a:spcAft>
                <a:spcPts val="0"/>
              </a:spcAft>
              <a:buSzPts val="1300"/>
              <a:buFont typeface="Spectral"/>
              <a:buAutoNum type="arabicPeriod"/>
            </a:pPr>
            <a:r>
              <a:rPr lang="en-US" sz="1300" dirty="0">
                <a:latin typeface="Times New Roman" panose="02020603050405020304" pitchFamily="18" charset="0"/>
                <a:ea typeface="Spectral"/>
                <a:cs typeface="Times New Roman" panose="02020603050405020304" pitchFamily="18" charset="0"/>
                <a:sym typeface="Spectral"/>
                <a:hlinkClick r:id="rId4"/>
              </a:rPr>
              <a:t>https://ernie55ernie.github.io/sdn/2019/03/25/install-mininet-and-ryu-controller.html</a:t>
            </a:r>
            <a:endParaRPr lang="en-US" sz="1300" dirty="0">
              <a:latin typeface="Times New Roman" panose="02020603050405020304" pitchFamily="18" charset="0"/>
              <a:ea typeface="Spectral"/>
              <a:cs typeface="Times New Roman" panose="02020603050405020304" pitchFamily="18" charset="0"/>
              <a:sym typeface="Spectral"/>
            </a:endParaRPr>
          </a:p>
          <a:p>
            <a:pPr marL="457200" lvl="0" indent="-311150" algn="just" rtl="0">
              <a:lnSpc>
                <a:spcPct val="150000"/>
              </a:lnSpc>
              <a:spcBef>
                <a:spcPts val="0"/>
              </a:spcBef>
              <a:spcAft>
                <a:spcPts val="0"/>
              </a:spcAft>
              <a:buSzPts val="1300"/>
              <a:buFont typeface="Spectral"/>
              <a:buAutoNum type="arabicPeriod"/>
            </a:pPr>
            <a:r>
              <a:rPr lang="en-US" sz="1300" dirty="0">
                <a:latin typeface="Times New Roman" panose="02020603050405020304" pitchFamily="18" charset="0"/>
                <a:ea typeface="Spectral"/>
                <a:cs typeface="Times New Roman" panose="02020603050405020304" pitchFamily="18" charset="0"/>
                <a:sym typeface="Spectral"/>
                <a:hlinkClick r:id="rId5"/>
              </a:rPr>
              <a:t>https://github.com/sdnds-tw/awesome-sdn</a:t>
            </a:r>
            <a:endParaRPr lang="en-US" sz="1300" dirty="0">
              <a:latin typeface="Times New Roman" panose="02020603050405020304" pitchFamily="18" charset="0"/>
              <a:ea typeface="Spectral"/>
              <a:cs typeface="Times New Roman" panose="02020603050405020304" pitchFamily="18" charset="0"/>
              <a:sym typeface="Spectral"/>
            </a:endParaRPr>
          </a:p>
          <a:p>
            <a:pPr marL="457200" lvl="0" indent="-311150" algn="just" rtl="0">
              <a:lnSpc>
                <a:spcPct val="150000"/>
              </a:lnSpc>
              <a:spcBef>
                <a:spcPts val="0"/>
              </a:spcBef>
              <a:spcAft>
                <a:spcPts val="0"/>
              </a:spcAft>
              <a:buSzPts val="1300"/>
              <a:buFont typeface="Spectral"/>
              <a:buAutoNum type="arabicPeriod"/>
            </a:pPr>
            <a:r>
              <a:rPr lang="en-US" sz="1300" dirty="0">
                <a:latin typeface="Times New Roman" panose="02020603050405020304" pitchFamily="18" charset="0"/>
                <a:ea typeface="Spectral"/>
                <a:cs typeface="Times New Roman" panose="02020603050405020304" pitchFamily="18" charset="0"/>
                <a:sym typeface="Spectral"/>
                <a:hlinkClick r:id="rId6"/>
              </a:rPr>
              <a:t>https://github.com/martimy/flowmanager</a:t>
            </a:r>
            <a:endParaRPr lang="en-US" sz="1300" dirty="0">
              <a:latin typeface="Times New Roman" panose="02020603050405020304" pitchFamily="18" charset="0"/>
              <a:ea typeface="Spectral"/>
              <a:cs typeface="Times New Roman" panose="02020603050405020304" pitchFamily="18" charset="0"/>
              <a:sym typeface="Spectral"/>
            </a:endParaRPr>
          </a:p>
          <a:p>
            <a:pPr marL="146050" lvl="0" algn="just" rtl="0">
              <a:lnSpc>
                <a:spcPct val="150000"/>
              </a:lnSpc>
              <a:spcBef>
                <a:spcPts val="0"/>
              </a:spcBef>
              <a:spcAft>
                <a:spcPts val="0"/>
              </a:spcAft>
              <a:buSzPts val="1300"/>
            </a:pPr>
            <a:endParaRPr sz="1300" dirty="0">
              <a:latin typeface="Times New Roman" panose="02020603050405020304" pitchFamily="18" charset="0"/>
              <a:ea typeface="Spectral"/>
              <a:cs typeface="Times New Roman" panose="02020603050405020304" pitchFamily="18" charset="0"/>
              <a:sym typeface="Spectral"/>
            </a:endParaRPr>
          </a:p>
        </p:txBody>
      </p:sp>
      <p:sp>
        <p:nvSpPr>
          <p:cNvPr id="3" name="Rectangle 2">
            <a:extLst>
              <a:ext uri="{FF2B5EF4-FFF2-40B4-BE49-F238E27FC236}">
                <a16:creationId xmlns:a16="http://schemas.microsoft.com/office/drawing/2014/main" id="{7F2F59B3-CEE9-77F9-1A84-1DC96C63BECF}"/>
              </a:ext>
            </a:extLst>
          </p:cNvPr>
          <p:cNvSpPr/>
          <p:nvPr/>
        </p:nvSpPr>
        <p:spPr>
          <a:xfrm>
            <a:off x="270608" y="281354"/>
            <a:ext cx="8602784" cy="4572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01C8F38D-D671-F230-9A4C-1CAB0EAF83E4}"/>
              </a:ext>
            </a:extLst>
          </p:cNvPr>
          <p:cNvSpPr/>
          <p:nvPr/>
        </p:nvSpPr>
        <p:spPr>
          <a:xfrm>
            <a:off x="464234" y="492475"/>
            <a:ext cx="8194431" cy="4158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752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idx="4294967295"/>
          </p:nvPr>
        </p:nvSpPr>
        <p:spPr>
          <a:xfrm>
            <a:off x="808892" y="496834"/>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1155CC"/>
                </a:solidFill>
                <a:latin typeface="Times New Roman" panose="02020603050405020304" pitchFamily="18" charset="0"/>
                <a:ea typeface="Spectral ExtraBold"/>
                <a:cs typeface="Times New Roman" panose="02020603050405020304" pitchFamily="18" charset="0"/>
                <a:sym typeface="Spectral ExtraBold"/>
              </a:rPr>
              <a:t>Introduction</a:t>
            </a:r>
            <a:endParaRPr dirty="0">
              <a:solidFill>
                <a:srgbClr val="1155CC"/>
              </a:solidFill>
              <a:latin typeface="Times New Roman" panose="02020603050405020304" pitchFamily="18" charset="0"/>
              <a:ea typeface="Spectral ExtraBold"/>
              <a:cs typeface="Times New Roman" panose="02020603050405020304" pitchFamily="18" charset="0"/>
              <a:sym typeface="Spectral ExtraBold"/>
            </a:endParaRPr>
          </a:p>
        </p:txBody>
      </p:sp>
      <p:sp>
        <p:nvSpPr>
          <p:cNvPr id="63" name="Google Shape;63;p14"/>
          <p:cNvSpPr txBox="1">
            <a:spLocks noGrp="1"/>
          </p:cNvSpPr>
          <p:nvPr>
            <p:ph type="body" idx="4294967295"/>
          </p:nvPr>
        </p:nvSpPr>
        <p:spPr>
          <a:xfrm>
            <a:off x="808891" y="979715"/>
            <a:ext cx="7515225" cy="3757160"/>
          </a:xfrm>
          <a:prstGeom prst="rect">
            <a:avLst/>
          </a:prstGeom>
        </p:spPr>
        <p:txBody>
          <a:bodyPr spcFirstLastPara="1" wrap="square" lIns="91425" tIns="91425" rIns="91425" bIns="91425" anchor="t" anchorCtr="0">
            <a:normAutofit fontScale="85000" lnSpcReduction="20000"/>
          </a:bodyPr>
          <a:lstStyle/>
          <a:p>
            <a:pPr marL="457200" lvl="0" indent="-336550" algn="just" rtl="0">
              <a:lnSpc>
                <a:spcPct val="150000"/>
              </a:lnSpc>
              <a:spcBef>
                <a:spcPts val="0"/>
              </a:spcBef>
              <a:spcAft>
                <a:spcPts val="0"/>
              </a:spcAft>
              <a:buClr>
                <a:srgbClr val="000000"/>
              </a:buClr>
              <a:buSzPts val="1700"/>
              <a:buFont typeface="Spectral"/>
              <a:buChar char="●"/>
            </a:pPr>
            <a:r>
              <a:rPr lang="en-GB" sz="1400" dirty="0">
                <a:solidFill>
                  <a:srgbClr val="000000"/>
                </a:solidFill>
                <a:latin typeface="Times New Roman" panose="02020603050405020304" pitchFamily="18" charset="0"/>
                <a:ea typeface="Spectral"/>
                <a:cs typeface="Times New Roman" panose="02020603050405020304" pitchFamily="18" charset="0"/>
                <a:sym typeface="Spectral"/>
              </a:rPr>
              <a:t>Road accidents caused by adverse weather conditions such as fog and snow present significant challenges to road safety and emergency response efforts.</a:t>
            </a:r>
            <a:endParaRPr sz="1400" dirty="0">
              <a:solidFill>
                <a:srgbClr val="000000"/>
              </a:solidFill>
              <a:latin typeface="Times New Roman" panose="02020603050405020304" pitchFamily="18" charset="0"/>
              <a:ea typeface="Spectral"/>
              <a:cs typeface="Times New Roman" panose="02020603050405020304" pitchFamily="18" charset="0"/>
              <a:sym typeface="Spectral"/>
            </a:endParaRPr>
          </a:p>
          <a:p>
            <a:pPr marL="457200" lvl="0" indent="-336550" algn="just" rtl="0">
              <a:lnSpc>
                <a:spcPct val="150000"/>
              </a:lnSpc>
              <a:spcBef>
                <a:spcPts val="0"/>
              </a:spcBef>
              <a:spcAft>
                <a:spcPts val="0"/>
              </a:spcAft>
              <a:buClr>
                <a:srgbClr val="000000"/>
              </a:buClr>
              <a:buSzPts val="1700"/>
              <a:buFont typeface="Spectral"/>
              <a:buChar char="●"/>
            </a:pPr>
            <a:r>
              <a:rPr lang="en-GB" sz="1400" dirty="0">
                <a:solidFill>
                  <a:srgbClr val="000000"/>
                </a:solidFill>
                <a:latin typeface="Times New Roman" panose="02020603050405020304" pitchFamily="18" charset="0"/>
                <a:ea typeface="Spectral"/>
                <a:cs typeface="Times New Roman" panose="02020603050405020304" pitchFamily="18" charset="0"/>
                <a:sym typeface="Spectral"/>
              </a:rPr>
              <a:t>Reduced visibility and dangerous driving conditions increase the likelihood of accidents that requires efficient emergency response systems.</a:t>
            </a:r>
            <a:endParaRPr sz="1400" dirty="0">
              <a:solidFill>
                <a:srgbClr val="000000"/>
              </a:solidFill>
              <a:latin typeface="Times New Roman" panose="02020603050405020304" pitchFamily="18" charset="0"/>
              <a:ea typeface="Spectral"/>
              <a:cs typeface="Times New Roman" panose="02020603050405020304" pitchFamily="18" charset="0"/>
              <a:sym typeface="Spectral"/>
            </a:endParaRPr>
          </a:p>
          <a:p>
            <a:pPr marL="457200" lvl="0" indent="-336550" algn="just" rtl="0">
              <a:lnSpc>
                <a:spcPct val="150000"/>
              </a:lnSpc>
              <a:spcBef>
                <a:spcPts val="0"/>
              </a:spcBef>
              <a:spcAft>
                <a:spcPts val="0"/>
              </a:spcAft>
              <a:buClr>
                <a:srgbClr val="000000"/>
              </a:buClr>
              <a:buSzPts val="1700"/>
              <a:buFont typeface="Spectral"/>
              <a:buChar char="●"/>
            </a:pPr>
            <a:r>
              <a:rPr lang="en-GB" sz="1400" dirty="0">
                <a:solidFill>
                  <a:srgbClr val="000000"/>
                </a:solidFill>
                <a:latin typeface="Times New Roman" panose="02020603050405020304" pitchFamily="18" charset="0"/>
                <a:ea typeface="Spectral"/>
                <a:cs typeface="Times New Roman" panose="02020603050405020304" pitchFamily="18" charset="0"/>
                <a:sym typeface="Spectral"/>
              </a:rPr>
              <a:t>Conventional communication systems has vehicle-to-vehicle notification that lack in providing timely alerts and coordinating emergency responses during harsh weather conditions.</a:t>
            </a:r>
            <a:endParaRPr sz="1400" dirty="0">
              <a:solidFill>
                <a:srgbClr val="000000"/>
              </a:solidFill>
              <a:latin typeface="Times New Roman" panose="02020603050405020304" pitchFamily="18" charset="0"/>
              <a:ea typeface="Spectral"/>
              <a:cs typeface="Times New Roman" panose="02020603050405020304" pitchFamily="18" charset="0"/>
              <a:sym typeface="Spectral"/>
            </a:endParaRPr>
          </a:p>
          <a:p>
            <a:pPr marL="457200" lvl="0" indent="-336550" algn="just" rtl="0">
              <a:lnSpc>
                <a:spcPct val="150000"/>
              </a:lnSpc>
              <a:spcBef>
                <a:spcPts val="0"/>
              </a:spcBef>
              <a:spcAft>
                <a:spcPts val="0"/>
              </a:spcAft>
              <a:buClr>
                <a:srgbClr val="000000"/>
              </a:buClr>
              <a:buSzPts val="1700"/>
              <a:buFont typeface="Spectral"/>
              <a:buChar char="●"/>
            </a:pPr>
            <a:r>
              <a:rPr lang="en-GB" sz="1400" dirty="0">
                <a:solidFill>
                  <a:srgbClr val="000000"/>
                </a:solidFill>
                <a:latin typeface="Times New Roman" panose="02020603050405020304" pitchFamily="18" charset="0"/>
                <a:ea typeface="Spectral"/>
                <a:cs typeface="Times New Roman" panose="02020603050405020304" pitchFamily="18" charset="0"/>
                <a:sym typeface="Spectral"/>
              </a:rPr>
              <a:t>This leads to increased risks for drivers and delays in emergency services' ability to respond effectively.</a:t>
            </a:r>
          </a:p>
          <a:p>
            <a:pPr marL="457200" lvl="0" indent="-336550" algn="just" rtl="0">
              <a:lnSpc>
                <a:spcPct val="150000"/>
              </a:lnSpc>
              <a:spcBef>
                <a:spcPts val="0"/>
              </a:spcBef>
              <a:spcAft>
                <a:spcPts val="0"/>
              </a:spcAft>
              <a:buClr>
                <a:srgbClr val="000000"/>
              </a:buClr>
              <a:buSzPts val="1700"/>
              <a:buFont typeface="Spectral"/>
              <a:buChar char="●"/>
            </a:pPr>
            <a:r>
              <a:rPr lang="en-US" sz="1400" dirty="0">
                <a:solidFill>
                  <a:srgbClr val="000000"/>
                </a:solidFill>
                <a:latin typeface="Times New Roman" panose="02020603050405020304" pitchFamily="18" charset="0"/>
                <a:ea typeface="Spectral"/>
                <a:cs typeface="Times New Roman" panose="02020603050405020304" pitchFamily="18" charset="0"/>
                <a:sym typeface="Spectral"/>
              </a:rPr>
              <a:t>The primary motivation behind our project is to enhance road safety in adverse weather conditions.</a:t>
            </a:r>
          </a:p>
          <a:p>
            <a:pPr marL="457200" lvl="0" indent="-336550" algn="just" rtl="0">
              <a:lnSpc>
                <a:spcPct val="150000"/>
              </a:lnSpc>
              <a:spcBef>
                <a:spcPts val="0"/>
              </a:spcBef>
              <a:spcAft>
                <a:spcPts val="0"/>
              </a:spcAft>
              <a:buClr>
                <a:srgbClr val="000000"/>
              </a:buClr>
              <a:buSzPts val="1700"/>
              <a:buFont typeface="Spectral"/>
              <a:buChar char="●"/>
            </a:pPr>
            <a:r>
              <a:rPr lang="en-US" sz="1400" dirty="0">
                <a:solidFill>
                  <a:srgbClr val="000000"/>
                </a:solidFill>
                <a:latin typeface="Times New Roman" panose="02020603050405020304" pitchFamily="18" charset="0"/>
                <a:ea typeface="Spectral"/>
                <a:cs typeface="Times New Roman" panose="02020603050405020304" pitchFamily="18" charset="0"/>
                <a:sym typeface="Spectral"/>
              </a:rPr>
              <a:t>We aim to reduce the number of accidents and improve emergency response times via implementing advanced technologies.</a:t>
            </a:r>
          </a:p>
          <a:p>
            <a:pPr marL="457200" lvl="0" indent="-336550" algn="just" rtl="0">
              <a:lnSpc>
                <a:spcPct val="150000"/>
              </a:lnSpc>
              <a:spcBef>
                <a:spcPts val="0"/>
              </a:spcBef>
              <a:spcAft>
                <a:spcPts val="0"/>
              </a:spcAft>
              <a:buClr>
                <a:srgbClr val="000000"/>
              </a:buClr>
              <a:buSzPts val="1700"/>
              <a:buFont typeface="Spectral"/>
              <a:buChar char="●"/>
            </a:pPr>
            <a:r>
              <a:rPr lang="en-US" sz="1400" dirty="0">
                <a:solidFill>
                  <a:srgbClr val="000000"/>
                </a:solidFill>
                <a:latin typeface="Times New Roman" panose="02020603050405020304" pitchFamily="18" charset="0"/>
                <a:ea typeface="Spectral"/>
                <a:cs typeface="Times New Roman" panose="02020603050405020304" pitchFamily="18" charset="0"/>
                <a:sym typeface="Spectral"/>
              </a:rPr>
              <a:t>Our primary objective is to develop a Software-Defined Networking (SDN) based intelligent traffic management system.</a:t>
            </a:r>
          </a:p>
          <a:p>
            <a:pPr marL="457200" lvl="0" indent="-336550" algn="just" rtl="0">
              <a:lnSpc>
                <a:spcPct val="150000"/>
              </a:lnSpc>
              <a:spcBef>
                <a:spcPts val="0"/>
              </a:spcBef>
              <a:spcAft>
                <a:spcPts val="0"/>
              </a:spcAft>
              <a:buClr>
                <a:srgbClr val="000000"/>
              </a:buClr>
              <a:buSzPts val="1700"/>
              <a:buFont typeface="Spectral"/>
              <a:buChar char="●"/>
            </a:pPr>
            <a:r>
              <a:rPr lang="en-US" sz="1400" dirty="0">
                <a:solidFill>
                  <a:srgbClr val="000000"/>
                </a:solidFill>
                <a:latin typeface="Times New Roman" panose="02020603050405020304" pitchFamily="18" charset="0"/>
                <a:ea typeface="Spectral"/>
                <a:cs typeface="Times New Roman" panose="02020603050405020304" pitchFamily="18" charset="0"/>
                <a:sym typeface="Spectral"/>
              </a:rPr>
              <a:t>This system will integrate the SOS system in vehicles with government infrastructure to enhance emergency response capabilities.</a:t>
            </a:r>
          </a:p>
          <a:p>
            <a:pPr marL="457200" lvl="0" indent="-336550" algn="just" rtl="0">
              <a:lnSpc>
                <a:spcPct val="150000"/>
              </a:lnSpc>
              <a:spcBef>
                <a:spcPts val="0"/>
              </a:spcBef>
              <a:spcAft>
                <a:spcPts val="0"/>
              </a:spcAft>
              <a:buClr>
                <a:srgbClr val="000000"/>
              </a:buClr>
              <a:buSzPts val="1700"/>
              <a:buFont typeface="Spectral"/>
              <a:buChar char="●"/>
            </a:pPr>
            <a:endParaRPr lang="en-US" sz="1400" dirty="0">
              <a:solidFill>
                <a:srgbClr val="000000"/>
              </a:solidFill>
              <a:latin typeface="Times New Roman" panose="02020603050405020304" pitchFamily="18" charset="0"/>
              <a:ea typeface="Spectral"/>
              <a:cs typeface="Times New Roman" panose="02020603050405020304" pitchFamily="18" charset="0"/>
              <a:sym typeface="Spectral"/>
            </a:endParaRPr>
          </a:p>
        </p:txBody>
      </p:sp>
      <p:sp>
        <p:nvSpPr>
          <p:cNvPr id="2" name="Slide Number Placeholder 1">
            <a:extLst>
              <a:ext uri="{FF2B5EF4-FFF2-40B4-BE49-F238E27FC236}">
                <a16:creationId xmlns:a16="http://schemas.microsoft.com/office/drawing/2014/main" id="{318735DE-ADC7-8DB3-7B9C-085C0B913D20}"/>
              </a:ext>
            </a:extLst>
          </p:cNvPr>
          <p:cNvSpPr>
            <a:spLocks noGrp="1"/>
          </p:cNvSpPr>
          <p:nvPr>
            <p:ph type="sldNum" idx="4294967295"/>
          </p:nvPr>
        </p:nvSpPr>
        <p:spPr>
          <a:xfrm>
            <a:off x="8594725" y="4662488"/>
            <a:ext cx="549275" cy="393700"/>
          </a:xfrm>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3" name="Rectangle 2">
            <a:extLst>
              <a:ext uri="{FF2B5EF4-FFF2-40B4-BE49-F238E27FC236}">
                <a16:creationId xmlns:a16="http://schemas.microsoft.com/office/drawing/2014/main" id="{04D6EFA2-6496-AB04-A219-C9E01305AD9F}"/>
              </a:ext>
            </a:extLst>
          </p:cNvPr>
          <p:cNvSpPr/>
          <p:nvPr/>
        </p:nvSpPr>
        <p:spPr>
          <a:xfrm>
            <a:off x="270608" y="281354"/>
            <a:ext cx="8602784" cy="4572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07BBEED8-9334-EEDF-96A8-D5C06665B690}"/>
              </a:ext>
            </a:extLst>
          </p:cNvPr>
          <p:cNvSpPr/>
          <p:nvPr/>
        </p:nvSpPr>
        <p:spPr>
          <a:xfrm>
            <a:off x="464234" y="492475"/>
            <a:ext cx="8194431" cy="4158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idx="4294967295"/>
          </p:nvPr>
        </p:nvSpPr>
        <p:spPr>
          <a:xfrm>
            <a:off x="815926" y="571378"/>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1155CC"/>
                </a:solidFill>
                <a:latin typeface="Times New Roman" panose="02020603050405020304" pitchFamily="18" charset="0"/>
                <a:ea typeface="Spectral ExtraBold"/>
                <a:cs typeface="Times New Roman" panose="02020603050405020304" pitchFamily="18" charset="0"/>
                <a:sym typeface="Spectral ExtraBold"/>
              </a:rPr>
              <a:t>Related Work</a:t>
            </a:r>
            <a:endParaRPr dirty="0">
              <a:solidFill>
                <a:srgbClr val="1155CC"/>
              </a:solidFill>
              <a:latin typeface="Times New Roman" panose="02020603050405020304" pitchFamily="18" charset="0"/>
              <a:ea typeface="Spectral ExtraBold"/>
              <a:cs typeface="Times New Roman" panose="02020603050405020304" pitchFamily="18" charset="0"/>
              <a:sym typeface="Spectral ExtraBold"/>
            </a:endParaRPr>
          </a:p>
        </p:txBody>
      </p:sp>
      <p:sp>
        <p:nvSpPr>
          <p:cNvPr id="81" name="Google Shape;81;p17"/>
          <p:cNvSpPr txBox="1">
            <a:spLocks noGrp="1"/>
          </p:cNvSpPr>
          <p:nvPr>
            <p:ph type="body" idx="4294967295"/>
          </p:nvPr>
        </p:nvSpPr>
        <p:spPr>
          <a:xfrm>
            <a:off x="815926" y="1144466"/>
            <a:ext cx="7547317" cy="3462704"/>
          </a:xfrm>
          <a:prstGeom prst="rect">
            <a:avLst/>
          </a:prstGeom>
        </p:spPr>
        <p:txBody>
          <a:bodyPr spcFirstLastPara="1" wrap="square" lIns="91425" tIns="91425" rIns="91425" bIns="91425" anchor="t" anchorCtr="0">
            <a:normAutofit/>
          </a:bodyPr>
          <a:lstStyle/>
          <a:p>
            <a:pPr marL="457200" lvl="0" indent="-336550" algn="just" rtl="0">
              <a:lnSpc>
                <a:spcPct val="150000"/>
              </a:lnSpc>
              <a:spcBef>
                <a:spcPts val="0"/>
              </a:spcBef>
              <a:spcAft>
                <a:spcPts val="0"/>
              </a:spcAft>
              <a:buClr>
                <a:srgbClr val="000000"/>
              </a:buClr>
              <a:buSzPts val="1700"/>
              <a:buFont typeface="Spectral"/>
              <a:buChar char="●"/>
            </a:pPr>
            <a:r>
              <a:rPr lang="en-GB" sz="1600" dirty="0">
                <a:solidFill>
                  <a:srgbClr val="000000"/>
                </a:solidFill>
                <a:latin typeface="Times New Roman" panose="02020603050405020304" pitchFamily="18" charset="0"/>
                <a:ea typeface="Spectral"/>
                <a:cs typeface="Times New Roman" panose="02020603050405020304" pitchFamily="18" charset="0"/>
                <a:sym typeface="Spectral"/>
              </a:rPr>
              <a:t>Khatri et al. (2021): Discusses ML models and techniques for VANET-based traffic management, focusing on scalability, security and real-time processing challenges.</a:t>
            </a:r>
            <a:endParaRPr sz="1600" dirty="0">
              <a:solidFill>
                <a:srgbClr val="000000"/>
              </a:solidFill>
              <a:latin typeface="Times New Roman" panose="02020603050405020304" pitchFamily="18" charset="0"/>
              <a:ea typeface="Spectral"/>
              <a:cs typeface="Times New Roman" panose="02020603050405020304" pitchFamily="18" charset="0"/>
              <a:sym typeface="Spectral"/>
            </a:endParaRPr>
          </a:p>
          <a:p>
            <a:pPr marL="457200" lvl="0" indent="-336550" algn="just" rtl="0">
              <a:lnSpc>
                <a:spcPct val="150000"/>
              </a:lnSpc>
              <a:spcBef>
                <a:spcPts val="0"/>
              </a:spcBef>
              <a:spcAft>
                <a:spcPts val="0"/>
              </a:spcAft>
              <a:buClr>
                <a:srgbClr val="000000"/>
              </a:buClr>
              <a:buSzPts val="1700"/>
              <a:buFont typeface="Spectral"/>
              <a:buChar char="●"/>
            </a:pPr>
            <a:r>
              <a:rPr lang="en-GB" sz="1600" dirty="0">
                <a:solidFill>
                  <a:srgbClr val="000000"/>
                </a:solidFill>
                <a:latin typeface="Times New Roman" panose="02020603050405020304" pitchFamily="18" charset="0"/>
                <a:ea typeface="Spectral"/>
                <a:cs typeface="Times New Roman" panose="02020603050405020304" pitchFamily="18" charset="0"/>
                <a:sym typeface="Spectral"/>
              </a:rPr>
              <a:t>Rajkumar &amp; Santhosh Kumar (2024): Surveys communication techniques for ITS in IoT-based smart cities highlight the importance of reliable and low-latency communication for real-time data exchange.</a:t>
            </a:r>
            <a:endParaRPr sz="1600" dirty="0">
              <a:solidFill>
                <a:srgbClr val="000000"/>
              </a:solidFill>
              <a:latin typeface="Times New Roman" panose="02020603050405020304" pitchFamily="18" charset="0"/>
              <a:ea typeface="Spectral"/>
              <a:cs typeface="Times New Roman" panose="02020603050405020304" pitchFamily="18" charset="0"/>
              <a:sym typeface="Spectral"/>
            </a:endParaRPr>
          </a:p>
          <a:p>
            <a:pPr marL="457200" lvl="0" indent="-336550" algn="just" rtl="0">
              <a:lnSpc>
                <a:spcPct val="150000"/>
              </a:lnSpc>
              <a:spcBef>
                <a:spcPts val="0"/>
              </a:spcBef>
              <a:spcAft>
                <a:spcPts val="0"/>
              </a:spcAft>
              <a:buClr>
                <a:srgbClr val="000000"/>
              </a:buClr>
              <a:buSzPts val="1700"/>
              <a:buFont typeface="Spectral"/>
              <a:buChar char="●"/>
            </a:pPr>
            <a:r>
              <a:rPr lang="en-GB" sz="1600" dirty="0" err="1">
                <a:solidFill>
                  <a:srgbClr val="000000"/>
                </a:solidFill>
                <a:latin typeface="Times New Roman" panose="02020603050405020304" pitchFamily="18" charset="0"/>
                <a:ea typeface="Spectral"/>
                <a:cs typeface="Times New Roman" panose="02020603050405020304" pitchFamily="18" charset="0"/>
                <a:sym typeface="Spectral"/>
              </a:rPr>
              <a:t>Rammohan</a:t>
            </a:r>
            <a:r>
              <a:rPr lang="en-GB" sz="1600" dirty="0">
                <a:solidFill>
                  <a:srgbClr val="000000"/>
                </a:solidFill>
                <a:latin typeface="Times New Roman" panose="02020603050405020304" pitchFamily="18" charset="0"/>
                <a:ea typeface="Spectral"/>
                <a:cs typeface="Times New Roman" panose="02020603050405020304" pitchFamily="18" charset="0"/>
                <a:sym typeface="Spectral"/>
              </a:rPr>
              <a:t> (2023): Explores C-V2X technology's role in revolutionizing ITS, emphasizing its impact on road safety, traffic efficiency and transportation system management.</a:t>
            </a:r>
            <a:endParaRPr sz="1600" dirty="0">
              <a:solidFill>
                <a:srgbClr val="000000"/>
              </a:solidFill>
              <a:latin typeface="Times New Roman" panose="02020603050405020304" pitchFamily="18" charset="0"/>
              <a:ea typeface="Spectral"/>
              <a:cs typeface="Times New Roman" panose="02020603050405020304" pitchFamily="18" charset="0"/>
              <a:sym typeface="Spectral"/>
            </a:endParaRPr>
          </a:p>
        </p:txBody>
      </p:sp>
      <p:sp>
        <p:nvSpPr>
          <p:cNvPr id="2" name="Slide Number Placeholder 1">
            <a:extLst>
              <a:ext uri="{FF2B5EF4-FFF2-40B4-BE49-F238E27FC236}">
                <a16:creationId xmlns:a16="http://schemas.microsoft.com/office/drawing/2014/main" id="{45FCDFBA-726E-0148-918B-AB66A9F72EC6}"/>
              </a:ext>
            </a:extLst>
          </p:cNvPr>
          <p:cNvSpPr>
            <a:spLocks noGrp="1"/>
          </p:cNvSpPr>
          <p:nvPr>
            <p:ph type="sldNum" idx="4294967295"/>
          </p:nvPr>
        </p:nvSpPr>
        <p:spPr>
          <a:xfrm>
            <a:off x="8594725" y="4662488"/>
            <a:ext cx="549275" cy="393700"/>
          </a:xfrm>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3" name="Rectangle 2">
            <a:extLst>
              <a:ext uri="{FF2B5EF4-FFF2-40B4-BE49-F238E27FC236}">
                <a16:creationId xmlns:a16="http://schemas.microsoft.com/office/drawing/2014/main" id="{1113B95A-3A96-8EEE-2457-9F80713011ED}"/>
              </a:ext>
            </a:extLst>
          </p:cNvPr>
          <p:cNvSpPr/>
          <p:nvPr/>
        </p:nvSpPr>
        <p:spPr>
          <a:xfrm>
            <a:off x="270608" y="281354"/>
            <a:ext cx="8602784" cy="4572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74350833-76B7-047B-B3DD-E7F68BF0B95D}"/>
              </a:ext>
            </a:extLst>
          </p:cNvPr>
          <p:cNvSpPr/>
          <p:nvPr/>
        </p:nvSpPr>
        <p:spPr>
          <a:xfrm>
            <a:off x="464234" y="492475"/>
            <a:ext cx="8194431" cy="4158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idx="4294967295"/>
          </p:nvPr>
        </p:nvSpPr>
        <p:spPr>
          <a:xfrm>
            <a:off x="815926" y="553268"/>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1155CC"/>
                </a:solidFill>
                <a:latin typeface="Times New Roman" panose="02020603050405020304" pitchFamily="18" charset="0"/>
                <a:ea typeface="Spectral ExtraBold"/>
                <a:cs typeface="Times New Roman" panose="02020603050405020304" pitchFamily="18" charset="0"/>
                <a:sym typeface="Spectral ExtraBold"/>
              </a:rPr>
              <a:t>Methodology</a:t>
            </a:r>
            <a:endParaRPr dirty="0">
              <a:solidFill>
                <a:srgbClr val="1155CC"/>
              </a:solidFill>
              <a:latin typeface="Times New Roman" panose="02020603050405020304" pitchFamily="18" charset="0"/>
              <a:ea typeface="Spectral ExtraBold"/>
              <a:cs typeface="Times New Roman" panose="02020603050405020304" pitchFamily="18" charset="0"/>
              <a:sym typeface="Spectral ExtraBold"/>
            </a:endParaRPr>
          </a:p>
        </p:txBody>
      </p:sp>
      <p:sp>
        <p:nvSpPr>
          <p:cNvPr id="93" name="Google Shape;93;p19"/>
          <p:cNvSpPr txBox="1">
            <a:spLocks noGrp="1"/>
          </p:cNvSpPr>
          <p:nvPr>
            <p:ph type="body" idx="4294967295"/>
          </p:nvPr>
        </p:nvSpPr>
        <p:spPr>
          <a:xfrm>
            <a:off x="815926" y="1042646"/>
            <a:ext cx="5556739" cy="3619842"/>
          </a:xfrm>
          <a:prstGeom prst="rect">
            <a:avLst/>
          </a:prstGeom>
        </p:spPr>
        <p:txBody>
          <a:bodyPr spcFirstLastPara="1" wrap="square" lIns="91425" tIns="91425" rIns="91425" bIns="91425" anchor="t" anchorCtr="0">
            <a:normAutofit fontScale="85000" lnSpcReduction="10000"/>
          </a:bodyPr>
          <a:lstStyle/>
          <a:p>
            <a:pPr marL="457200" lvl="0" indent="-336550" algn="just" rtl="0">
              <a:lnSpc>
                <a:spcPct val="150000"/>
              </a:lnSpc>
              <a:spcBef>
                <a:spcPts val="0"/>
              </a:spcBef>
              <a:spcAft>
                <a:spcPts val="0"/>
              </a:spcAft>
              <a:buClr>
                <a:srgbClr val="000000"/>
              </a:buClr>
              <a:buSzPts val="1700"/>
              <a:buFont typeface="Spectral"/>
              <a:buChar char="●"/>
            </a:pPr>
            <a:r>
              <a:rPr lang="en-GB" sz="1700" dirty="0">
                <a:solidFill>
                  <a:srgbClr val="000000"/>
                </a:solidFill>
                <a:latin typeface="Times New Roman" panose="02020603050405020304" pitchFamily="18" charset="0"/>
                <a:ea typeface="Spectral"/>
                <a:cs typeface="Times New Roman" panose="02020603050405020304" pitchFamily="18" charset="0"/>
                <a:sym typeface="Spectral"/>
              </a:rPr>
              <a:t>System Design: Design an SDN-based intelligent traffic management system that integrates the SOS system in vehicles with government infrastructure to enhance emergency response capabilities.</a:t>
            </a:r>
            <a:endParaRPr sz="1700" dirty="0">
              <a:solidFill>
                <a:srgbClr val="000000"/>
              </a:solidFill>
              <a:latin typeface="Times New Roman" panose="02020603050405020304" pitchFamily="18" charset="0"/>
              <a:ea typeface="Spectral"/>
              <a:cs typeface="Times New Roman" panose="02020603050405020304" pitchFamily="18" charset="0"/>
              <a:sym typeface="Spectral"/>
            </a:endParaRPr>
          </a:p>
          <a:p>
            <a:pPr marL="457200" lvl="0" indent="-336550" algn="just" rtl="0">
              <a:lnSpc>
                <a:spcPct val="150000"/>
              </a:lnSpc>
              <a:spcBef>
                <a:spcPts val="0"/>
              </a:spcBef>
              <a:spcAft>
                <a:spcPts val="0"/>
              </a:spcAft>
              <a:buClr>
                <a:srgbClr val="000000"/>
              </a:buClr>
              <a:buSzPts val="1700"/>
              <a:buFont typeface="Spectral"/>
              <a:buChar char="●"/>
            </a:pPr>
            <a:r>
              <a:rPr lang="en-GB" sz="1700" dirty="0">
                <a:solidFill>
                  <a:srgbClr val="000000"/>
                </a:solidFill>
                <a:latin typeface="Times New Roman" panose="02020603050405020304" pitchFamily="18" charset="0"/>
                <a:ea typeface="Spectral"/>
                <a:cs typeface="Times New Roman" panose="02020603050405020304" pitchFamily="18" charset="0"/>
                <a:sym typeface="Spectral"/>
              </a:rPr>
              <a:t>Communication Enhancement: Use SMS/MMS and GPS technology to deliver real-time alerts and location-specific information to relevant authorities.</a:t>
            </a:r>
            <a:endParaRPr sz="1700" dirty="0">
              <a:solidFill>
                <a:srgbClr val="000000"/>
              </a:solidFill>
              <a:latin typeface="Times New Roman" panose="02020603050405020304" pitchFamily="18" charset="0"/>
              <a:ea typeface="Spectral"/>
              <a:cs typeface="Times New Roman" panose="02020603050405020304" pitchFamily="18" charset="0"/>
              <a:sym typeface="Spectral"/>
            </a:endParaRPr>
          </a:p>
          <a:p>
            <a:pPr marL="457200" lvl="0" indent="-336550" algn="just" rtl="0">
              <a:lnSpc>
                <a:spcPct val="150000"/>
              </a:lnSpc>
              <a:spcBef>
                <a:spcPts val="0"/>
              </a:spcBef>
              <a:spcAft>
                <a:spcPts val="0"/>
              </a:spcAft>
              <a:buClr>
                <a:srgbClr val="000000"/>
              </a:buClr>
              <a:buSzPts val="1700"/>
              <a:buFont typeface="Spectral"/>
              <a:buChar char="●"/>
            </a:pPr>
            <a:r>
              <a:rPr lang="en-GB" sz="1700" dirty="0">
                <a:solidFill>
                  <a:srgbClr val="000000"/>
                </a:solidFill>
                <a:latin typeface="Times New Roman" panose="02020603050405020304" pitchFamily="18" charset="0"/>
                <a:ea typeface="Spectral"/>
                <a:cs typeface="Times New Roman" panose="02020603050405020304" pitchFamily="18" charset="0"/>
                <a:sym typeface="Spectral"/>
              </a:rPr>
              <a:t>Implementation and Testing: Develop the system using python programming language and test it in simulated and real-world environments to ensure effectiveness and reliability.</a:t>
            </a:r>
            <a:endParaRPr sz="1700" dirty="0">
              <a:solidFill>
                <a:srgbClr val="000000"/>
              </a:solidFill>
              <a:latin typeface="Times New Roman" panose="02020603050405020304" pitchFamily="18" charset="0"/>
              <a:ea typeface="Spectral"/>
              <a:cs typeface="Times New Roman" panose="02020603050405020304" pitchFamily="18" charset="0"/>
              <a:sym typeface="Spectral"/>
            </a:endParaRPr>
          </a:p>
        </p:txBody>
      </p:sp>
      <p:sp>
        <p:nvSpPr>
          <p:cNvPr id="2" name="Slide Number Placeholder 1">
            <a:extLst>
              <a:ext uri="{FF2B5EF4-FFF2-40B4-BE49-F238E27FC236}">
                <a16:creationId xmlns:a16="http://schemas.microsoft.com/office/drawing/2014/main" id="{9876ADC2-D83B-42AE-8D77-6EA062284409}"/>
              </a:ext>
            </a:extLst>
          </p:cNvPr>
          <p:cNvSpPr>
            <a:spLocks noGrp="1"/>
          </p:cNvSpPr>
          <p:nvPr>
            <p:ph type="sldNum" idx="4294967295"/>
          </p:nvPr>
        </p:nvSpPr>
        <p:spPr>
          <a:xfrm>
            <a:off x="8594725" y="4662488"/>
            <a:ext cx="549275" cy="393700"/>
          </a:xfrm>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3" name="Rectangle 2">
            <a:extLst>
              <a:ext uri="{FF2B5EF4-FFF2-40B4-BE49-F238E27FC236}">
                <a16:creationId xmlns:a16="http://schemas.microsoft.com/office/drawing/2014/main" id="{580B6B8C-D2BE-A64A-E174-4C4876C7B78A}"/>
              </a:ext>
            </a:extLst>
          </p:cNvPr>
          <p:cNvSpPr/>
          <p:nvPr/>
        </p:nvSpPr>
        <p:spPr>
          <a:xfrm>
            <a:off x="270608" y="281354"/>
            <a:ext cx="8602784" cy="4572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8CB8218C-96D5-8614-0FCE-85E04702633A}"/>
              </a:ext>
            </a:extLst>
          </p:cNvPr>
          <p:cNvSpPr/>
          <p:nvPr/>
        </p:nvSpPr>
        <p:spPr>
          <a:xfrm>
            <a:off x="464234" y="492475"/>
            <a:ext cx="8194431" cy="4158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oogle Shape;87;p18"/>
          <p:cNvPicPr preferRelativeResize="0"/>
          <p:nvPr/>
        </p:nvPicPr>
        <p:blipFill>
          <a:blip r:embed="rId3"/>
          <a:srcRect/>
          <a:stretch/>
        </p:blipFill>
        <p:spPr>
          <a:xfrm>
            <a:off x="6844710" y="553268"/>
            <a:ext cx="1556636" cy="40369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idx="4294967295"/>
          </p:nvPr>
        </p:nvSpPr>
        <p:spPr>
          <a:xfrm>
            <a:off x="486996" y="505323"/>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1155CC"/>
                </a:solidFill>
                <a:latin typeface="Times New Roman" panose="02020603050405020304" pitchFamily="18" charset="0"/>
                <a:ea typeface="Spectral ExtraBold"/>
                <a:cs typeface="Times New Roman" panose="02020603050405020304" pitchFamily="18" charset="0"/>
                <a:sym typeface="Spectral ExtraBold"/>
              </a:rPr>
              <a:t>Location &amp; SOS Demo</a:t>
            </a:r>
            <a:endParaRPr dirty="0">
              <a:solidFill>
                <a:srgbClr val="1155CC"/>
              </a:solidFill>
              <a:latin typeface="Times New Roman" panose="02020603050405020304" pitchFamily="18" charset="0"/>
              <a:ea typeface="Spectral ExtraBold"/>
              <a:cs typeface="Times New Roman" panose="02020603050405020304" pitchFamily="18" charset="0"/>
              <a:sym typeface="Spectral ExtraBold"/>
            </a:endParaRPr>
          </a:p>
        </p:txBody>
      </p:sp>
      <p:sp>
        <p:nvSpPr>
          <p:cNvPr id="2" name="Slide Number Placeholder 1">
            <a:extLst>
              <a:ext uri="{FF2B5EF4-FFF2-40B4-BE49-F238E27FC236}">
                <a16:creationId xmlns:a16="http://schemas.microsoft.com/office/drawing/2014/main" id="{4178A296-C4D6-DB3B-101D-9F386BEE5968}"/>
              </a:ext>
            </a:extLst>
          </p:cNvPr>
          <p:cNvSpPr>
            <a:spLocks noGrp="1"/>
          </p:cNvSpPr>
          <p:nvPr>
            <p:ph type="sldNum" idx="4294967295"/>
          </p:nvPr>
        </p:nvSpPr>
        <p:spPr>
          <a:xfrm>
            <a:off x="8594725" y="4662488"/>
            <a:ext cx="549275" cy="393700"/>
          </a:xfrm>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3" name="Rectangle 2">
            <a:extLst>
              <a:ext uri="{FF2B5EF4-FFF2-40B4-BE49-F238E27FC236}">
                <a16:creationId xmlns:a16="http://schemas.microsoft.com/office/drawing/2014/main" id="{67D1B00F-B887-7F4E-CED6-78F9A82AD600}"/>
              </a:ext>
            </a:extLst>
          </p:cNvPr>
          <p:cNvSpPr/>
          <p:nvPr/>
        </p:nvSpPr>
        <p:spPr>
          <a:xfrm>
            <a:off x="270608" y="281354"/>
            <a:ext cx="8602784" cy="4572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A2A00F19-DE95-496F-29B7-889FFB196674}"/>
              </a:ext>
            </a:extLst>
          </p:cNvPr>
          <p:cNvSpPr/>
          <p:nvPr/>
        </p:nvSpPr>
        <p:spPr>
          <a:xfrm>
            <a:off x="464234" y="492475"/>
            <a:ext cx="8194431" cy="4158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E8C6513-72DD-D1E0-5A1E-5B7EF68568D1}"/>
              </a:ext>
            </a:extLst>
          </p:cNvPr>
          <p:cNvPicPr>
            <a:picLocks noChangeAspect="1"/>
          </p:cNvPicPr>
          <p:nvPr/>
        </p:nvPicPr>
        <p:blipFill>
          <a:blip r:embed="rId3"/>
          <a:stretch>
            <a:fillRect/>
          </a:stretch>
        </p:blipFill>
        <p:spPr>
          <a:xfrm>
            <a:off x="4951827" y="587155"/>
            <a:ext cx="3533893" cy="1851092"/>
          </a:xfrm>
          <a:prstGeom prst="rect">
            <a:avLst/>
          </a:prstGeom>
        </p:spPr>
      </p:pic>
      <p:pic>
        <p:nvPicPr>
          <p:cNvPr id="7" name="Picture 6">
            <a:extLst>
              <a:ext uri="{FF2B5EF4-FFF2-40B4-BE49-F238E27FC236}">
                <a16:creationId xmlns:a16="http://schemas.microsoft.com/office/drawing/2014/main" id="{2F289075-06CE-4059-4BA2-34B54F96F38B}"/>
              </a:ext>
            </a:extLst>
          </p:cNvPr>
          <p:cNvPicPr>
            <a:picLocks noChangeAspect="1"/>
          </p:cNvPicPr>
          <p:nvPr/>
        </p:nvPicPr>
        <p:blipFill>
          <a:blip r:embed="rId4"/>
          <a:stretch>
            <a:fillRect/>
          </a:stretch>
        </p:blipFill>
        <p:spPr>
          <a:xfrm>
            <a:off x="5015133" y="2626909"/>
            <a:ext cx="3404382" cy="1995624"/>
          </a:xfrm>
          <a:prstGeom prst="rect">
            <a:avLst/>
          </a:prstGeom>
        </p:spPr>
      </p:pic>
      <p:pic>
        <p:nvPicPr>
          <p:cNvPr id="11" name="Picture 10">
            <a:extLst>
              <a:ext uri="{FF2B5EF4-FFF2-40B4-BE49-F238E27FC236}">
                <a16:creationId xmlns:a16="http://schemas.microsoft.com/office/drawing/2014/main" id="{42286DD2-CF5A-3CD9-3355-4848DCF140B0}"/>
              </a:ext>
            </a:extLst>
          </p:cNvPr>
          <p:cNvPicPr>
            <a:picLocks noChangeAspect="1"/>
          </p:cNvPicPr>
          <p:nvPr/>
        </p:nvPicPr>
        <p:blipFill>
          <a:blip r:embed="rId5"/>
          <a:stretch>
            <a:fillRect/>
          </a:stretch>
        </p:blipFill>
        <p:spPr>
          <a:xfrm>
            <a:off x="485335" y="1022140"/>
            <a:ext cx="4394494" cy="1604769"/>
          </a:xfrm>
          <a:prstGeom prst="rect">
            <a:avLst/>
          </a:prstGeom>
        </p:spPr>
      </p:pic>
      <p:pic>
        <p:nvPicPr>
          <p:cNvPr id="8" name="Picture 7">
            <a:extLst>
              <a:ext uri="{FF2B5EF4-FFF2-40B4-BE49-F238E27FC236}">
                <a16:creationId xmlns:a16="http://schemas.microsoft.com/office/drawing/2014/main" id="{04CA5F77-2B14-11C1-8405-F618B5C46D3A}"/>
              </a:ext>
            </a:extLst>
          </p:cNvPr>
          <p:cNvPicPr>
            <a:picLocks noChangeAspect="1"/>
          </p:cNvPicPr>
          <p:nvPr/>
        </p:nvPicPr>
        <p:blipFill>
          <a:blip r:embed="rId6"/>
          <a:stretch>
            <a:fillRect/>
          </a:stretch>
        </p:blipFill>
        <p:spPr>
          <a:xfrm>
            <a:off x="486996" y="2705254"/>
            <a:ext cx="4464831" cy="18510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idx="4294967295"/>
          </p:nvPr>
        </p:nvSpPr>
        <p:spPr>
          <a:xfrm>
            <a:off x="717451" y="684668"/>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1155CC"/>
                </a:solidFill>
                <a:latin typeface="Times New Roman" panose="02020603050405020304" pitchFamily="18" charset="0"/>
                <a:ea typeface="Spectral ExtraBold"/>
                <a:cs typeface="Times New Roman" panose="02020603050405020304" pitchFamily="18" charset="0"/>
                <a:sym typeface="Spectral ExtraBold"/>
              </a:rPr>
              <a:t>Discussion</a:t>
            </a:r>
            <a:endParaRPr dirty="0">
              <a:solidFill>
                <a:srgbClr val="1155CC"/>
              </a:solidFill>
              <a:latin typeface="Times New Roman" panose="02020603050405020304" pitchFamily="18" charset="0"/>
              <a:ea typeface="Spectral ExtraBold"/>
              <a:cs typeface="Times New Roman" panose="02020603050405020304" pitchFamily="18" charset="0"/>
              <a:sym typeface="Spectral ExtraBold"/>
            </a:endParaRPr>
          </a:p>
        </p:txBody>
      </p:sp>
      <p:sp>
        <p:nvSpPr>
          <p:cNvPr id="2" name="Slide Number Placeholder 1">
            <a:extLst>
              <a:ext uri="{FF2B5EF4-FFF2-40B4-BE49-F238E27FC236}">
                <a16:creationId xmlns:a16="http://schemas.microsoft.com/office/drawing/2014/main" id="{3C7C7F52-FEFE-D1E9-6274-0E19684955FD}"/>
              </a:ext>
            </a:extLst>
          </p:cNvPr>
          <p:cNvSpPr>
            <a:spLocks noGrp="1"/>
          </p:cNvSpPr>
          <p:nvPr>
            <p:ph type="sldNum" idx="4294967295"/>
          </p:nvPr>
        </p:nvSpPr>
        <p:spPr>
          <a:xfrm>
            <a:off x="8594725" y="4662488"/>
            <a:ext cx="549275" cy="393700"/>
          </a:xfrm>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135" name="Google Shape;135;p26"/>
          <p:cNvSpPr txBox="1"/>
          <p:nvPr/>
        </p:nvSpPr>
        <p:spPr>
          <a:xfrm>
            <a:off x="717451" y="1257756"/>
            <a:ext cx="7652825" cy="3580500"/>
          </a:xfrm>
          <a:prstGeom prst="rect">
            <a:avLst/>
          </a:prstGeom>
          <a:noFill/>
          <a:ln>
            <a:noFill/>
          </a:ln>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SzPts val="1700"/>
              <a:buFont typeface="Spectral"/>
              <a:buChar char="●"/>
            </a:pPr>
            <a:r>
              <a:rPr lang="en-GB" sz="1600" dirty="0">
                <a:latin typeface="Times New Roman" panose="02020603050405020304" pitchFamily="18" charset="0"/>
                <a:ea typeface="Spectral"/>
                <a:cs typeface="Times New Roman" panose="02020603050405020304" pitchFamily="18" charset="0"/>
                <a:sym typeface="Spectral"/>
              </a:rPr>
              <a:t>Effectiveness of Communication Technologies: The use of SMS/MMS and GPS technology proved to be effective in delivering real-time alerts and location-specific information to relevant authorities.</a:t>
            </a:r>
            <a:endParaRPr sz="1600" dirty="0">
              <a:latin typeface="Times New Roman" panose="02020603050405020304" pitchFamily="18" charset="0"/>
              <a:ea typeface="Spectral"/>
              <a:cs typeface="Times New Roman" panose="02020603050405020304" pitchFamily="18" charset="0"/>
              <a:sym typeface="Spectral"/>
            </a:endParaRPr>
          </a:p>
          <a:p>
            <a:pPr marL="457200" lvl="0" indent="-336550" algn="just" rtl="0">
              <a:lnSpc>
                <a:spcPct val="150000"/>
              </a:lnSpc>
              <a:spcBef>
                <a:spcPts val="0"/>
              </a:spcBef>
              <a:spcAft>
                <a:spcPts val="0"/>
              </a:spcAft>
              <a:buSzPts val="1700"/>
              <a:buFont typeface="Spectral"/>
              <a:buChar char="●"/>
            </a:pPr>
            <a:r>
              <a:rPr lang="en-GB" sz="1600" dirty="0">
                <a:latin typeface="Times New Roman" panose="02020603050405020304" pitchFamily="18" charset="0"/>
                <a:ea typeface="Spectral"/>
                <a:cs typeface="Times New Roman" panose="02020603050405020304" pitchFamily="18" charset="0"/>
                <a:sym typeface="Spectral"/>
              </a:rPr>
              <a:t>Impact of Dynamic Traffic Management: The implementation of SDN for dynamic traffic management aided the efficient movement of emergency response teams, improving overall response times.</a:t>
            </a:r>
            <a:endParaRPr sz="1600" dirty="0">
              <a:latin typeface="Times New Roman" panose="02020603050405020304" pitchFamily="18" charset="0"/>
              <a:ea typeface="Spectral"/>
              <a:cs typeface="Times New Roman" panose="02020603050405020304" pitchFamily="18" charset="0"/>
              <a:sym typeface="Spectral"/>
            </a:endParaRPr>
          </a:p>
          <a:p>
            <a:pPr marL="457200" lvl="0" indent="-336550" algn="just" rtl="0">
              <a:lnSpc>
                <a:spcPct val="150000"/>
              </a:lnSpc>
              <a:spcBef>
                <a:spcPts val="0"/>
              </a:spcBef>
              <a:spcAft>
                <a:spcPts val="0"/>
              </a:spcAft>
              <a:buSzPts val="1700"/>
              <a:buFont typeface="Spectral"/>
              <a:buChar char="●"/>
            </a:pPr>
            <a:r>
              <a:rPr lang="en-GB" sz="1600" dirty="0">
                <a:latin typeface="Times New Roman" panose="02020603050405020304" pitchFamily="18" charset="0"/>
                <a:ea typeface="Spectral"/>
                <a:cs typeface="Times New Roman" panose="02020603050405020304" pitchFamily="18" charset="0"/>
                <a:sym typeface="Spectral"/>
              </a:rPr>
              <a:t>System Reliability and Scalability: The system demonstrated reliability in simulated and real-world environments</a:t>
            </a:r>
            <a:endParaRPr sz="1600" dirty="0">
              <a:latin typeface="Times New Roman" panose="02020603050405020304" pitchFamily="18" charset="0"/>
              <a:ea typeface="Spectral"/>
              <a:cs typeface="Times New Roman" panose="02020603050405020304" pitchFamily="18" charset="0"/>
              <a:sym typeface="Spectral"/>
            </a:endParaRPr>
          </a:p>
        </p:txBody>
      </p:sp>
      <p:sp>
        <p:nvSpPr>
          <p:cNvPr id="3" name="Rectangle 2">
            <a:extLst>
              <a:ext uri="{FF2B5EF4-FFF2-40B4-BE49-F238E27FC236}">
                <a16:creationId xmlns:a16="http://schemas.microsoft.com/office/drawing/2014/main" id="{EB3C9590-5524-DAA9-3D1F-12DF22087DBC}"/>
              </a:ext>
            </a:extLst>
          </p:cNvPr>
          <p:cNvSpPr/>
          <p:nvPr/>
        </p:nvSpPr>
        <p:spPr>
          <a:xfrm>
            <a:off x="270608" y="281354"/>
            <a:ext cx="8602784" cy="4572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5A000C4A-9C6D-1B60-CA7B-B358F1D0AECB}"/>
              </a:ext>
            </a:extLst>
          </p:cNvPr>
          <p:cNvSpPr/>
          <p:nvPr/>
        </p:nvSpPr>
        <p:spPr>
          <a:xfrm>
            <a:off x="464234" y="492475"/>
            <a:ext cx="8194431" cy="4158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idx="4294967295"/>
          </p:nvPr>
        </p:nvSpPr>
        <p:spPr>
          <a:xfrm>
            <a:off x="801858" y="643787"/>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1155CC"/>
                </a:solidFill>
                <a:latin typeface="Times New Roman" panose="02020603050405020304" pitchFamily="18" charset="0"/>
                <a:ea typeface="Spectral ExtraBold"/>
                <a:cs typeface="Times New Roman" panose="02020603050405020304" pitchFamily="18" charset="0"/>
                <a:sym typeface="Spectral ExtraBold"/>
              </a:rPr>
              <a:t>Conclusion &amp; Future work</a:t>
            </a:r>
            <a:endParaRPr dirty="0">
              <a:solidFill>
                <a:srgbClr val="1155CC"/>
              </a:solidFill>
              <a:latin typeface="Times New Roman" panose="02020603050405020304" pitchFamily="18" charset="0"/>
              <a:ea typeface="Spectral ExtraBold"/>
              <a:cs typeface="Times New Roman" panose="02020603050405020304" pitchFamily="18" charset="0"/>
              <a:sym typeface="Spectral ExtraBold"/>
            </a:endParaRPr>
          </a:p>
        </p:txBody>
      </p:sp>
      <p:sp>
        <p:nvSpPr>
          <p:cNvPr id="2" name="Slide Number Placeholder 1">
            <a:extLst>
              <a:ext uri="{FF2B5EF4-FFF2-40B4-BE49-F238E27FC236}">
                <a16:creationId xmlns:a16="http://schemas.microsoft.com/office/drawing/2014/main" id="{25AC847E-D986-0EA9-2F1E-48B499C08F0D}"/>
              </a:ext>
            </a:extLst>
          </p:cNvPr>
          <p:cNvSpPr>
            <a:spLocks noGrp="1"/>
          </p:cNvSpPr>
          <p:nvPr>
            <p:ph type="sldNum" idx="4294967295"/>
          </p:nvPr>
        </p:nvSpPr>
        <p:spPr>
          <a:xfrm>
            <a:off x="8594725" y="4662488"/>
            <a:ext cx="549275" cy="393700"/>
          </a:xfrm>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141" name="Google Shape;141;p27"/>
          <p:cNvSpPr txBox="1"/>
          <p:nvPr/>
        </p:nvSpPr>
        <p:spPr>
          <a:xfrm>
            <a:off x="801858" y="1216875"/>
            <a:ext cx="7554352" cy="310894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1400" dirty="0">
                <a:latin typeface="Times New Roman" panose="02020603050405020304" pitchFamily="18" charset="0"/>
                <a:ea typeface="Spectral"/>
                <a:cs typeface="Times New Roman" panose="02020603050405020304" pitchFamily="18" charset="0"/>
                <a:sym typeface="Spectral"/>
              </a:rPr>
              <a:t>The SDN-based intelligent traffic management system with increased emergency response features has shown promise in increasing road safety and emergency response in bad weather. Real-time notifications and dynamic traffic management have been achieved by linking the SOS system in automobiles with government infrastructure and using sophisticated communication technologies. The technology is reliable and scalable enough to handle several cars and emergencies after comprehensive testing and assessment. User feedback has helped improve system functioning and usability.</a:t>
            </a:r>
          </a:p>
          <a:p>
            <a:pPr marL="0" lvl="0" indent="0" algn="just" rtl="0">
              <a:lnSpc>
                <a:spcPct val="150000"/>
              </a:lnSpc>
              <a:spcBef>
                <a:spcPts val="0"/>
              </a:spcBef>
              <a:spcAft>
                <a:spcPts val="0"/>
              </a:spcAft>
              <a:buNone/>
            </a:pPr>
            <a:endParaRPr lang="en-GB" sz="1400" dirty="0">
              <a:latin typeface="Times New Roman" panose="02020603050405020304" pitchFamily="18" charset="0"/>
              <a:ea typeface="Spectral"/>
              <a:cs typeface="Times New Roman" panose="02020603050405020304" pitchFamily="18" charset="0"/>
              <a:sym typeface="Spectral"/>
            </a:endParaRPr>
          </a:p>
          <a:p>
            <a:pPr marL="0" lvl="0" indent="0" algn="just" rtl="0">
              <a:lnSpc>
                <a:spcPct val="150000"/>
              </a:lnSpc>
              <a:spcBef>
                <a:spcPts val="0"/>
              </a:spcBef>
              <a:spcAft>
                <a:spcPts val="0"/>
              </a:spcAft>
              <a:buNone/>
            </a:pPr>
            <a:r>
              <a:rPr lang="en-GB" sz="1400" dirty="0">
                <a:latin typeface="Times New Roman" panose="02020603050405020304" pitchFamily="18" charset="0"/>
                <a:ea typeface="Spectral"/>
                <a:cs typeface="Times New Roman" panose="02020603050405020304" pitchFamily="18" charset="0"/>
                <a:sym typeface="Spectral"/>
              </a:rPr>
              <a:t>Future work for this project is to include noting of time stamp in the SOS signal when accident has occurred, so the emergency team knows the priority of situation.</a:t>
            </a:r>
          </a:p>
        </p:txBody>
      </p:sp>
      <p:sp>
        <p:nvSpPr>
          <p:cNvPr id="3" name="Rectangle 2">
            <a:extLst>
              <a:ext uri="{FF2B5EF4-FFF2-40B4-BE49-F238E27FC236}">
                <a16:creationId xmlns:a16="http://schemas.microsoft.com/office/drawing/2014/main" id="{51FFD37C-1D76-D31E-74BC-5EDB46030FDE}"/>
              </a:ext>
            </a:extLst>
          </p:cNvPr>
          <p:cNvSpPr/>
          <p:nvPr/>
        </p:nvSpPr>
        <p:spPr>
          <a:xfrm>
            <a:off x="270608" y="281354"/>
            <a:ext cx="8602784" cy="4572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7EDCF854-74F2-19F7-1D03-AD89CDEA2140}"/>
              </a:ext>
            </a:extLst>
          </p:cNvPr>
          <p:cNvSpPr/>
          <p:nvPr/>
        </p:nvSpPr>
        <p:spPr>
          <a:xfrm>
            <a:off x="464234" y="492475"/>
            <a:ext cx="8194431" cy="4158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idx="4294967295"/>
          </p:nvPr>
        </p:nvSpPr>
        <p:spPr>
          <a:xfrm>
            <a:off x="801857" y="891137"/>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1155CC"/>
                </a:solidFill>
                <a:latin typeface="Times New Roman" panose="02020603050405020304" pitchFamily="18" charset="0"/>
                <a:ea typeface="Spectral ExtraBold"/>
                <a:cs typeface="Times New Roman" panose="02020603050405020304" pitchFamily="18" charset="0"/>
                <a:sym typeface="Spectral ExtraBold"/>
              </a:rPr>
              <a:t>Acknowledgements</a:t>
            </a:r>
            <a:endParaRPr dirty="0">
              <a:solidFill>
                <a:srgbClr val="1155CC"/>
              </a:solidFill>
              <a:latin typeface="Times New Roman" panose="02020603050405020304" pitchFamily="18" charset="0"/>
              <a:ea typeface="Spectral ExtraBold"/>
              <a:cs typeface="Times New Roman" panose="02020603050405020304" pitchFamily="18" charset="0"/>
              <a:sym typeface="Spectral ExtraBold"/>
            </a:endParaRPr>
          </a:p>
        </p:txBody>
      </p:sp>
      <p:sp>
        <p:nvSpPr>
          <p:cNvPr id="2" name="Slide Number Placeholder 1">
            <a:extLst>
              <a:ext uri="{FF2B5EF4-FFF2-40B4-BE49-F238E27FC236}">
                <a16:creationId xmlns:a16="http://schemas.microsoft.com/office/drawing/2014/main" id="{A10A0B51-463D-A872-25C3-13BD89F9783A}"/>
              </a:ext>
            </a:extLst>
          </p:cNvPr>
          <p:cNvSpPr>
            <a:spLocks noGrp="1"/>
          </p:cNvSpPr>
          <p:nvPr>
            <p:ph type="sldNum" idx="4294967295"/>
          </p:nvPr>
        </p:nvSpPr>
        <p:spPr>
          <a:xfrm>
            <a:off x="8594725" y="4662488"/>
            <a:ext cx="549275" cy="393700"/>
          </a:xfrm>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147" name="Google Shape;147;p28"/>
          <p:cNvSpPr txBox="1"/>
          <p:nvPr/>
        </p:nvSpPr>
        <p:spPr>
          <a:xfrm>
            <a:off x="801857" y="1475688"/>
            <a:ext cx="7540285" cy="35805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1700" dirty="0">
                <a:latin typeface="Times New Roman" panose="02020603050405020304" pitchFamily="18" charset="0"/>
                <a:ea typeface="Spectral"/>
                <a:cs typeface="Times New Roman" panose="02020603050405020304" pitchFamily="18" charset="0"/>
                <a:sym typeface="Spectral"/>
              </a:rPr>
              <a:t>We would like to express our sincere gratitude for contribution to the development and completion of this project. We acknowledge the valuable support and guidance provided by our instructor </a:t>
            </a:r>
            <a:r>
              <a:rPr lang="en-GB" sz="1700" dirty="0" err="1">
                <a:latin typeface="Times New Roman" panose="02020603050405020304" pitchFamily="18" charset="0"/>
                <a:ea typeface="Spectral"/>
                <a:cs typeface="Times New Roman" panose="02020603050405020304" pitchFamily="18" charset="0"/>
                <a:sym typeface="Spectral"/>
              </a:rPr>
              <a:t>Dr.</a:t>
            </a:r>
            <a:r>
              <a:rPr lang="en-GB" sz="1700" dirty="0">
                <a:latin typeface="Times New Roman" panose="02020603050405020304" pitchFamily="18" charset="0"/>
                <a:ea typeface="Spectral"/>
                <a:cs typeface="Times New Roman" panose="02020603050405020304" pitchFamily="18" charset="0"/>
                <a:sym typeface="Spectral"/>
              </a:rPr>
              <a:t> Billy Kihei. We also appreciate the efforts of the team members for designing, developing and testing the system. These authors of the referenced research papers has inspired and guide our project Khatri et al. (2021), Rajkumar &amp; Santhosh Kumar (2024) and </a:t>
            </a:r>
            <a:r>
              <a:rPr lang="en-GB" sz="1700" dirty="0" err="1">
                <a:latin typeface="Times New Roman" panose="02020603050405020304" pitchFamily="18" charset="0"/>
                <a:ea typeface="Spectral"/>
                <a:cs typeface="Times New Roman" panose="02020603050405020304" pitchFamily="18" charset="0"/>
                <a:sym typeface="Spectral"/>
              </a:rPr>
              <a:t>Rammohan</a:t>
            </a:r>
            <a:r>
              <a:rPr lang="en-GB" sz="1700" dirty="0">
                <a:latin typeface="Times New Roman" panose="02020603050405020304" pitchFamily="18" charset="0"/>
                <a:ea typeface="Spectral"/>
                <a:cs typeface="Times New Roman" panose="02020603050405020304" pitchFamily="18" charset="0"/>
                <a:sym typeface="Spectral"/>
              </a:rPr>
              <a:t> (2023).</a:t>
            </a:r>
            <a:endParaRPr sz="1700" dirty="0">
              <a:latin typeface="Times New Roman" panose="02020603050405020304" pitchFamily="18" charset="0"/>
              <a:ea typeface="Spectral"/>
              <a:cs typeface="Times New Roman" panose="02020603050405020304" pitchFamily="18" charset="0"/>
              <a:sym typeface="Spectral"/>
            </a:endParaRPr>
          </a:p>
        </p:txBody>
      </p:sp>
      <p:sp>
        <p:nvSpPr>
          <p:cNvPr id="3" name="Rectangle 2">
            <a:extLst>
              <a:ext uri="{FF2B5EF4-FFF2-40B4-BE49-F238E27FC236}">
                <a16:creationId xmlns:a16="http://schemas.microsoft.com/office/drawing/2014/main" id="{EE28E766-DBF6-B3B5-83D9-EADC7C4D07A3}"/>
              </a:ext>
            </a:extLst>
          </p:cNvPr>
          <p:cNvSpPr/>
          <p:nvPr/>
        </p:nvSpPr>
        <p:spPr>
          <a:xfrm>
            <a:off x="270608" y="281354"/>
            <a:ext cx="8602784" cy="4572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08057224-18D7-6C29-EBE9-CB2A2EDDBE04}"/>
              </a:ext>
            </a:extLst>
          </p:cNvPr>
          <p:cNvSpPr/>
          <p:nvPr/>
        </p:nvSpPr>
        <p:spPr>
          <a:xfrm>
            <a:off x="464234" y="492475"/>
            <a:ext cx="8194431" cy="4158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idx="4294967295"/>
          </p:nvPr>
        </p:nvSpPr>
        <p:spPr>
          <a:xfrm>
            <a:off x="815926" y="727497"/>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1155CC"/>
                </a:solidFill>
                <a:latin typeface="Times New Roman" panose="02020603050405020304" pitchFamily="18" charset="0"/>
                <a:ea typeface="Spectral ExtraBold"/>
                <a:cs typeface="Times New Roman" panose="02020603050405020304" pitchFamily="18" charset="0"/>
                <a:sym typeface="Spectral ExtraBold"/>
              </a:rPr>
              <a:t>References</a:t>
            </a:r>
            <a:endParaRPr dirty="0">
              <a:solidFill>
                <a:srgbClr val="1155CC"/>
              </a:solidFill>
              <a:latin typeface="Times New Roman" panose="02020603050405020304" pitchFamily="18" charset="0"/>
              <a:ea typeface="Spectral ExtraBold"/>
              <a:cs typeface="Times New Roman" panose="02020603050405020304" pitchFamily="18" charset="0"/>
              <a:sym typeface="Spectral ExtraBold"/>
            </a:endParaRPr>
          </a:p>
        </p:txBody>
      </p:sp>
      <p:sp>
        <p:nvSpPr>
          <p:cNvPr id="2" name="Slide Number Placeholder 1">
            <a:extLst>
              <a:ext uri="{FF2B5EF4-FFF2-40B4-BE49-F238E27FC236}">
                <a16:creationId xmlns:a16="http://schemas.microsoft.com/office/drawing/2014/main" id="{CA6466E0-4166-28EF-0E1A-781590D723D8}"/>
              </a:ext>
            </a:extLst>
          </p:cNvPr>
          <p:cNvSpPr>
            <a:spLocks noGrp="1"/>
          </p:cNvSpPr>
          <p:nvPr>
            <p:ph type="sldNum" idx="4294967295"/>
          </p:nvPr>
        </p:nvSpPr>
        <p:spPr>
          <a:xfrm>
            <a:off x="8594725" y="4662488"/>
            <a:ext cx="549275" cy="393700"/>
          </a:xfrm>
        </p:spPr>
        <p:txBody>
          <a:bodyPr/>
          <a:lstStyle/>
          <a:p>
            <a:pPr marL="0" lvl="0" indent="0" algn="r" rtl="0">
              <a:spcBef>
                <a:spcPts val="0"/>
              </a:spcBef>
              <a:spcAft>
                <a:spcPts val="0"/>
              </a:spcAft>
              <a:buNone/>
            </a:pPr>
            <a:fld id="{00000000-1234-1234-1234-123412341234}" type="slidenum">
              <a:rPr lang="en-GB" smtClean="0"/>
              <a:t>9</a:t>
            </a:fld>
            <a:endParaRPr lang="en-GB"/>
          </a:p>
        </p:txBody>
      </p:sp>
      <p:sp>
        <p:nvSpPr>
          <p:cNvPr id="153" name="Google Shape;153;p29"/>
          <p:cNvSpPr txBox="1"/>
          <p:nvPr/>
        </p:nvSpPr>
        <p:spPr>
          <a:xfrm>
            <a:off x="815926" y="1216875"/>
            <a:ext cx="7540284" cy="3580500"/>
          </a:xfrm>
          <a:prstGeom prst="rect">
            <a:avLst/>
          </a:prstGeom>
          <a:noFill/>
          <a:ln>
            <a:noFill/>
          </a:ln>
        </p:spPr>
        <p:txBody>
          <a:bodyPr spcFirstLastPara="1" wrap="square" lIns="91425" tIns="91425" rIns="91425" bIns="91425" anchor="t" anchorCtr="0">
            <a:noAutofit/>
          </a:bodyPr>
          <a:lstStyle/>
          <a:p>
            <a:pPr marL="457200" lvl="0" indent="-311150" algn="just" rtl="0">
              <a:lnSpc>
                <a:spcPct val="150000"/>
              </a:lnSpc>
              <a:spcBef>
                <a:spcPts val="0"/>
              </a:spcBef>
              <a:spcAft>
                <a:spcPts val="0"/>
              </a:spcAft>
              <a:buSzPts val="1300"/>
              <a:buFont typeface="Spectral"/>
              <a:buAutoNum type="arabicPeriod"/>
            </a:pPr>
            <a:r>
              <a:rPr lang="en-GB" sz="1300" dirty="0">
                <a:latin typeface="Times New Roman" panose="02020603050405020304" pitchFamily="18" charset="0"/>
                <a:ea typeface="Spectral"/>
                <a:cs typeface="Times New Roman" panose="02020603050405020304" pitchFamily="18" charset="0"/>
                <a:sym typeface="Spectral"/>
              </a:rPr>
              <a:t>Khatri, S., </a:t>
            </a:r>
            <a:r>
              <a:rPr lang="en-GB" sz="1300" dirty="0" err="1">
                <a:latin typeface="Times New Roman" panose="02020603050405020304" pitchFamily="18" charset="0"/>
                <a:ea typeface="Spectral"/>
                <a:cs typeface="Times New Roman" panose="02020603050405020304" pitchFamily="18" charset="0"/>
                <a:sym typeface="Spectral"/>
              </a:rPr>
              <a:t>Vachhani</a:t>
            </a:r>
            <a:r>
              <a:rPr lang="en-GB" sz="1300" dirty="0">
                <a:latin typeface="Times New Roman" panose="02020603050405020304" pitchFamily="18" charset="0"/>
                <a:ea typeface="Spectral"/>
                <a:cs typeface="Times New Roman" panose="02020603050405020304" pitchFamily="18" charset="0"/>
                <a:sym typeface="Spectral"/>
              </a:rPr>
              <a:t>, H., Shah, S., Bhatia, J., Chaturvedi, M., </a:t>
            </a:r>
            <a:r>
              <a:rPr lang="en-GB" sz="1300" dirty="0" err="1">
                <a:latin typeface="Times New Roman" panose="02020603050405020304" pitchFamily="18" charset="0"/>
                <a:ea typeface="Spectral"/>
                <a:cs typeface="Times New Roman" panose="02020603050405020304" pitchFamily="18" charset="0"/>
                <a:sym typeface="Spectral"/>
              </a:rPr>
              <a:t>Tanwar</a:t>
            </a:r>
            <a:r>
              <a:rPr lang="en-GB" sz="1300" dirty="0">
                <a:latin typeface="Times New Roman" panose="02020603050405020304" pitchFamily="18" charset="0"/>
                <a:ea typeface="Spectral"/>
                <a:cs typeface="Times New Roman" panose="02020603050405020304" pitchFamily="18" charset="0"/>
                <a:sym typeface="Spectral"/>
              </a:rPr>
              <a:t>, S., &amp; Kumar, N. (2021). Machine learning models and techniques for VANET based traffic management: Implementation issues and challenges. Peer-to-Peer Networking and Applications, 14, 1778-1805.</a:t>
            </a:r>
            <a:endParaRPr sz="1300" dirty="0">
              <a:latin typeface="Times New Roman" panose="02020603050405020304" pitchFamily="18" charset="0"/>
              <a:ea typeface="Spectral"/>
              <a:cs typeface="Times New Roman" panose="02020603050405020304" pitchFamily="18" charset="0"/>
              <a:sym typeface="Spectral"/>
            </a:endParaRPr>
          </a:p>
          <a:p>
            <a:pPr marL="457200" lvl="0" indent="-311150" algn="just" rtl="0">
              <a:lnSpc>
                <a:spcPct val="150000"/>
              </a:lnSpc>
              <a:spcBef>
                <a:spcPts val="0"/>
              </a:spcBef>
              <a:spcAft>
                <a:spcPts val="0"/>
              </a:spcAft>
              <a:buSzPts val="1300"/>
              <a:buFont typeface="Spectral"/>
              <a:buAutoNum type="arabicPeriod"/>
            </a:pPr>
            <a:r>
              <a:rPr lang="en-GB" sz="1300" dirty="0">
                <a:latin typeface="Times New Roman" panose="02020603050405020304" pitchFamily="18" charset="0"/>
                <a:ea typeface="Spectral"/>
                <a:cs typeface="Times New Roman" panose="02020603050405020304" pitchFamily="18" charset="0"/>
                <a:sym typeface="Spectral"/>
              </a:rPr>
              <a:t>Rajkumar, Y., &amp; Santhosh Kumar, S. V. N. (2024). A comprehensive survey on communication techniques for the realization of intelligent transportation systems in IoT based smart cities. Peer-to-Peer Networking and Applications, 1-46.</a:t>
            </a:r>
            <a:endParaRPr sz="1300" dirty="0">
              <a:latin typeface="Times New Roman" panose="02020603050405020304" pitchFamily="18" charset="0"/>
              <a:ea typeface="Spectral"/>
              <a:cs typeface="Times New Roman" panose="02020603050405020304" pitchFamily="18" charset="0"/>
              <a:sym typeface="Spectral"/>
            </a:endParaRPr>
          </a:p>
          <a:p>
            <a:pPr marL="457200" lvl="0" indent="-311150" algn="just" rtl="0">
              <a:lnSpc>
                <a:spcPct val="150000"/>
              </a:lnSpc>
              <a:spcBef>
                <a:spcPts val="0"/>
              </a:spcBef>
              <a:spcAft>
                <a:spcPts val="0"/>
              </a:spcAft>
              <a:buSzPts val="1300"/>
              <a:buFont typeface="Spectral"/>
              <a:buAutoNum type="arabicPeriod"/>
            </a:pPr>
            <a:r>
              <a:rPr lang="en-GB" sz="1300" dirty="0" err="1">
                <a:latin typeface="Times New Roman" panose="02020603050405020304" pitchFamily="18" charset="0"/>
                <a:ea typeface="Spectral"/>
                <a:cs typeface="Times New Roman" panose="02020603050405020304" pitchFamily="18" charset="0"/>
                <a:sym typeface="Spectral"/>
              </a:rPr>
              <a:t>Rammohan</a:t>
            </a:r>
            <a:r>
              <a:rPr lang="en-GB" sz="1300" dirty="0">
                <a:latin typeface="Times New Roman" panose="02020603050405020304" pitchFamily="18" charset="0"/>
                <a:ea typeface="Spectral"/>
                <a:cs typeface="Times New Roman" panose="02020603050405020304" pitchFamily="18" charset="0"/>
                <a:sym typeface="Spectral"/>
              </a:rPr>
              <a:t>, A. (2023). Revolutionizing Intelligent Transportation Systems with Cellular Vehicle-to-Everything (C-V2X) technology: Current trends, use cases, emerging technologies, standardization bodies, industry analytics and future directions. Vehicular Communications, 100638.</a:t>
            </a:r>
            <a:endParaRPr sz="1300" dirty="0">
              <a:latin typeface="Times New Roman" panose="02020603050405020304" pitchFamily="18" charset="0"/>
              <a:ea typeface="Spectral"/>
              <a:cs typeface="Times New Roman" panose="02020603050405020304" pitchFamily="18" charset="0"/>
              <a:sym typeface="Spectral"/>
            </a:endParaRPr>
          </a:p>
        </p:txBody>
      </p:sp>
      <p:sp>
        <p:nvSpPr>
          <p:cNvPr id="3" name="Rectangle 2">
            <a:extLst>
              <a:ext uri="{FF2B5EF4-FFF2-40B4-BE49-F238E27FC236}">
                <a16:creationId xmlns:a16="http://schemas.microsoft.com/office/drawing/2014/main" id="{4B75DA3E-3FBF-E86A-6959-5675AE71614A}"/>
              </a:ext>
            </a:extLst>
          </p:cNvPr>
          <p:cNvSpPr/>
          <p:nvPr/>
        </p:nvSpPr>
        <p:spPr>
          <a:xfrm>
            <a:off x="270608" y="281354"/>
            <a:ext cx="8602784" cy="457200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Rectangle 3">
            <a:extLst>
              <a:ext uri="{FF2B5EF4-FFF2-40B4-BE49-F238E27FC236}">
                <a16:creationId xmlns:a16="http://schemas.microsoft.com/office/drawing/2014/main" id="{8CA1B21B-0CB8-C868-9D2B-8D647FB53B38}"/>
              </a:ext>
            </a:extLst>
          </p:cNvPr>
          <p:cNvSpPr/>
          <p:nvPr/>
        </p:nvSpPr>
        <p:spPr>
          <a:xfrm>
            <a:off x="464234" y="492475"/>
            <a:ext cx="8194431" cy="4158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4A41D110AA5649B0A05551928B78C1" ma:contentTypeVersion="8" ma:contentTypeDescription="Create a new document." ma:contentTypeScope="" ma:versionID="dd5c75f97dd38559d5abd32be474373c">
  <xsd:schema xmlns:xsd="http://www.w3.org/2001/XMLSchema" xmlns:xs="http://www.w3.org/2001/XMLSchema" xmlns:p="http://schemas.microsoft.com/office/2006/metadata/properties" xmlns:ns3="90b963b5-e464-49ed-a521-736a562ad89b" xmlns:ns4="3b91bfca-6d35-4326-88f5-0f67231e48b5" targetNamespace="http://schemas.microsoft.com/office/2006/metadata/properties" ma:root="true" ma:fieldsID="c7227a279238a05e158a42910c6131bf" ns3:_="" ns4:_="">
    <xsd:import namespace="90b963b5-e464-49ed-a521-736a562ad89b"/>
    <xsd:import namespace="3b91bfca-6d35-4326-88f5-0f67231e48b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b963b5-e464-49ed-a521-736a562ad8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b91bfca-6d35-4326-88f5-0f67231e48b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0b963b5-e464-49ed-a521-736a562ad89b" xsi:nil="true"/>
  </documentManagement>
</p:properties>
</file>

<file path=customXml/itemProps1.xml><?xml version="1.0" encoding="utf-8"?>
<ds:datastoreItem xmlns:ds="http://schemas.openxmlformats.org/officeDocument/2006/customXml" ds:itemID="{E42E02A9-EF2A-4D6D-95B8-351BFFA78D02}">
  <ds:schemaRefs>
    <ds:schemaRef ds:uri="http://schemas.microsoft.com/sharepoint/v3/contenttype/forms"/>
  </ds:schemaRefs>
</ds:datastoreItem>
</file>

<file path=customXml/itemProps2.xml><?xml version="1.0" encoding="utf-8"?>
<ds:datastoreItem xmlns:ds="http://schemas.openxmlformats.org/officeDocument/2006/customXml" ds:itemID="{B8DC1FAE-603B-49C5-8888-C58F06EB84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b963b5-e464-49ed-a521-736a562ad89b"/>
    <ds:schemaRef ds:uri="3b91bfca-6d35-4326-88f5-0f67231e48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BE9ACF-4032-4032-88B4-6B0C714B1F81}">
  <ds:schemaRefs>
    <ds:schemaRef ds:uri="http://purl.org/dc/elements/1.1/"/>
    <ds:schemaRef ds:uri="http://www.w3.org/XML/1998/namespace"/>
    <ds:schemaRef ds:uri="90b963b5-e464-49ed-a521-736a562ad89b"/>
    <ds:schemaRef ds:uri="http://schemas.openxmlformats.org/package/2006/metadata/core-properties"/>
    <ds:schemaRef ds:uri="3b91bfca-6d35-4326-88f5-0f67231e48b5"/>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144</TotalTime>
  <Words>828</Words>
  <Application>Microsoft Office PowerPoint</Application>
  <PresentationFormat>On-screen Show (16:9)</PresentationFormat>
  <Paragraphs>52</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Calibri</vt:lpstr>
      <vt:lpstr>Calibri Light</vt:lpstr>
      <vt:lpstr>Spectral</vt:lpstr>
      <vt:lpstr>Times New Roman</vt:lpstr>
      <vt:lpstr>Office Theme</vt:lpstr>
      <vt:lpstr>PowerPoint Presentation</vt:lpstr>
      <vt:lpstr>Introduction</vt:lpstr>
      <vt:lpstr>Related Work</vt:lpstr>
      <vt:lpstr>Methodology</vt:lpstr>
      <vt:lpstr>Location &amp; SOS Demo</vt:lpstr>
      <vt:lpstr>Discussion</vt:lpstr>
      <vt:lpstr>Conclusion &amp; Future work</vt:lpstr>
      <vt:lpstr>Acknowledgements</vt:lpstr>
      <vt:lpstr>References</vt:lpstr>
      <vt:lpstr>Additional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Kimundi</dc:creator>
  <cp:lastModifiedBy>Teja Venkata Sai Naveen Vuddagiri</cp:lastModifiedBy>
  <cp:revision>43</cp:revision>
  <dcterms:created xsi:type="dcterms:W3CDTF">2019-08-16T16:35:49Z</dcterms:created>
  <dcterms:modified xsi:type="dcterms:W3CDTF">2024-04-24T22:14:54Z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0x010100F94A41D110AA5649B0A05551928B78C1</vt:lpwstr>
  </property>
</Properties>
</file>