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8e7836ad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8e7836ad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8e7836a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28e7836ad5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8e7836ad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28e7836ad5_1_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69899" y="417022"/>
            <a:ext cx="596614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2500">
                <a:solidFill>
                  <a:srgbClr val="0034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11793" y="1786713"/>
            <a:ext cx="8120414" cy="2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7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7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29633" y="4724041"/>
            <a:ext cx="130175" cy="197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4423"/>
              </a:lnSpc>
              <a:spcBef>
                <a:spcPts val="0"/>
              </a:spcBef>
              <a:buNone/>
              <a:defRPr b="1" i="0" sz="13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4423"/>
              </a:lnSpc>
              <a:spcBef>
                <a:spcPts val="0"/>
              </a:spcBef>
              <a:buNone/>
              <a:defRPr b="1" i="0" sz="13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4423"/>
              </a:lnSpc>
              <a:spcBef>
                <a:spcPts val="0"/>
              </a:spcBef>
              <a:buNone/>
              <a:defRPr b="1" i="0" sz="13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4423"/>
              </a:lnSpc>
              <a:spcBef>
                <a:spcPts val="0"/>
              </a:spcBef>
              <a:buNone/>
              <a:defRPr b="1" i="0" sz="13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4423"/>
              </a:lnSpc>
              <a:spcBef>
                <a:spcPts val="0"/>
              </a:spcBef>
              <a:buNone/>
              <a:defRPr b="1" i="0" sz="13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4423"/>
              </a:lnSpc>
              <a:spcBef>
                <a:spcPts val="0"/>
              </a:spcBef>
              <a:buNone/>
              <a:defRPr b="1" i="0" sz="13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4423"/>
              </a:lnSpc>
              <a:spcBef>
                <a:spcPts val="0"/>
              </a:spcBef>
              <a:buNone/>
              <a:defRPr b="1" i="0" sz="13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4423"/>
              </a:lnSpc>
              <a:spcBef>
                <a:spcPts val="0"/>
              </a:spcBef>
              <a:buNone/>
              <a:defRPr b="1" i="0" sz="13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4423"/>
              </a:lnSpc>
              <a:spcBef>
                <a:spcPts val="0"/>
              </a:spcBef>
              <a:buNone/>
              <a:defRPr b="1" i="0" sz="13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I5VEQKMFdXs8cFTlQ9Z7ItUgGfRPVNUz/edit?usp=sharing&amp;ouid=108536895008666946365&amp;rtpof=true&amp;sd=true" TargetMode="External"/><Relationship Id="rId4" Type="http://schemas.openxmlformats.org/officeDocument/2006/relationships/hyperlink" Target="https://www.tableau.com/products/deskto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80625"/>
            <a:ext cx="85206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solidFill>
                  <a:srgbClr val="0034E8"/>
                </a:solidFill>
              </a:rPr>
              <a:t>Identification of promising e-commerce acquisition  targets.</a:t>
            </a:r>
            <a:endParaRPr b="1" sz="2400">
              <a:solidFill>
                <a:srgbClr val="0034E8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784950" y="1166525"/>
            <a:ext cx="6975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A2A2A"/>
                </a:solidFill>
              </a:rPr>
              <a:t>Your task is to sanitize and analyze a data set to profile the sellers present, and develop </a:t>
            </a:r>
            <a:r>
              <a:rPr lang="en" sz="1300">
                <a:solidFill>
                  <a:srgbClr val="2A2A2A"/>
                </a:solidFill>
              </a:rPr>
              <a:t>selection criteria to identify the best or most promising Amazon merchants in this dataset, that  the Acquisitions team should reach out to, and acquire.</a:t>
            </a:r>
            <a:endParaRPr sz="1300">
              <a:solidFill>
                <a:srgbClr val="2A2A2A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816275" y="2254675"/>
            <a:ext cx="69753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12700" rtl="0" algn="l">
              <a:lnSpc>
                <a:spcPct val="12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A2A2A"/>
                </a:solidFill>
              </a:rPr>
              <a:t>Analyze the dataset provided on the next slide using Tableau and present your insights (all data  sanity should be done in Tableau or Tableau prep- feel free to use custom SQL as needed). Please do not do any manual data cleaning (only formula-based sanitization) , and do not use  excel for this exercise, only use Power BI/Tableau/Metabase and SQL.</a:t>
            </a:r>
            <a:endParaRPr sz="1300">
              <a:solidFill>
                <a:srgbClr val="2A2A2A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816275" y="3632925"/>
            <a:ext cx="69753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12700" rtl="0" algn="l">
              <a:lnSpc>
                <a:spcPct val="12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A2A2A"/>
                </a:solidFill>
              </a:rPr>
              <a:t>Please present your insights in the form of a Tableau Dashboard or story. We will assess you on  your data parsing process / SQL queries, as well as the insights and selection criteria you  develop to analyze the dataset and present the best sellers. We will ask you to present your results in a joint call via </a:t>
            </a:r>
            <a:r>
              <a:rPr lang="en" sz="1300">
                <a:solidFill>
                  <a:srgbClr val="2A2A2A"/>
                </a:solidFill>
              </a:rPr>
              <a:t>screen share</a:t>
            </a:r>
            <a:r>
              <a:rPr lang="en" sz="1300">
                <a:solidFill>
                  <a:srgbClr val="2A2A2A"/>
                </a:solidFill>
              </a:rPr>
              <a:t>.</a:t>
            </a:r>
            <a:endParaRPr sz="1300">
              <a:solidFill>
                <a:srgbClr val="2A2A2A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33075" y="1358225"/>
            <a:ext cx="168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endParaRPr b="1" sz="18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33075" y="2591425"/>
            <a:ext cx="168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Approach</a:t>
            </a:r>
            <a:endParaRPr b="1" sz="18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33075" y="3969675"/>
            <a:ext cx="168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Results</a:t>
            </a:r>
            <a:endParaRPr b="1" sz="18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69899" y="417022"/>
            <a:ext cx="5552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Garden Category Data from Amazon.</a:t>
            </a:r>
            <a:endParaRPr sz="2400"/>
          </a:p>
        </p:txBody>
      </p:sp>
      <p:sp>
        <p:nvSpPr>
          <p:cNvPr id="78" name="Google Shape;78;p16"/>
          <p:cNvSpPr txBox="1"/>
          <p:nvPr/>
        </p:nvSpPr>
        <p:spPr>
          <a:xfrm>
            <a:off x="488948" y="751976"/>
            <a:ext cx="589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This is a sample dataset of publicly available info 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e-commerce sellers in the Garden category in the Amazon  marketplace.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Download the data set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Sample Longlist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98509" y="3134425"/>
            <a:ext cx="69324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Download the Tableau free trial or use some other </a:t>
            </a:r>
            <a:r>
              <a:rPr b="1" lang="en" sz="1200">
                <a:solidFill>
                  <a:srgbClr val="2A2A2A"/>
                </a:solidFill>
              </a:rPr>
              <a:t>visualization</a:t>
            </a:r>
            <a:r>
              <a:rPr b="1" lang="en" sz="1200">
                <a:solidFill>
                  <a:srgbClr val="2A2A2A"/>
                </a:solidFill>
              </a:rPr>
              <a:t> tool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Click here </a:t>
            </a:r>
            <a:r>
              <a:rPr lang="en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to download a 14-day trial version  of Tableau to complete the assignment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6"/>
          <p:cNvGrpSpPr/>
          <p:nvPr/>
        </p:nvGrpSpPr>
        <p:grpSpPr>
          <a:xfrm>
            <a:off x="485780" y="2219496"/>
            <a:ext cx="3726498" cy="0"/>
            <a:chOff x="971560" y="4438991"/>
            <a:chExt cx="7452995" cy="0"/>
          </a:xfrm>
        </p:grpSpPr>
        <p:sp>
          <p:nvSpPr>
            <p:cNvPr id="81" name="Google Shape;81;p16"/>
            <p:cNvSpPr/>
            <p:nvPr/>
          </p:nvSpPr>
          <p:spPr>
            <a:xfrm>
              <a:off x="971560" y="4438991"/>
              <a:ext cx="7452995" cy="0"/>
            </a:xfrm>
            <a:custGeom>
              <a:rect b="b" l="l" r="r" t="t"/>
              <a:pathLst>
                <a:path extrusionOk="0" h="120000" w="7452995">
                  <a:moveTo>
                    <a:pt x="0" y="0"/>
                  </a:moveTo>
                  <a:lnTo>
                    <a:pt x="7452747" y="0"/>
                  </a:lnTo>
                </a:path>
              </a:pathLst>
            </a:custGeom>
            <a:noFill/>
            <a:ln cap="flat" cmpd="sng" w="19025">
              <a:solidFill>
                <a:srgbClr val="0B1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971560" y="4438991"/>
              <a:ext cx="2347595" cy="0"/>
            </a:xfrm>
            <a:custGeom>
              <a:rect b="b" l="l" r="r" t="t"/>
              <a:pathLst>
                <a:path extrusionOk="0" h="120000" w="2347595">
                  <a:moveTo>
                    <a:pt x="0" y="0"/>
                  </a:moveTo>
                  <a:lnTo>
                    <a:pt x="2347532" y="0"/>
                  </a:lnTo>
                </a:path>
              </a:pathLst>
            </a:custGeom>
            <a:noFill/>
            <a:ln cap="flat" cmpd="sng" w="38075">
              <a:solidFill>
                <a:srgbClr val="0B1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485786" y="3364556"/>
            <a:ext cx="3824605" cy="9188"/>
            <a:chOff x="971573" y="6729111"/>
            <a:chExt cx="7649209" cy="18375"/>
          </a:xfrm>
        </p:grpSpPr>
        <p:sp>
          <p:nvSpPr>
            <p:cNvPr id="84" name="Google Shape;84;p16"/>
            <p:cNvSpPr/>
            <p:nvPr/>
          </p:nvSpPr>
          <p:spPr>
            <a:xfrm>
              <a:off x="971573" y="6747486"/>
              <a:ext cx="7649209" cy="0"/>
            </a:xfrm>
            <a:custGeom>
              <a:rect b="b" l="l" r="r" t="t"/>
              <a:pathLst>
                <a:path extrusionOk="0" h="120000" w="7649209">
                  <a:moveTo>
                    <a:pt x="0" y="0"/>
                  </a:moveTo>
                  <a:lnTo>
                    <a:pt x="7648809" y="0"/>
                  </a:lnTo>
                </a:path>
              </a:pathLst>
            </a:custGeom>
            <a:noFill/>
            <a:ln cap="flat" cmpd="sng" w="19025">
              <a:solidFill>
                <a:srgbClr val="0B1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971573" y="6729111"/>
              <a:ext cx="2409825" cy="0"/>
            </a:xfrm>
            <a:custGeom>
              <a:rect b="b" l="l" r="r" t="t"/>
              <a:pathLst>
                <a:path extrusionOk="0" h="120000" w="2409825">
                  <a:moveTo>
                    <a:pt x="0" y="0"/>
                  </a:moveTo>
                  <a:lnTo>
                    <a:pt x="2409295" y="0"/>
                  </a:lnTo>
                </a:path>
              </a:pathLst>
            </a:custGeom>
            <a:noFill/>
            <a:ln cap="flat" cmpd="sng" w="38075">
              <a:solidFill>
                <a:srgbClr val="0B1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629633" y="4724041"/>
            <a:ext cx="130175" cy="197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42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/>
              <a:t>‹#›</a:t>
            </a:fld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629633" y="4724041"/>
            <a:ext cx="130175" cy="197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42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/>
              <a:t>‹#›</a:t>
            </a:fld>
            <a:endParaRPr sz="700"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469899" y="417022"/>
            <a:ext cx="5966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Preparing the data set for your analysis</a:t>
            </a:r>
            <a:endParaRPr sz="2400"/>
          </a:p>
        </p:txBody>
      </p:sp>
      <p:sp>
        <p:nvSpPr>
          <p:cNvPr id="93" name="Google Shape;93;p17"/>
          <p:cNvSpPr txBox="1"/>
          <p:nvPr/>
        </p:nvSpPr>
        <p:spPr>
          <a:xfrm>
            <a:off x="488948" y="828176"/>
            <a:ext cx="78837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Before you develop your selection criteria, you will need sanitize the data, and  parse out useable data from the unstructured text. Here are some tips: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11793" y="1786713"/>
            <a:ext cx="7861300" cy="2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152400" lvl="0" marL="152400" marR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The column </a:t>
            </a:r>
            <a:r>
              <a:rPr b="1" lang="en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sellerproductcount </a:t>
            </a:r>
            <a:r>
              <a:rPr lang="en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gives you the count of products in the form '1-16 of over 100,000 results' , and  you can parse out the product count 100,000 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52400" lvl="0" marL="152400" marR="63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Arial"/>
              <a:buChar char="•"/>
            </a:pPr>
            <a:r>
              <a:rPr b="1" lang="en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sellerratings </a:t>
            </a:r>
            <a:r>
              <a:rPr lang="en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- this columns gives you the % and count of positive ratings (e.g. 88% positive in the last 12 months  (118 ratings) ) if parsed correctly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52400" lvl="0" marL="152400" marR="25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Arial"/>
              <a:buChar char="•"/>
            </a:pPr>
            <a:r>
              <a:rPr b="1" lang="en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sellerdetails </a:t>
            </a:r>
            <a:r>
              <a:rPr lang="en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- you can use this text to parse out phone numbers, and email IDs of merchants, where available, so  our team can reach out to them.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52400" lvl="0" marL="152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Arial"/>
              <a:buChar char="•"/>
            </a:pPr>
            <a:r>
              <a:rPr b="1" lang="en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businessaddress </a:t>
            </a:r>
            <a:r>
              <a:rPr lang="en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- this will give you the business locations of the sellers. You can parse them to identify if a seller  is registered in the US , Germany (DE), or China (CN).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52400" lvl="0" marL="152400" marR="12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Arial"/>
              <a:buChar char="•"/>
            </a:pPr>
            <a:r>
              <a:rPr b="1" lang="en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Hero Product 1 #ratings and Hero Product 2 #ratings </a:t>
            </a:r>
            <a:r>
              <a:rPr lang="en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- these 2 columns give you the number of ratings of the 2  'hero products' or bestselling products of this seller.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