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DM Sans Medium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Sansita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tFjiqm5WhJQYcZFTEYpRcpLs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1532D4-C5C9-4FEE-97FD-42CA91F0167B}">
  <a:tblStyle styleId="{B71532D4-C5C9-4FEE-97FD-42CA91F016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DM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DMSansMedium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ansMedium-italic.fntdata"/><Relationship Id="rId25" Type="http://schemas.openxmlformats.org/officeDocument/2006/relationships/font" Target="fonts/DMSansMedium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DMSans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35" Type="http://schemas.openxmlformats.org/officeDocument/2006/relationships/font" Target="fonts/Sansita-bold.fntdata"/><Relationship Id="rId12" Type="http://schemas.openxmlformats.org/officeDocument/2006/relationships/slide" Target="slides/slide6.xml"/><Relationship Id="rId34" Type="http://schemas.openxmlformats.org/officeDocument/2006/relationships/font" Target="fonts/Sansita-regular.fntdata"/><Relationship Id="rId15" Type="http://schemas.openxmlformats.org/officeDocument/2006/relationships/slide" Target="slides/slide9.xml"/><Relationship Id="rId37" Type="http://schemas.openxmlformats.org/officeDocument/2006/relationships/font" Target="fonts/Sansita-boldItalic.fntdata"/><Relationship Id="rId14" Type="http://schemas.openxmlformats.org/officeDocument/2006/relationships/slide" Target="slides/slide8.xml"/><Relationship Id="rId36" Type="http://schemas.openxmlformats.org/officeDocument/2006/relationships/font" Target="fonts/Sansita-italic.fntdata"/><Relationship Id="rId17" Type="http://schemas.openxmlformats.org/officeDocument/2006/relationships/slide" Target="slides/slide11.xml"/><Relationship Id="rId39" Type="http://schemas.openxmlformats.org/officeDocument/2006/relationships/font" Target="fonts/DMSans-bold.fntdata"/><Relationship Id="rId16" Type="http://schemas.openxmlformats.org/officeDocument/2006/relationships/slide" Target="slides/slide10.xml"/><Relationship Id="rId38" Type="http://schemas.openxmlformats.org/officeDocument/2006/relationships/font" Target="fonts/DM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f2d1d81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af2d1d811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f2d1d81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af2d1d811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f2d1d811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af2d1d8110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ff61b57c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ff61b57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1873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4236372" y="2275757"/>
            <a:ext cx="9815252" cy="4307486"/>
            <a:chOff x="0" y="-19050"/>
            <a:chExt cx="1895495" cy="83185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4356073" y="4143010"/>
            <a:ext cx="9815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4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en-US" sz="13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With JDBC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89747" y="2885559"/>
            <a:ext cx="113085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62"/>
              <a:buFont typeface="Arial"/>
              <a:buNone/>
            </a:pPr>
            <a:r>
              <a:rPr b="1" i="0" lang="en-US" sz="7062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Banking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>
            <a:off x="-8169367" y="-10264537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1"/>
          <p:cNvSpPr txBox="1"/>
          <p:nvPr/>
        </p:nvSpPr>
        <p:spPr>
          <a:xfrm>
            <a:off x="2604759" y="1143539"/>
            <a:ext cx="12057353" cy="1702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7"/>
              <a:buFont typeface="Arial"/>
              <a:buNone/>
            </a:pPr>
            <a:r>
              <a:rPr b="1" i="0" lang="en-US" sz="10107" u="none" cap="none" strike="noStrike">
                <a:solidFill>
                  <a:srgbClr val="100F0D"/>
                </a:solidFill>
                <a:latin typeface="Oswald"/>
                <a:ea typeface="Oswald"/>
                <a:cs typeface="Oswald"/>
                <a:sym typeface="Oswald"/>
              </a:rPr>
              <a:t>Method CHAINING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13447294" y="-3843198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1"/>
          <p:cNvSpPr/>
          <p:nvPr/>
        </p:nvSpPr>
        <p:spPr>
          <a:xfrm>
            <a:off x="-8169367" y="-10264537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11"/>
          <p:cNvSpPr txBox="1"/>
          <p:nvPr/>
        </p:nvSpPr>
        <p:spPr>
          <a:xfrm>
            <a:off x="2604759" y="1143539"/>
            <a:ext cx="120573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07">
                <a:solidFill>
                  <a:srgbClr val="100F0D"/>
                </a:solidFill>
                <a:latin typeface="Oswald"/>
                <a:ea typeface="Oswald"/>
                <a:cs typeface="Oswald"/>
                <a:sym typeface="Oswald"/>
              </a:rPr>
              <a:t>Method CHAINING</a:t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13447294" y="-3843198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11"/>
          <p:cNvSpPr txBox="1"/>
          <p:nvPr/>
        </p:nvSpPr>
        <p:spPr>
          <a:xfrm>
            <a:off x="2643142" y="3428988"/>
            <a:ext cx="133743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Programming technique known as "method chaining" entails invoking </a:t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several methods on an object within a single, continuous line of code. </a:t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Every method in a method chain is called based on the outcome of the </a:t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one before it, and the process keeps going until the intended tasks are finished.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It enhances code readability and conciseness, making complex operations </a:t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more straightforward.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12"/>
          <p:cNvGraphicFramePr/>
          <p:nvPr/>
        </p:nvGraphicFramePr>
        <p:xfrm>
          <a:off x="1028700" y="615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3177525"/>
                <a:gridCol w="3102075"/>
                <a:gridCol w="2655675"/>
                <a:gridCol w="2577250"/>
                <a:gridCol w="2979650"/>
                <a:gridCol w="1520950"/>
              </a:tblGrid>
              <a:tr h="12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ID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CATEGORY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TYPE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PRIORITY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HIERARCHY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R001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p12"/>
          <p:cNvGraphicFramePr/>
          <p:nvPr/>
        </p:nvGraphicFramePr>
        <p:xfrm>
          <a:off x="1028700" y="291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4048225"/>
                <a:gridCol w="11964925"/>
              </a:tblGrid>
              <a:tr h="137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1010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DESCRIPTION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ESTABLISHING DATABASE CONNECTION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SCOPE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This functionality involves establishing a connection to the MySQL database to facilitate interactions with transaction records.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METHODOLOGICAL DETAILS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1" marL="280671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Implementation Details: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1" marL="280671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Uses JDBC to load the MySQL driver and establish a connection. Ensures the connection is created only if it does not already exist.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280671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   Considerations: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indent="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Handles exceptions related to database connection, printing stack traces if necessary.</a:t>
                      </a:r>
                      <a:endParaRPr b="1" sz="2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g2af2d1d8110_0_29"/>
          <p:cNvGraphicFramePr/>
          <p:nvPr/>
        </p:nvGraphicFramePr>
        <p:xfrm>
          <a:off x="1028700" y="615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3177525"/>
                <a:gridCol w="3102075"/>
                <a:gridCol w="2655675"/>
                <a:gridCol w="2577250"/>
                <a:gridCol w="2979650"/>
                <a:gridCol w="1520950"/>
              </a:tblGrid>
              <a:tr h="12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ID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CATEGORY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TYPE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PRIORITY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HIERARCHY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R001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g2af2d1d8110_0_29"/>
          <p:cNvGraphicFramePr/>
          <p:nvPr/>
        </p:nvGraphicFramePr>
        <p:xfrm>
          <a:off x="1028700" y="291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4048225"/>
                <a:gridCol w="11964925"/>
              </a:tblGrid>
              <a:tr h="137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1010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DESCRIPTION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ESTABLISHING DATABASE CONNECTION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SCOPE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This functionality involves updating transaction details, such as new balance and transaction status, in the database.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METHODOLOGICAL DETAILS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Parameters: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new_bal: New balance after the transaction.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validity: Transaction validity status (Valid/Invalid).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trans_iid: Unique identifier for the transaction.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  Implementation Details: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Prepares and executes an SQL update statement using JDBC.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Updates the NewBal and TransStat columns in the transactions table.</a:t>
                      </a:r>
                      <a:endParaRPr b="1" sz="2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g2af2d1d8110_0_34"/>
          <p:cNvGraphicFramePr/>
          <p:nvPr/>
        </p:nvGraphicFramePr>
        <p:xfrm>
          <a:off x="1028700" y="615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3177525"/>
                <a:gridCol w="3102075"/>
                <a:gridCol w="2655675"/>
                <a:gridCol w="2577250"/>
                <a:gridCol w="2979650"/>
                <a:gridCol w="1520950"/>
              </a:tblGrid>
              <a:tr h="12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ID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CATEGORY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TYPE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PRIORITY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HIERARCHY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R001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g2af2d1d8110_0_34"/>
          <p:cNvGraphicFramePr/>
          <p:nvPr/>
        </p:nvGraphicFramePr>
        <p:xfrm>
          <a:off x="1028700" y="291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4048225"/>
                <a:gridCol w="11964925"/>
              </a:tblGrid>
              <a:tr h="137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1010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DESCRIPTION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ESTABLISHING DATABASE CONNECTION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SCOPE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This functionality involves inserting transaction records into the appropriate tables based on their validity.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METHODOLOGICAL DETAILS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Parameters: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tableName: Name of the table (validtrans/invalidtrans).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trans_id, trans_type, trans_amt: Transaction details.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validity: Transaction validity status (valid/invalid).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   Implementation Details:</a:t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Determines the appropriate SQL query based on the table name.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Prepares and executes the insertion statement using JDBC.</a:t>
                      </a:r>
                      <a:endParaRPr b="1" sz="2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g2af2d1d8110_0_39"/>
          <p:cNvGraphicFramePr/>
          <p:nvPr/>
        </p:nvGraphicFramePr>
        <p:xfrm>
          <a:off x="1028700" y="615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3177525"/>
                <a:gridCol w="3102075"/>
                <a:gridCol w="2655675"/>
                <a:gridCol w="2577250"/>
                <a:gridCol w="2979650"/>
                <a:gridCol w="1520950"/>
              </a:tblGrid>
              <a:tr h="12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ID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CATEGORY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TYPE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PRIORITY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HIERARCHY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99"/>
                        <a:buFont typeface="Arial"/>
                        <a:buNone/>
                      </a:pPr>
                      <a:r>
                        <a:rPr b="1" lang="en-US" sz="2599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R001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FUNCTIONAL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STATED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100F0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1A1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g2af2d1d8110_0_39"/>
          <p:cNvGraphicFramePr/>
          <p:nvPr/>
        </p:nvGraphicFramePr>
        <p:xfrm>
          <a:off x="1028700" y="291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{B71532D4-C5C9-4FEE-97FD-42CA91F0167B}</a:tableStyleId>
              </a:tblPr>
              <a:tblGrid>
                <a:gridCol w="4048225"/>
                <a:gridCol w="11964925"/>
              </a:tblGrid>
              <a:tr h="137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1010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DESCRIPTION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ESTABLISHING DATABASE CONNECTION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SCOPE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This functionality involves displaying all transaction records from the transactions, validtrans, and invalidtrans tables.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REQUIREMENT METHODOLOGICAL DETAILS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 Implementation Details 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   Executes SQL queries to fetch records from the respective tables.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   Prints the retrieved records to the console in a formatted manner.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26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Char char="⮚"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 Considerations 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Char char="•"/>
                      </a:pPr>
                      <a:r>
                        <a:rPr lang="en-US" sz="2600">
                          <a:solidFill>
                            <a:schemeClr val="dk1"/>
                          </a:solidFill>
                        </a:rPr>
                        <a:t>    Handles SQL exceptions and prints stack traces in case of errors.</a:t>
                      </a:r>
                      <a:endParaRPr b="1" sz="2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3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 rot="10800000">
            <a:off x="-3" y="4"/>
            <a:ext cx="18288003" cy="1028699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3"/>
          <p:cNvSpPr/>
          <p:nvPr/>
        </p:nvSpPr>
        <p:spPr>
          <a:xfrm rot="2033324">
            <a:off x="15335436" y="4817190"/>
            <a:ext cx="7833926" cy="10937418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9" name="Google Shape;269;p13"/>
          <p:cNvCxnSpPr/>
          <p:nvPr/>
        </p:nvCxnSpPr>
        <p:spPr>
          <a:xfrm>
            <a:off x="1857324" y="6215070"/>
            <a:ext cx="15108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3"/>
          <p:cNvSpPr/>
          <p:nvPr/>
        </p:nvSpPr>
        <p:spPr>
          <a:xfrm rot="10800000">
            <a:off x="-3791560" y="-6165173"/>
            <a:ext cx="7835077" cy="10939025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13"/>
          <p:cNvSpPr txBox="1"/>
          <p:nvPr/>
        </p:nvSpPr>
        <p:spPr>
          <a:xfrm>
            <a:off x="2952918" y="1701347"/>
            <a:ext cx="147237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182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OPERATING ENVIRONMENT</a:t>
            </a:r>
            <a:endParaRPr/>
          </a:p>
        </p:txBody>
      </p:sp>
      <p:cxnSp>
        <p:nvCxnSpPr>
          <p:cNvPr id="272" name="Google Shape;272;p13"/>
          <p:cNvCxnSpPr/>
          <p:nvPr/>
        </p:nvCxnSpPr>
        <p:spPr>
          <a:xfrm>
            <a:off x="8929686" y="3214674"/>
            <a:ext cx="45600" cy="614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3"/>
          <p:cNvSpPr txBox="1"/>
          <p:nvPr/>
        </p:nvSpPr>
        <p:spPr>
          <a:xfrm>
            <a:off x="2071638" y="3428988"/>
            <a:ext cx="7000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 and Server:</a:t>
            </a:r>
            <a:endParaRPr sz="3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MySQL Server: Ensure proper configuration.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Version: Compatible with MySQL, </a:t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specify the version.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9644002" y="3428988"/>
            <a:ext cx="8643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Java Environment:</a:t>
            </a:r>
            <a:endParaRPr sz="3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JRE Version: Specify the required Java Runtime Environment version.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Dependencies: List necessary libraries or dependencies.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2000200" y="6643698"/>
            <a:ext cx="6643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Development Environment:</a:t>
            </a:r>
            <a:endParaRPr sz="3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Integrated Development Environment (IDE): Mention the IDE used for development (e.g., IntelliJ IDEA, Eclipse).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9644066" y="6572260"/>
            <a:ext cx="8501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Network and Configuration:</a:t>
            </a:r>
            <a:endParaRPr sz="3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Connection: Stable network connection to the MySQL database server.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Ports: Specify required open network ports.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Security: Briefly mention security measures and configuration files.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4"/>
          <p:cNvPicPr preferRelativeResize="0"/>
          <p:nvPr/>
        </p:nvPicPr>
        <p:blipFill rotWithShape="1">
          <a:blip r:embed="rId3">
            <a:alphaModFix/>
          </a:blip>
          <a:srcRect b="21873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4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p14"/>
          <p:cNvSpPr/>
          <p:nvPr/>
        </p:nvSpPr>
        <p:spPr>
          <a:xfrm rot="-4176364">
            <a:off x="-4105129" y="653023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14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7"/>
              <a:buFont typeface="Arial"/>
              <a:buNone/>
            </a:pPr>
            <a:r>
              <a:rPr b="1" i="0" lang="en-US" sz="6947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Hierarchy of Project Artifacts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8405" y="1621505"/>
            <a:ext cx="9612725" cy="73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21873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/>
          <p:nvPr/>
        </p:nvSpPr>
        <p:spPr>
          <a:xfrm rot="-10580377">
            <a:off x="9407140" y="-9309963"/>
            <a:ext cx="24036383" cy="24664199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15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31"/>
              <a:buFont typeface="Arial"/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15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43"/>
              <a:buFont typeface="Arial"/>
              <a:buNone/>
            </a:pPr>
            <a:r>
              <a:rPr b="0" i="0" lang="en-US" sz="4043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By :</a:t>
            </a:r>
            <a:endParaRPr b="0" i="0" sz="4043" u="none" cap="none" strike="noStrike">
              <a:solidFill>
                <a:srgbClr val="000000"/>
              </a:solidFill>
              <a:latin typeface="Sansita"/>
              <a:ea typeface="Sansita"/>
              <a:cs typeface="Sansita"/>
              <a:sym typeface="Sansita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1518375" y="4771125"/>
            <a:ext cx="1305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TEJAS SAIPRASAD HAVALDAR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5019320" y="2751068"/>
            <a:ext cx="3086100" cy="6930913"/>
            <a:chOff x="0" y="-19050"/>
            <a:chExt cx="812800" cy="1825426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368852" cy="1806376"/>
            </a:xfrm>
            <a:custGeom>
              <a:rect b="b" l="l" r="r" t="t"/>
              <a:pathLst>
                <a:path extrusionOk="0" h="1806376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4980995" y="469800"/>
            <a:ext cx="74169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81"/>
              <a:buFont typeface="Arial"/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JDBC Connections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SCOPE OF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 CONFIGURATIONS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DEPENDENCIES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OPERATING ENVIRONMENT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607430" y="9029976"/>
            <a:ext cx="6650728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4"/>
              <a:buFont typeface="Arial"/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HIERARCHY OF PROJECT ARTIFACTS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21873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3"/>
          <p:cNvGrpSpPr/>
          <p:nvPr/>
        </p:nvGrpSpPr>
        <p:grpSpPr>
          <a:xfrm>
            <a:off x="13662994" y="265144"/>
            <a:ext cx="4296549" cy="9642576"/>
            <a:chOff x="0" y="-19050"/>
            <a:chExt cx="1131601" cy="2539609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25" name="Google Shape;125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/>
          <p:nvPr/>
        </p:nvSpPr>
        <p:spPr>
          <a:xfrm>
            <a:off x="2070730" y="8574694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>
            <a:off x="-2779578" y="734131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467879" y="175330"/>
            <a:ext cx="74169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81"/>
              <a:buFont typeface="Arial"/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67875" y="1711600"/>
            <a:ext cx="12241200" cy="6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685" lvl="0" marL="4572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10"/>
              <a:buFont typeface="DM Sans Medium"/>
              <a:buChar char="❖"/>
            </a:pPr>
            <a:r>
              <a:rPr b="0" i="0" lang="en-US" sz="271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Java is a high-level, class-based, object-oriented programming language. It is a compiled language, which means that the Java source code is converted into bytecode that can be executed by the Java Virtual Machine (JVM).</a:t>
            </a:r>
            <a:endParaRPr b="0" i="0" sz="271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685" lvl="0" marL="4572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10"/>
              <a:buFont typeface="DM Sans Medium"/>
              <a:buChar char="❖"/>
            </a:pPr>
            <a:r>
              <a:rPr b="0" i="0" lang="en-US" sz="271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Java is a popular programming language for a variety of applications, including web development, mobile development, and enterprise software development. </a:t>
            </a:r>
            <a:endParaRPr b="0" i="0" sz="271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685" lvl="0" marL="4572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10"/>
              <a:buFont typeface="DM Sans Medium"/>
              <a:buChar char="❖"/>
            </a:pPr>
            <a:r>
              <a:rPr b="0" i="0" lang="en-US" sz="271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Some of the Key features of JAVA are:</a:t>
            </a:r>
            <a:endParaRPr b="0" i="0" sz="271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685" lvl="1" marL="9144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10"/>
              <a:buFont typeface="DM Sans Medium"/>
              <a:buChar char="➢"/>
            </a:pPr>
            <a:r>
              <a:rPr b="0" i="0" lang="en-US" sz="271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Object Oriented </a:t>
            </a:r>
            <a:endParaRPr b="0" i="0" sz="271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685" lvl="1" marL="9144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10"/>
              <a:buFont typeface="DM Sans Medium"/>
              <a:buChar char="➢"/>
            </a:pPr>
            <a:r>
              <a:rPr b="0" i="0" lang="en-US" sz="271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Platform Independent</a:t>
            </a:r>
            <a:endParaRPr b="0" i="0" sz="271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685" lvl="1" marL="9144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10"/>
              <a:buFont typeface="DM Sans Medium"/>
              <a:buChar char="➢"/>
            </a:pPr>
            <a:r>
              <a:rPr b="0" i="0" lang="en-US" sz="271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Secure</a:t>
            </a:r>
            <a:endParaRPr b="0" i="0" sz="271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685" lvl="1" marL="9144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10"/>
              <a:buFont typeface="DM Sans Medium"/>
              <a:buChar char="➢"/>
            </a:pPr>
            <a:r>
              <a:rPr b="0" i="0" lang="en-US" sz="271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Robust</a:t>
            </a:r>
            <a:endParaRPr b="0" i="0" sz="271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6">
            <a:alphaModFix/>
          </a:blip>
          <a:srcRect b="0" l="1238" r="1248" t="0"/>
          <a:stretch/>
        </p:blipFill>
        <p:spPr>
          <a:xfrm>
            <a:off x="13010800" y="3534725"/>
            <a:ext cx="4948775" cy="310345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9000" fadeDir="5400012" kx="0" rotWithShape="0" algn="bl" stA="62000" stPos="0" sy="-100000" ky="0"/>
          </a:effec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21873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4"/>
          <p:cNvGrpSpPr/>
          <p:nvPr/>
        </p:nvGrpSpPr>
        <p:grpSpPr>
          <a:xfrm>
            <a:off x="13662994" y="265144"/>
            <a:ext cx="4296549" cy="9642576"/>
            <a:chOff x="0" y="-19050"/>
            <a:chExt cx="1131601" cy="2539609"/>
          </a:xfrm>
        </p:grpSpPr>
        <p:sp>
          <p:nvSpPr>
            <p:cNvPr id="137" name="Google Shape;137;p4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38" name="Google Shape;138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4"/>
          <p:cNvSpPr/>
          <p:nvPr/>
        </p:nvSpPr>
        <p:spPr>
          <a:xfrm>
            <a:off x="2142192" y="8144169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>
            <a:off x="-2779578" y="734131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 txBox="1"/>
          <p:nvPr/>
        </p:nvSpPr>
        <p:spPr>
          <a:xfrm>
            <a:off x="461841" y="342430"/>
            <a:ext cx="74169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81"/>
              <a:buFont typeface="Arial"/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61850" y="2509450"/>
            <a:ext cx="112431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0050" lvl="0" marL="4572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DM Sans Medium"/>
              <a:buChar char="❖"/>
            </a:pPr>
            <a:r>
              <a:rPr b="0" i="0" lang="en-US" sz="270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JDBC allows JAVA programs to connect to DB’s</a:t>
            </a:r>
            <a:endParaRPr b="0" i="0" sz="270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0" marL="4572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DM Sans Medium"/>
              <a:buChar char="❖"/>
            </a:pPr>
            <a:r>
              <a:rPr b="0" i="0" lang="en-US" sz="270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Provides Connectivity and data access across relational databases from different vendors</a:t>
            </a:r>
            <a:endParaRPr b="0" i="0" sz="270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0" marL="4572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DM Sans Medium"/>
              <a:buChar char="❖"/>
            </a:pPr>
            <a:r>
              <a:rPr b="0" i="0" lang="en-US" sz="270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Classes and Interfaces allow users to access the database in a standard way.</a:t>
            </a:r>
            <a:endParaRPr b="0" i="0" sz="270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0" marL="4572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DM Sans Medium"/>
              <a:buChar char="❖"/>
            </a:pPr>
            <a:r>
              <a:rPr b="0" i="0" lang="en-US" sz="270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JDBC makes it possible to do:</a:t>
            </a:r>
            <a:endParaRPr b="0" i="0" sz="270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1" marL="9144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DM Sans Medium"/>
              <a:buChar char="➢"/>
            </a:pPr>
            <a:r>
              <a:rPr b="0" i="0" lang="en-US" sz="270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Establish a connection with a database </a:t>
            </a:r>
            <a:endParaRPr b="0" i="0" sz="270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1" marL="9144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DM Sans Medium"/>
              <a:buChar char="➢"/>
            </a:pPr>
            <a:r>
              <a:rPr b="0" i="0" lang="en-US" sz="270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Send SQL statements</a:t>
            </a:r>
            <a:endParaRPr b="0" i="0" sz="270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1" marL="91440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DM Sans Medium"/>
              <a:buChar char="➢"/>
            </a:pPr>
            <a:r>
              <a:rPr b="0" i="0" lang="en-US" sz="2700" u="none" cap="none" strike="noStrike">
                <a:solidFill>
                  <a:srgbClr val="231F2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Process the results</a:t>
            </a:r>
            <a:endParaRPr b="0" i="0" sz="2700" u="none" cap="none" strike="noStrike">
              <a:solidFill>
                <a:srgbClr val="231F2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71971" y="3615850"/>
            <a:ext cx="5987599" cy="30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-8169367" y="-10264537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5"/>
          <p:cNvSpPr txBox="1"/>
          <p:nvPr/>
        </p:nvSpPr>
        <p:spPr>
          <a:xfrm>
            <a:off x="452927" y="198647"/>
            <a:ext cx="120573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7"/>
              <a:buFont typeface="Arial"/>
              <a:buNone/>
            </a:pPr>
            <a:r>
              <a:rPr b="1" i="0" lang="en-US" sz="10107" u="none" cap="none" strike="noStrike">
                <a:solidFill>
                  <a:srgbClr val="100F0D"/>
                </a:solidFill>
                <a:latin typeface="Oswald"/>
                <a:ea typeface="Oswald"/>
                <a:cs typeface="Oswald"/>
                <a:sym typeface="Oswald"/>
              </a:rPr>
              <a:t>SCOPE OF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14081719" y="-2984310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 txBox="1"/>
          <p:nvPr/>
        </p:nvSpPr>
        <p:spPr>
          <a:xfrm>
            <a:off x="452925" y="2041300"/>
            <a:ext cx="16895700" cy="7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The Bank App aims to provide a comprehensive solution for handling and processing financial transactions within a banking environment.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The Scope of the Project includes the key components :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Transaction Processing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Facilitate the processing of Deposit(D) and Withdrawal(W) transactions.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Validate transactions against predefined rules.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Transaction Classification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Classify transactions either “VALID” or “InValid”.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DataBase Integration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Interact with an </a:t>
            </a:r>
            <a:r>
              <a:rPr lang="en-US" sz="3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MySQL</a:t>
            </a: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database to store and retrieve transactions data.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Maintain separate table for Valid and Invalid transactions for auditing purposes.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User Interface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 Medium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Display a summary of Valid and Invalid Transactions for easy monitoring.</a:t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-8128392" y="-10346487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6"/>
          <p:cNvSpPr txBox="1"/>
          <p:nvPr/>
        </p:nvSpPr>
        <p:spPr>
          <a:xfrm>
            <a:off x="451399" y="406792"/>
            <a:ext cx="120573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7"/>
              <a:buFont typeface="Arial"/>
              <a:buNone/>
            </a:pPr>
            <a:r>
              <a:rPr b="1" i="0" lang="en-US" sz="10107" u="none" cap="none" strike="noStrike">
                <a:solidFill>
                  <a:srgbClr val="100F0D"/>
                </a:solidFill>
                <a:latin typeface="Oswald"/>
                <a:ea typeface="Oswald"/>
                <a:cs typeface="Oswald"/>
                <a:sym typeface="Oswald"/>
              </a:rPr>
              <a:t>Project CONFIGs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3447294" y="-3843198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6"/>
          <p:cNvSpPr txBox="1"/>
          <p:nvPr/>
        </p:nvSpPr>
        <p:spPr>
          <a:xfrm>
            <a:off x="451400" y="2395125"/>
            <a:ext cx="15114300" cy="7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 Medium"/>
              <a:buChar char="❖"/>
            </a:pPr>
            <a:r>
              <a:rPr b="0" i="0" lang="en-US" sz="40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Database Connection Configuration</a:t>
            </a:r>
            <a:endParaRPr b="0" i="0" sz="4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 Medium"/>
              <a:buChar char="❖"/>
            </a:pPr>
            <a:r>
              <a:rPr b="0" i="0" lang="en-US" sz="40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Connection String i.e JDBC URL</a:t>
            </a:r>
            <a:endParaRPr b="0" i="0" sz="4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ans Medium"/>
              <a:buChar char="❖"/>
            </a:pPr>
            <a:r>
              <a:rPr b="0" i="0" lang="en-US" sz="4000" u="none" cap="none" strike="noStrik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Project Specific Configurations</a:t>
            </a:r>
            <a:endParaRPr b="0" i="0" sz="4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aff61b57cc_0_1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 rot="10800000">
            <a:off x="-71505" y="4"/>
            <a:ext cx="18288003" cy="1028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aff61b57cc_0_1"/>
          <p:cNvSpPr/>
          <p:nvPr/>
        </p:nvSpPr>
        <p:spPr>
          <a:xfrm rot="885925">
            <a:off x="13479786" y="-8789330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g2aff61b57cc_0_1"/>
          <p:cNvSpPr txBox="1"/>
          <p:nvPr/>
        </p:nvSpPr>
        <p:spPr>
          <a:xfrm>
            <a:off x="1313607" y="694320"/>
            <a:ext cx="89040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DEPENDENCIES</a:t>
            </a:r>
            <a:endParaRPr/>
          </a:p>
        </p:txBody>
      </p:sp>
      <p:sp>
        <p:nvSpPr>
          <p:cNvPr id="167" name="Google Shape;167;g2aff61b57cc_0_1"/>
          <p:cNvSpPr/>
          <p:nvPr/>
        </p:nvSpPr>
        <p:spPr>
          <a:xfrm rot="885925">
            <a:off x="-8090349" y="4685496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2aff61b57cc_0_1"/>
          <p:cNvSpPr txBox="1"/>
          <p:nvPr/>
        </p:nvSpPr>
        <p:spPr>
          <a:xfrm>
            <a:off x="1028700" y="2815197"/>
            <a:ext cx="16230600" cy="7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137" lvl="1" marL="640275" marR="0" rtl="0" algn="l">
              <a:lnSpc>
                <a:spcPct val="12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MySQL-connector </a:t>
            </a:r>
            <a:r>
              <a:rPr b="0" i="0" lang="en-US" sz="2965" u="none" cap="none" strike="noStrike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/>
          </a:p>
          <a:p>
            <a:pPr indent="-320137" lvl="2" marL="1097475" marR="0" rtl="0" algn="l">
              <a:lnSpc>
                <a:spcPct val="146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MySQL Connector is a software component that enables communication between applications and the MySQL database server.</a:t>
            </a:r>
            <a:endParaRPr/>
          </a:p>
          <a:p>
            <a:pPr indent="-320137" lvl="2" marL="1097475" marR="0" rtl="0" algn="l">
              <a:lnSpc>
                <a:spcPct val="146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 Connector provides drivers or libraries that facilitate the connection and communication processes.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65">
              <a:solidFill>
                <a:srgbClr val="100F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0137" lvl="1" marL="640275" marR="0" rtl="0" algn="l">
              <a:lnSpc>
                <a:spcPct val="127875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MySQL Driver</a:t>
            </a:r>
            <a:r>
              <a:rPr b="0" i="0" lang="en-US" sz="2965" u="none" cap="none" strike="noStrike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/>
          </a:p>
          <a:p>
            <a:pPr indent="-17780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It acts as a bridge or interface that allows programming languages and applications to interact with a MySQL database.</a:t>
            </a:r>
            <a:endParaRPr b="0" i="0" sz="2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Specify the JDBC URL in the DriverManager.getconnection(); along the MYSQL DB details Such as username and password.</a:t>
            </a:r>
            <a:endParaRPr b="0" i="0" sz="2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0137" lvl="1" marL="640275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5" u="none" cap="none" strike="noStrike">
              <a:solidFill>
                <a:srgbClr val="100F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5">
              <a:solidFill>
                <a:srgbClr val="100F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0137" lvl="1" marL="640275" marR="0" rtl="0" algn="l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65" u="none" cap="none" strike="noStrike">
              <a:solidFill>
                <a:srgbClr val="100F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rot="257863">
            <a:off x="-2048814" y="6905141"/>
            <a:ext cx="21273218" cy="9128145"/>
          </a:xfrm>
          <a:custGeom>
            <a:rect b="b" l="l" r="r" t="t"/>
            <a:pathLst>
              <a:path extrusionOk="0"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9"/>
          <p:cNvSpPr/>
          <p:nvPr/>
        </p:nvSpPr>
        <p:spPr>
          <a:xfrm>
            <a:off x="11909647" y="7510441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175" name="Google Shape;175;p9"/>
          <p:cNvSpPr/>
          <p:nvPr/>
        </p:nvSpPr>
        <p:spPr>
          <a:xfrm>
            <a:off x="7079989" y="7510441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grpSp>
        <p:nvGrpSpPr>
          <p:cNvPr id="176" name="Google Shape;176;p9"/>
          <p:cNvGrpSpPr/>
          <p:nvPr/>
        </p:nvGrpSpPr>
        <p:grpSpPr>
          <a:xfrm>
            <a:off x="12787821" y="3239282"/>
            <a:ext cx="4113158" cy="5852866"/>
            <a:chOff x="0" y="-57150"/>
            <a:chExt cx="1279723" cy="1820997"/>
          </a:xfrm>
        </p:grpSpPr>
        <p:sp>
          <p:nvSpPr>
            <p:cNvPr id="177" name="Google Shape;177;p9"/>
            <p:cNvSpPr/>
            <p:nvPr/>
          </p:nvSpPr>
          <p:spPr>
            <a:xfrm>
              <a:off x="0" y="0"/>
              <a:ext cx="1279723" cy="1763847"/>
            </a:xfrm>
            <a:custGeom>
              <a:rect b="b" l="l" r="r" t="t"/>
              <a:pathLst>
                <a:path extrusionOk="0" h="1763847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8" name="Google Shape;178;p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9"/>
          <p:cNvSpPr/>
          <p:nvPr/>
        </p:nvSpPr>
        <p:spPr>
          <a:xfrm>
            <a:off x="2298606" y="7510441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grpSp>
        <p:nvGrpSpPr>
          <p:cNvPr id="180" name="Google Shape;180;p9"/>
          <p:cNvGrpSpPr/>
          <p:nvPr/>
        </p:nvGrpSpPr>
        <p:grpSpPr>
          <a:xfrm>
            <a:off x="920000" y="3239271"/>
            <a:ext cx="4113158" cy="5852897"/>
            <a:chOff x="0" y="-57150"/>
            <a:chExt cx="1279723" cy="1328875"/>
          </a:xfrm>
        </p:grpSpPr>
        <p:sp>
          <p:nvSpPr>
            <p:cNvPr id="181" name="Google Shape;181;p9"/>
            <p:cNvSpPr/>
            <p:nvPr/>
          </p:nvSpPr>
          <p:spPr>
            <a:xfrm>
              <a:off x="0" y="0"/>
              <a:ext cx="1279723" cy="1271725"/>
            </a:xfrm>
            <a:custGeom>
              <a:rect b="b" l="l" r="r" t="t"/>
              <a:pathLst>
                <a:path extrusionOk="0"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2" name="Google Shape;182;p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9"/>
          <p:cNvSpPr txBox="1"/>
          <p:nvPr/>
        </p:nvSpPr>
        <p:spPr>
          <a:xfrm>
            <a:off x="1489178" y="3673941"/>
            <a:ext cx="2974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49"/>
              <a:buFont typeface="Arial"/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MAIN </a:t>
            </a:r>
            <a:r>
              <a:rPr b="0" i="0" lang="en-US" sz="3049" u="none" cap="none" strike="noStrike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7281499" y="3673946"/>
            <a:ext cx="35427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49"/>
              <a:buFont typeface="Arial"/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JDBC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3356950" y="3660820"/>
            <a:ext cx="2974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49"/>
              <a:buFont typeface="Arial"/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JDBC </a:t>
            </a:r>
            <a:r>
              <a:rPr b="0" i="0" lang="en-US" sz="3049" u="none" cap="none" strike="noStrike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Clas</a:t>
            </a: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7119171" y="9092177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187" name="Google Shape;187;p9"/>
          <p:cNvSpPr txBox="1"/>
          <p:nvPr/>
        </p:nvSpPr>
        <p:spPr>
          <a:xfrm>
            <a:off x="2419729" y="866775"/>
            <a:ext cx="13617940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31"/>
              <a:buFont typeface="Arial"/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418050" y="4270550"/>
            <a:ext cx="3299100" cy="4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call JDBC class to get his methods.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13078025" y="4168075"/>
            <a:ext cx="3542700" cy="4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class responsible for managing database connections.</a:t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implementations of different methods.</a:t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 rot="257863">
            <a:off x="-2226788" y="8364038"/>
            <a:ext cx="21273218" cy="9128145"/>
          </a:xfrm>
          <a:custGeom>
            <a:rect b="b" l="l" r="r" t="t"/>
            <a:pathLst>
              <a:path extrusionOk="0"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10"/>
          <p:cNvSpPr/>
          <p:nvPr/>
        </p:nvSpPr>
        <p:spPr>
          <a:xfrm>
            <a:off x="11758165" y="7361193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196" name="Google Shape;196;p10"/>
          <p:cNvSpPr/>
          <p:nvPr/>
        </p:nvSpPr>
        <p:spPr>
          <a:xfrm>
            <a:off x="6952846" y="7361193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197" name="Google Shape;197;p10"/>
          <p:cNvSpPr/>
          <p:nvPr/>
        </p:nvSpPr>
        <p:spPr>
          <a:xfrm>
            <a:off x="2147123" y="7361193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198" name="Google Shape;198;p10"/>
          <p:cNvSpPr txBox="1"/>
          <p:nvPr/>
        </p:nvSpPr>
        <p:spPr>
          <a:xfrm>
            <a:off x="2268247" y="544159"/>
            <a:ext cx="13617940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31"/>
              <a:buFont typeface="Arial"/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Utility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2447244" y="3046182"/>
            <a:ext cx="35427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b="0" i="0" lang="en-US" sz="1720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Method: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8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1"/>
              <a:buFont typeface="Arial"/>
              <a:buNone/>
            </a:pPr>
            <a:r>
              <a:t/>
            </a:r>
            <a:endParaRPr b="0" i="0" sz="1720" u="none" cap="none" strike="noStrike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49"/>
              <a:buFont typeface="Arial"/>
              <a:buNone/>
            </a:pPr>
            <a:r>
              <a:rPr b="0" i="0" lang="en-US" sz="3049" u="none" cap="none" strike="noStrike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LOGIN PAGE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49"/>
              <a:buFont typeface="Arial"/>
              <a:buNone/>
            </a:pPr>
            <a:r>
              <a:rPr b="0" i="0" lang="en-US" sz="3049" u="none" cap="none" strike="noStrike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LOGIN PAGE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0"/>
          <p:cNvGrpSpPr/>
          <p:nvPr/>
        </p:nvGrpSpPr>
        <p:grpSpPr>
          <a:xfrm>
            <a:off x="6849830" y="2681318"/>
            <a:ext cx="4113179" cy="4663697"/>
            <a:chOff x="0" y="-57150"/>
            <a:chExt cx="1279723" cy="1451004"/>
          </a:xfrm>
        </p:grpSpPr>
        <p:sp>
          <p:nvSpPr>
            <p:cNvPr id="203" name="Google Shape;203;p10"/>
            <p:cNvSpPr/>
            <p:nvPr/>
          </p:nvSpPr>
          <p:spPr>
            <a:xfrm>
              <a:off x="0" y="0"/>
              <a:ext cx="1279723" cy="1393854"/>
            </a:xfrm>
            <a:custGeom>
              <a:rect b="b" l="l" r="r" t="t"/>
              <a:pathLst>
                <a:path extrusionOk="0" h="1393854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04" name="Google Shape;204;p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0"/>
          <p:cNvSpPr txBox="1"/>
          <p:nvPr/>
        </p:nvSpPr>
        <p:spPr>
          <a:xfrm>
            <a:off x="7133321" y="3074876"/>
            <a:ext cx="3542623" cy="9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b="0" i="0" lang="en-US" sz="1720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Method: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975" lvl="1" marL="371950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FFFBFB"/>
              </a:buClr>
              <a:buSzPts val="1721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8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1"/>
              <a:buFont typeface="Arial"/>
              <a:buNone/>
            </a:pPr>
            <a:r>
              <a:t/>
            </a:r>
            <a:endParaRPr b="0" i="0" sz="1720" u="none" cap="none" strike="noStrike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7383856" y="6414018"/>
            <a:ext cx="2974893" cy="495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49"/>
              <a:buFont typeface="Arial"/>
              <a:buNone/>
            </a:pPr>
            <a:r>
              <a:rPr b="0" i="0" lang="en-US" sz="3049" u="none" cap="none" strike="noStrike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Method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1926080" y="3074876"/>
            <a:ext cx="3542623" cy="9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b="0" i="0" lang="en-US" sz="1720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Method: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5975" lvl="1" marL="371950" marR="0" rtl="0" algn="l">
              <a:lnSpc>
                <a:spcPct val="138117"/>
              </a:lnSpc>
              <a:spcBef>
                <a:spcPts val="0"/>
              </a:spcBef>
              <a:spcAft>
                <a:spcPts val="0"/>
              </a:spcAft>
              <a:buClr>
                <a:srgbClr val="FFFBFB"/>
              </a:buClr>
              <a:buSzPts val="1721"/>
              <a:buFont typeface="Arial"/>
              <a:buChar char="•"/>
            </a:pPr>
            <a:r>
              <a:rPr b="0" i="0" lang="en-US" sz="1720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80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1"/>
              <a:buFont typeface="Arial"/>
              <a:buNone/>
            </a:pPr>
            <a:r>
              <a:t/>
            </a:r>
            <a:endParaRPr b="0" i="0" sz="1720" u="none" cap="none" strike="noStrike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2176615" y="6414018"/>
            <a:ext cx="2974893" cy="495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49"/>
              <a:buFont typeface="Arial"/>
              <a:buNone/>
            </a:pPr>
            <a:r>
              <a:rPr b="0" i="0" lang="en-US" sz="3049" u="none" cap="none" strike="noStrike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Method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 rot="257992">
            <a:off x="-2227106" y="8364670"/>
            <a:ext cx="21279931" cy="9131026"/>
          </a:xfrm>
          <a:custGeom>
            <a:rect b="b" l="l" r="r" t="t"/>
            <a:pathLst>
              <a:path extrusionOk="0"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0"/>
          <p:cNvSpPr/>
          <p:nvPr/>
        </p:nvSpPr>
        <p:spPr>
          <a:xfrm>
            <a:off x="11758165" y="7361193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211" name="Google Shape;211;p10"/>
          <p:cNvSpPr/>
          <p:nvPr/>
        </p:nvSpPr>
        <p:spPr>
          <a:xfrm>
            <a:off x="6952846" y="7361193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sp>
        <p:nvSpPr>
          <p:cNvPr id="212" name="Google Shape;212;p10"/>
          <p:cNvSpPr/>
          <p:nvPr/>
        </p:nvSpPr>
        <p:spPr>
          <a:xfrm>
            <a:off x="2147123" y="7361193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87"/>
            </a:stretch>
          </a:blipFill>
          <a:ln>
            <a:noFill/>
          </a:ln>
        </p:spPr>
      </p:sp>
      <p:grpSp>
        <p:nvGrpSpPr>
          <p:cNvPr id="213" name="Google Shape;213;p10"/>
          <p:cNvGrpSpPr/>
          <p:nvPr/>
        </p:nvGrpSpPr>
        <p:grpSpPr>
          <a:xfrm>
            <a:off x="1142944" y="2474867"/>
            <a:ext cx="4398920" cy="5097522"/>
            <a:chOff x="-51191" y="-57150"/>
            <a:chExt cx="1279723" cy="1451004"/>
          </a:xfrm>
        </p:grpSpPr>
        <p:sp>
          <p:nvSpPr>
            <p:cNvPr id="214" name="Google Shape;214;p10"/>
            <p:cNvSpPr/>
            <p:nvPr/>
          </p:nvSpPr>
          <p:spPr>
            <a:xfrm>
              <a:off x="-51191" y="0"/>
              <a:ext cx="1279723" cy="1393854"/>
            </a:xfrm>
            <a:custGeom>
              <a:rect b="b" l="l" r="r" t="t"/>
              <a:pathLst>
                <a:path extrusionOk="0" h="1393854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5" name="Google Shape;215;p1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10"/>
          <p:cNvSpPr txBox="1"/>
          <p:nvPr/>
        </p:nvSpPr>
        <p:spPr>
          <a:xfrm>
            <a:off x="2268247" y="544159"/>
            <a:ext cx="136179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Utility Methods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357251" y="3000350"/>
            <a:ext cx="4113300" cy="4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Method :           </a:t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calculateNewBal</a:t>
            </a:r>
            <a:endParaRPr/>
          </a:p>
          <a:p>
            <a:pPr indent="-15240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method responsible for </a:t>
            </a:r>
            <a:endParaRPr sz="2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calculating the new balance</a:t>
            </a:r>
            <a:endParaRPr/>
          </a:p>
          <a:p>
            <a:pPr indent="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based on transaction type.</a:t>
            </a:r>
            <a:endParaRPr/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  </a:t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setUpdateBank</a:t>
            </a:r>
            <a:endParaRPr/>
          </a:p>
          <a:p>
            <a:pPr indent="-15240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method responsible for </a:t>
            </a:r>
            <a:endParaRPr/>
          </a:p>
          <a:p>
            <a:pPr indent="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updating transaction details</a:t>
            </a:r>
            <a:endParaRPr/>
          </a:p>
          <a:p>
            <a:pPr indent="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 the database. </a:t>
            </a:r>
            <a:endParaRPr sz="2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8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1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7529410" y="6448563"/>
            <a:ext cx="2974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LOGIN PAGE 1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12347693" y="6448563"/>
            <a:ext cx="2974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LOGIN PAGE 2</a:t>
            </a:r>
            <a:endParaRPr/>
          </a:p>
        </p:txBody>
      </p:sp>
      <p:grpSp>
        <p:nvGrpSpPr>
          <p:cNvPr id="220" name="Google Shape;220;p10"/>
          <p:cNvGrpSpPr/>
          <p:nvPr/>
        </p:nvGrpSpPr>
        <p:grpSpPr>
          <a:xfrm>
            <a:off x="6643670" y="2362723"/>
            <a:ext cx="4399176" cy="5306612"/>
            <a:chOff x="0" y="-57150"/>
            <a:chExt cx="1279723" cy="1451004"/>
          </a:xfrm>
        </p:grpSpPr>
        <p:sp>
          <p:nvSpPr>
            <p:cNvPr id="221" name="Google Shape;221;p10"/>
            <p:cNvSpPr/>
            <p:nvPr/>
          </p:nvSpPr>
          <p:spPr>
            <a:xfrm>
              <a:off x="0" y="0"/>
              <a:ext cx="1279723" cy="1393854"/>
            </a:xfrm>
            <a:custGeom>
              <a:rect b="b" l="l" r="r" t="t"/>
              <a:pathLst>
                <a:path extrusionOk="0" h="1393854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22" name="Google Shape;222;p1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0"/>
          <p:cNvSpPr txBox="1"/>
          <p:nvPr/>
        </p:nvSpPr>
        <p:spPr>
          <a:xfrm>
            <a:off x="6929422" y="3000360"/>
            <a:ext cx="38577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Method :</a:t>
            </a:r>
            <a:r>
              <a:rPr b="1"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    </a:t>
            </a:r>
            <a:endParaRPr/>
          </a:p>
          <a:p>
            <a:pPr indent="0" lvl="0" marL="0" marR="0" rtl="0" algn="l">
              <a:lnSpc>
                <a:spcPct val="118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insertIntoTable</a:t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method responsible for </a:t>
            </a:r>
            <a:endParaRPr/>
          </a:p>
          <a:p>
            <a:pPr indent="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Inserting transactions into appropriate tables.</a:t>
            </a:r>
            <a:endParaRPr/>
          </a:p>
          <a:p>
            <a:pPr indent="0" lvl="0" marL="0" marR="0" rtl="0" algn="l">
              <a:lnSpc>
                <a:spcPct val="118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    </a:t>
            </a:r>
            <a:endParaRPr b="1"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8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showTablesValidTrans</a:t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0160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method responsible for </a:t>
            </a:r>
            <a:endParaRPr/>
          </a:p>
          <a:p>
            <a:pPr indent="0" lvl="0" marL="0" marR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displaying all transactions in all tables</a:t>
            </a:r>
            <a:endParaRPr sz="240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4" name="Google Shape;224;p10"/>
          <p:cNvGrpSpPr/>
          <p:nvPr/>
        </p:nvGrpSpPr>
        <p:grpSpPr>
          <a:xfrm>
            <a:off x="11960038" y="2408659"/>
            <a:ext cx="4399176" cy="5306612"/>
            <a:chOff x="0" y="-57150"/>
            <a:chExt cx="1279723" cy="1451004"/>
          </a:xfrm>
        </p:grpSpPr>
        <p:sp>
          <p:nvSpPr>
            <p:cNvPr id="225" name="Google Shape;225;p10"/>
            <p:cNvSpPr/>
            <p:nvPr/>
          </p:nvSpPr>
          <p:spPr>
            <a:xfrm>
              <a:off x="0" y="0"/>
              <a:ext cx="1279723" cy="1393854"/>
            </a:xfrm>
            <a:custGeom>
              <a:rect b="b" l="l" r="r" t="t"/>
              <a:pathLst>
                <a:path extrusionOk="0" h="1393854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26" name="Google Shape;226;p10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10"/>
          <p:cNvSpPr txBox="1"/>
          <p:nvPr/>
        </p:nvSpPr>
        <p:spPr>
          <a:xfrm>
            <a:off x="12215834" y="3000360"/>
            <a:ext cx="3857700" cy="4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Method :</a:t>
            </a:r>
            <a:r>
              <a:rPr b="1"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    </a:t>
            </a:r>
            <a:endParaRPr/>
          </a:p>
          <a:p>
            <a:pPr indent="0" lvl="0" marL="0" marR="0" rtl="0" algn="l">
              <a:lnSpc>
                <a:spcPct val="118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showTableInvalidTrans</a:t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01600" lvl="0" marL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method responsible for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displaying all transactions in all tables</a:t>
            </a:r>
            <a:endParaRPr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8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    </a:t>
            </a:r>
            <a:endParaRPr/>
          </a:p>
          <a:p>
            <a:pPr indent="0" lvl="0" marL="0" marR="0" rtl="0" algn="l">
              <a:lnSpc>
                <a:spcPct val="118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getConnection</a:t>
            </a:r>
            <a:endParaRPr b="1"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77800" lvl="0" marL="0" rtl="0" algn="l">
              <a:lnSpc>
                <a:spcPct val="848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method responsible for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90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obtaining database connection.</a:t>
            </a:r>
            <a:endParaRPr b="1" sz="2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