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ejas-Jay/steganography-python/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3200" b="1" i="0" dirty="0">
                <a:solidFill>
                  <a:schemeClr val="accent1"/>
                </a:solidFill>
                <a:effectLst/>
                <a:latin typeface="Roboto" panose="02000000000000000000" pitchFamily="2" charset="0"/>
              </a:rPr>
              <a:t>Secure Data Hiding in Image Using Steganography</a:t>
            </a:r>
            <a:endParaRPr lang="en-US" sz="32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646331"/>
          </a:xfrm>
          <a:prstGeom prst="rect">
            <a:avLst/>
          </a:prstGeom>
          <a:noFill/>
        </p:spPr>
        <p:txBody>
          <a:bodyPr wrap="square" lIns="91440" tIns="45720" rIns="91440" bIns="45720" rtlCol="0" anchor="t">
            <a:spAutoFit/>
          </a:bodyPr>
          <a:lstStyle/>
          <a:p>
            <a:pPr algn="ctr"/>
            <a:r>
              <a:rPr lang="en-US" sz="3600" b="1" u="sng"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Tejas Jayanand</a:t>
            </a:r>
          </a:p>
          <a:p>
            <a:r>
              <a:rPr lang="en-US" sz="2000" b="1" dirty="0">
                <a:solidFill>
                  <a:schemeClr val="accent1">
                    <a:lumMod val="75000"/>
                  </a:schemeClr>
                </a:solidFill>
                <a:latin typeface="Arial"/>
                <a:cs typeface="Arial"/>
              </a:rPr>
              <a:t>College Name : BMS College of Engineering</a:t>
            </a:r>
          </a:p>
          <a:p>
            <a:r>
              <a:rPr lang="en-US" sz="2000" b="1" dirty="0">
                <a:solidFill>
                  <a:schemeClr val="accent1">
                    <a:lumMod val="75000"/>
                  </a:schemeClr>
                </a:solidFill>
                <a:latin typeface="Arial"/>
                <a:cs typeface="Arial"/>
              </a:rPr>
              <a:t>Department : Computer Science and Business Systems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3000" b="0" i="0" dirty="0">
                <a:solidFill>
                  <a:schemeClr val="tx1"/>
                </a:solidFill>
                <a:effectLst/>
                <a:latin typeface="__Inter_d65c78"/>
              </a:rPr>
              <a:t>The future scope of steganography projects in secure data transmission includes advancements in combining steganography with encryption techniques, enhancing resilience against detection, and optimizing methods for various media formats. Additionally, exploring multi-image and web steganography can further improve data security and transmission efficiency.</a:t>
            </a:r>
            <a:endParaRPr lang="en-US" sz="30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799374"/>
          </a:xfrm>
        </p:spPr>
        <p:txBody>
          <a:bodyPr>
            <a:normAutofit/>
          </a:bodyPr>
          <a:lstStyle/>
          <a:p>
            <a:pPr marL="0" indent="0">
              <a:buNone/>
            </a:pPr>
            <a:r>
              <a:rPr lang="en-US" sz="3000" b="0" i="0" dirty="0">
                <a:solidFill>
                  <a:schemeClr val="tx1"/>
                </a:solidFill>
                <a:effectLst/>
                <a:latin typeface="Be Vietnam"/>
              </a:rPr>
              <a:t>Modern communication demands secure data transmission. Traditional encryption methods can be vulnerable to detection and compromise. Steganography, the art of hiding data within other data, offers a potential solution.</a:t>
            </a:r>
          </a:p>
          <a:p>
            <a:pPr marL="0" indent="0">
              <a:buNone/>
            </a:pPr>
            <a:r>
              <a:rPr lang="en-US" sz="3000" b="0" i="0" dirty="0">
                <a:solidFill>
                  <a:schemeClr val="tx1"/>
                </a:solidFill>
                <a:effectLst/>
                <a:latin typeface="Be Vietnam"/>
              </a:rPr>
              <a:t>This project aims to develop a robust steganographic system that effectively conceals sensitive information within digital images while ensuring high security and resilience against detection and tampering</a:t>
            </a:r>
            <a:endParaRPr lang="en-IN" sz="30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chemeClr val="tx1"/>
                </a:solidFill>
                <a:effectLst/>
                <a:latin typeface="Be Vietnam"/>
              </a:rPr>
              <a:t>Modules and Libraries Used</a:t>
            </a:r>
            <a:endParaRPr kumimoji="0" lang="en-US" altLang="en-US" sz="3200" b="1" i="0" u="none" strike="noStrike" cap="none" normalizeH="0" baseline="0" dirty="0">
              <a:ln>
                <a:noFill/>
              </a:ln>
              <a:solidFill>
                <a:schemeClr val="tx1"/>
              </a:solidFill>
              <a:effectLst/>
              <a:latin typeface="Be Vietnam"/>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1" i="0" strike="noStrike" cap="none" normalizeH="0" baseline="0" dirty="0">
              <a:ln>
                <a:noFill/>
              </a:ln>
              <a:solidFill>
                <a:schemeClr val="tx1"/>
              </a:solidFill>
              <a:effectLst/>
              <a:latin typeface="Be Vietnam"/>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Be Vietnam"/>
              </a:rPr>
              <a:t>1.  </a:t>
            </a:r>
            <a:r>
              <a:rPr kumimoji="0" lang="en-US" altLang="en-US" sz="2000" b="1" i="0" strike="noStrike" cap="none" normalizeH="0" baseline="0" dirty="0">
                <a:ln>
                  <a:noFill/>
                </a:ln>
                <a:solidFill>
                  <a:schemeClr val="tx1"/>
                </a:solidFill>
                <a:effectLst/>
                <a:latin typeface="Be Vietnam"/>
              </a:rPr>
              <a:t>OpenCV (cv2)</a:t>
            </a:r>
            <a:r>
              <a:rPr lang="en-US" altLang="en-US" sz="2000" dirty="0">
                <a:solidFill>
                  <a:schemeClr val="tx1"/>
                </a:solidFill>
                <a:latin typeface="Be Vietnam"/>
              </a:rPr>
              <a:t> </a:t>
            </a:r>
            <a:r>
              <a:rPr kumimoji="0" lang="en-US" altLang="en-US" sz="2000" b="1" i="0" u="none" strike="noStrike" cap="none" normalizeH="0" baseline="0" dirty="0">
                <a:ln>
                  <a:noFill/>
                </a:ln>
                <a:solidFill>
                  <a:schemeClr val="tx1"/>
                </a:solidFill>
                <a:effectLst/>
                <a:latin typeface="Be Vietnam"/>
              </a:rPr>
              <a:t>:</a:t>
            </a:r>
            <a:r>
              <a:rPr kumimoji="0" lang="en-US" altLang="en-US" sz="2000" b="0" i="0" u="none" strike="noStrike" cap="none" normalizeH="0" baseline="0" dirty="0">
                <a:ln>
                  <a:noFill/>
                </a:ln>
                <a:solidFill>
                  <a:schemeClr val="tx1"/>
                </a:solidFill>
                <a:effectLst/>
                <a:latin typeface="Be Vietnam"/>
              </a:rPr>
              <a:t> Used for image processing tasks, including reading and writing images. In your code, it handles the loading of the image and saving the modified image after embedding the secret message.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Be Vietnam"/>
              </a:rPr>
              <a:t>Installation:</a:t>
            </a:r>
            <a:r>
              <a:rPr kumimoji="0" lang="en-US" altLang="en-US" sz="2000" b="0" i="0" u="none" strike="noStrike" cap="none" normalizeH="0" baseline="0" dirty="0">
                <a:ln>
                  <a:noFill/>
                </a:ln>
                <a:solidFill>
                  <a:schemeClr val="tx1"/>
                </a:solidFill>
                <a:effectLst/>
                <a:latin typeface="Be Vietnam"/>
              </a:rPr>
              <a:t> ”pip install </a:t>
            </a:r>
            <a:r>
              <a:rPr kumimoji="0" lang="en-US" altLang="en-US" sz="2000" b="0" i="0" u="none" strike="noStrike" cap="none" normalizeH="0" baseline="0" dirty="0" err="1">
                <a:ln>
                  <a:noFill/>
                </a:ln>
                <a:solidFill>
                  <a:schemeClr val="tx1"/>
                </a:solidFill>
                <a:effectLst/>
                <a:latin typeface="Be Vietnam"/>
              </a:rPr>
              <a:t>opencv</a:t>
            </a:r>
            <a:r>
              <a:rPr kumimoji="0" lang="en-US" altLang="en-US" sz="2000" b="0" i="0" u="none" strike="noStrike" cap="none" normalizeH="0" baseline="0" dirty="0">
                <a:ln>
                  <a:noFill/>
                </a:ln>
                <a:solidFill>
                  <a:schemeClr val="tx1"/>
                </a:solidFill>
                <a:effectLst/>
                <a:latin typeface="Be Vietnam"/>
              </a:rPr>
              <a:t>-python</a:t>
            </a:r>
            <a:r>
              <a:rPr lang="en-US" altLang="en-US" sz="2000" dirty="0">
                <a:solidFill>
                  <a:schemeClr val="tx1"/>
                </a:solidFill>
                <a:latin typeface="Be Vietnam"/>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strike="noStrike" cap="none" normalizeH="0" baseline="0" dirty="0">
              <a:ln>
                <a:noFill/>
              </a:ln>
              <a:solidFill>
                <a:schemeClr val="tx1"/>
              </a:solidFill>
              <a:effectLst/>
              <a:latin typeface="Be Vietnam"/>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strike="noStrike" cap="none" normalizeH="0" baseline="0" dirty="0">
                <a:ln>
                  <a:noFill/>
                </a:ln>
                <a:solidFill>
                  <a:schemeClr val="tx1"/>
                </a:solidFill>
                <a:effectLst/>
                <a:latin typeface="Be Vietnam"/>
              </a:rPr>
              <a:t>2. </a:t>
            </a:r>
            <a:r>
              <a:rPr lang="en-US" sz="2000" b="1" i="0" dirty="0" err="1">
                <a:solidFill>
                  <a:schemeClr val="tx1"/>
                </a:solidFill>
                <a:effectLst/>
                <a:latin typeface="Be Vietnam"/>
              </a:rPr>
              <a:t>Tkinter</a:t>
            </a:r>
            <a:r>
              <a:rPr lang="en-US" sz="2000" b="1" i="0" dirty="0">
                <a:solidFill>
                  <a:schemeClr val="tx1"/>
                </a:solidFill>
                <a:effectLst/>
                <a:latin typeface="Be Vietnam"/>
              </a:rPr>
              <a:t> :</a:t>
            </a:r>
            <a:r>
              <a:rPr lang="en-US" sz="2000" b="0" i="0" dirty="0">
                <a:solidFill>
                  <a:schemeClr val="tx1"/>
                </a:solidFill>
                <a:effectLst/>
                <a:latin typeface="Be Vietnam"/>
              </a:rPr>
              <a:t> A built-in Python library for creating graphical user interfaces (GUIs), utilized for file selection dialogs</a:t>
            </a:r>
          </a:p>
          <a:p>
            <a:pPr marL="0" indent="0" defTabSz="914400" eaLnBrk="0" fontAlgn="base" hangingPunct="0">
              <a:lnSpc>
                <a:spcPct val="100000"/>
              </a:lnSpc>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Be Vietnam"/>
              </a:rPr>
              <a:t>Installation:</a:t>
            </a:r>
            <a:r>
              <a:rPr kumimoji="0" lang="en-US" altLang="en-US" sz="2000" b="0" i="0" u="none" strike="noStrike" cap="none" normalizeH="0" baseline="0" dirty="0">
                <a:ln>
                  <a:noFill/>
                </a:ln>
                <a:solidFill>
                  <a:schemeClr val="tx1"/>
                </a:solidFill>
                <a:effectLst/>
                <a:latin typeface="Be Vietnam"/>
              </a:rPr>
              <a:t> ”pip install </a:t>
            </a:r>
            <a:r>
              <a:rPr kumimoji="0" lang="en-US" altLang="en-US" sz="2000" b="0" i="0" u="none" strike="noStrike" cap="none" normalizeH="0" baseline="0" dirty="0" err="1">
                <a:ln>
                  <a:noFill/>
                </a:ln>
                <a:solidFill>
                  <a:schemeClr val="tx1"/>
                </a:solidFill>
                <a:effectLst/>
                <a:latin typeface="Be Vietnam"/>
              </a:rPr>
              <a:t>tk</a:t>
            </a:r>
            <a:r>
              <a:rPr lang="en-US" altLang="en-US" sz="2000" dirty="0">
                <a:solidFill>
                  <a:schemeClr val="tx1"/>
                </a:solidFill>
                <a:latin typeface="Be Vietnam"/>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Be Vietnam"/>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strike="noStrike" cap="none" normalizeH="0" baseline="0" dirty="0">
                <a:ln>
                  <a:noFill/>
                </a:ln>
                <a:solidFill>
                  <a:schemeClr val="tx1"/>
                </a:solidFill>
                <a:effectLst/>
                <a:latin typeface="Be Vietnam"/>
              </a:rPr>
              <a:t>3. OS</a:t>
            </a:r>
            <a:r>
              <a:rPr lang="en-US" altLang="en-US" sz="2000" dirty="0">
                <a:solidFill>
                  <a:schemeClr val="tx1"/>
                </a:solidFill>
                <a:latin typeface="Be Vietnam"/>
              </a:rPr>
              <a:t> </a:t>
            </a:r>
            <a:r>
              <a:rPr lang="en-US" altLang="en-US" sz="2000" b="1" dirty="0">
                <a:solidFill>
                  <a:schemeClr val="tx1"/>
                </a:solidFill>
                <a:latin typeface="Be Vietnam"/>
              </a:rPr>
              <a:t>:</a:t>
            </a:r>
            <a:r>
              <a:rPr lang="en-US" altLang="en-US" sz="2000" dirty="0">
                <a:solidFill>
                  <a:schemeClr val="tx1"/>
                </a:solidFill>
                <a:latin typeface="Be Vietnam"/>
              </a:rPr>
              <a:t> </a:t>
            </a:r>
            <a:r>
              <a:rPr kumimoji="0" lang="en-US" altLang="en-US" sz="2000" b="0" i="0" u="none" strike="noStrike" cap="none" normalizeH="0" baseline="0" dirty="0">
                <a:ln>
                  <a:noFill/>
                </a:ln>
                <a:solidFill>
                  <a:schemeClr val="tx1"/>
                </a:solidFill>
                <a:effectLst/>
                <a:latin typeface="Be Vietnam"/>
              </a:rPr>
              <a:t>Provides a way to interact with the operating system. In your code, it is used to open the encrypted image file after it has been created.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Be Vietnam"/>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strike="noStrike" cap="none" normalizeH="0" baseline="0" dirty="0">
                <a:ln>
                  <a:noFill/>
                </a:ln>
                <a:solidFill>
                  <a:schemeClr val="tx1"/>
                </a:solidFill>
                <a:effectLst/>
                <a:latin typeface="Be Vietnam"/>
              </a:rPr>
              <a:t>4. String </a:t>
            </a:r>
            <a:r>
              <a:rPr kumimoji="0" lang="en-US" altLang="en-US" sz="2000" b="1" i="0" u="none" strike="noStrike" cap="none" normalizeH="0" baseline="0" dirty="0">
                <a:ln>
                  <a:noFill/>
                </a:ln>
                <a:solidFill>
                  <a:schemeClr val="tx1"/>
                </a:solidFill>
                <a:effectLst/>
                <a:latin typeface="Be Vietnam"/>
              </a:rPr>
              <a:t>:</a:t>
            </a:r>
            <a:r>
              <a:rPr kumimoji="0" lang="en-US" altLang="en-US" sz="2000" b="0" i="0" u="none" strike="noStrike" cap="none" normalizeH="0" baseline="0" dirty="0">
                <a:ln>
                  <a:noFill/>
                </a:ln>
                <a:solidFill>
                  <a:schemeClr val="tx1"/>
                </a:solidFill>
                <a:effectLst/>
                <a:latin typeface="Be Vietnam"/>
              </a:rPr>
              <a:t> Although not explicitly used in your code, it can be helpful for string manipulation tasks. In your case, it could be used for handling characters or creating character sets.</a:t>
            </a:r>
          </a:p>
        </p:txBody>
      </p:sp>
      <p:sp>
        <p:nvSpPr>
          <p:cNvPr id="4" name="Rectangle 2">
            <a:extLst>
              <a:ext uri="{FF2B5EF4-FFF2-40B4-BE49-F238E27FC236}">
                <a16:creationId xmlns:a16="http://schemas.microsoft.com/office/drawing/2014/main" id="{F4B6538F-A322-13C7-8DD8-09990B67C170}"/>
              </a:ext>
            </a:extLst>
          </p:cNvPr>
          <p:cNvSpPr>
            <a:spLocks noChangeArrowheads="1"/>
          </p:cNvSpPr>
          <p:nvPr/>
        </p:nvSpPr>
        <p:spPr bwMode="auto">
          <a:xfrm>
            <a:off x="0" y="90100"/>
            <a:ext cx="65" cy="276999"/>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55986"/>
            <a:ext cx="11029615" cy="3673097"/>
          </a:xfrm>
        </p:spPr>
        <p:txBody>
          <a:bodyPr anchor="t"/>
          <a:lstStyle/>
          <a:p>
            <a:pPr>
              <a:buFont typeface="Wingdings" panose="05000000000000000000" pitchFamily="2" charset="2"/>
              <a:buChar char="v"/>
            </a:pPr>
            <a:r>
              <a:rPr lang="en-US" sz="2000" b="1" dirty="0">
                <a:solidFill>
                  <a:schemeClr val="tx1"/>
                </a:solidFill>
                <a:latin typeface="__Inter_d65c78"/>
              </a:rPr>
              <a:t> </a:t>
            </a:r>
            <a:r>
              <a:rPr lang="en-US" sz="2000" b="1" i="0" dirty="0">
                <a:solidFill>
                  <a:schemeClr val="tx1"/>
                </a:solidFill>
                <a:effectLst/>
                <a:latin typeface="__Inter_d65c78"/>
              </a:rPr>
              <a:t>Graphical User Interface (GUI) for File Selection</a:t>
            </a:r>
            <a:r>
              <a:rPr lang="en-US" sz="2000" b="0" i="0" dirty="0">
                <a:solidFill>
                  <a:schemeClr val="tx1"/>
                </a:solidFill>
                <a:effectLst/>
                <a:latin typeface="__Inter_d65c78"/>
              </a:rPr>
              <a:t>: The code utilizes </a:t>
            </a:r>
            <a:r>
              <a:rPr lang="en-US" sz="2000" b="0" i="0" dirty="0" err="1">
                <a:solidFill>
                  <a:schemeClr val="tx1"/>
                </a:solidFill>
                <a:effectLst/>
                <a:latin typeface="__Inter_d65c78"/>
              </a:rPr>
              <a:t>Tkinter</a:t>
            </a:r>
            <a:r>
              <a:rPr lang="en-US" sz="2000" b="0" i="0" dirty="0">
                <a:solidFill>
                  <a:schemeClr val="tx1"/>
                </a:solidFill>
                <a:effectLst/>
                <a:latin typeface="__Inter_d65c78"/>
              </a:rPr>
              <a:t> to provide a user-friendly graphical interface for selecting image files. This enhances usability by allowing users to navigate their file system visually rather than typing paths manually.</a:t>
            </a:r>
          </a:p>
          <a:p>
            <a:pPr marL="0" indent="0">
              <a:buNone/>
            </a:pPr>
            <a:endParaRPr lang="en-US" sz="2000" b="0" i="0" dirty="0">
              <a:solidFill>
                <a:schemeClr val="tx1"/>
              </a:solidFill>
              <a:effectLst/>
              <a:latin typeface="__Inter_d65c78"/>
            </a:endParaRPr>
          </a:p>
          <a:p>
            <a:pPr>
              <a:buFont typeface="Wingdings" panose="05000000000000000000" pitchFamily="2" charset="2"/>
              <a:buChar char="v"/>
            </a:pPr>
            <a:r>
              <a:rPr lang="en-US" sz="2000" b="1" i="0" dirty="0">
                <a:solidFill>
                  <a:schemeClr val="tx1"/>
                </a:solidFill>
                <a:effectLst/>
                <a:latin typeface="__Inter_d65c78"/>
              </a:rPr>
              <a:t> Error Handling and User Feedback</a:t>
            </a:r>
            <a:r>
              <a:rPr lang="en-US" sz="2000" b="0" i="0" dirty="0">
                <a:solidFill>
                  <a:schemeClr val="tx1"/>
                </a:solidFill>
                <a:effectLst/>
                <a:latin typeface="__Inter_d65c78"/>
              </a:rPr>
              <a:t>: The code includes error handling for scenarios such as image loading failures. This ensures a smoother user experience by providing clear feedback and preventing crashes.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chor="t">
            <a:normAutofit fontScale="55000" lnSpcReduction="20000"/>
          </a:bodyPr>
          <a:lstStyle/>
          <a:p>
            <a:pPr marL="0" indent="0" algn="l">
              <a:lnSpc>
                <a:spcPct val="120000"/>
              </a:lnSpc>
              <a:spcBef>
                <a:spcPts val="0"/>
              </a:spcBef>
              <a:spcAft>
                <a:spcPts val="0"/>
              </a:spcAft>
              <a:buNone/>
            </a:pPr>
            <a:r>
              <a:rPr lang="en-US" sz="4000" b="1" i="0" dirty="0">
                <a:solidFill>
                  <a:srgbClr val="374151"/>
                </a:solidFill>
                <a:effectLst/>
                <a:latin typeface="__Inter_d65c78"/>
              </a:rPr>
              <a:t>Ethical Hackers</a:t>
            </a:r>
            <a:r>
              <a:rPr lang="en-US" sz="4000" b="0" i="0" dirty="0">
                <a:solidFill>
                  <a:srgbClr val="374151"/>
                </a:solidFill>
                <a:effectLst/>
                <a:latin typeface="__Inter_d65c78"/>
              </a:rPr>
              <a:t>: </a:t>
            </a:r>
          </a:p>
          <a:p>
            <a:pPr lvl="1">
              <a:lnSpc>
                <a:spcPct val="120000"/>
              </a:lnSpc>
              <a:spcBef>
                <a:spcPts val="0"/>
              </a:spcBef>
              <a:spcAft>
                <a:spcPts val="0"/>
              </a:spcAft>
              <a:buFont typeface="Arial" panose="020B0604020202020204" pitchFamily="34" charset="0"/>
              <a:buChar char="•"/>
            </a:pPr>
            <a:r>
              <a:rPr lang="en-US" sz="3700" b="1" i="0" dirty="0">
                <a:solidFill>
                  <a:srgbClr val="374151"/>
                </a:solidFill>
                <a:effectLst/>
                <a:latin typeface="__Inter_d65c78"/>
              </a:rPr>
              <a:t>Use</a:t>
            </a:r>
            <a:r>
              <a:rPr lang="en-US" sz="3700" b="0" i="0" dirty="0">
                <a:solidFill>
                  <a:srgbClr val="374151"/>
                </a:solidFill>
                <a:effectLst/>
                <a:latin typeface="__Inter_d65c78"/>
              </a:rPr>
              <a:t>: To test the robustness of security systems by attempting to hide data within files and assess the ability of detection systems.</a:t>
            </a:r>
          </a:p>
          <a:p>
            <a:pPr lvl="1">
              <a:lnSpc>
                <a:spcPct val="120000"/>
              </a:lnSpc>
              <a:spcBef>
                <a:spcPts val="0"/>
              </a:spcBef>
              <a:spcAft>
                <a:spcPts val="0"/>
              </a:spcAft>
              <a:buFont typeface="Arial" panose="020B0604020202020204" pitchFamily="34" charset="0"/>
              <a:buChar char="•"/>
            </a:pPr>
            <a:r>
              <a:rPr lang="en-US" sz="3700" b="1" i="0" dirty="0">
                <a:solidFill>
                  <a:srgbClr val="374151"/>
                </a:solidFill>
                <a:effectLst/>
                <a:latin typeface="__Inter_d65c78"/>
              </a:rPr>
              <a:t>Reason</a:t>
            </a:r>
            <a:r>
              <a:rPr lang="en-US" sz="3700" b="0" i="0" dirty="0">
                <a:solidFill>
                  <a:srgbClr val="374151"/>
                </a:solidFill>
                <a:effectLst/>
                <a:latin typeface="__Inter_d65c78"/>
              </a:rPr>
              <a:t>: To identify vulnerabilities in systems and improve security measures.</a:t>
            </a:r>
          </a:p>
          <a:p>
            <a:pPr marL="324000" lvl="1" indent="0">
              <a:lnSpc>
                <a:spcPct val="120000"/>
              </a:lnSpc>
              <a:spcBef>
                <a:spcPts val="0"/>
              </a:spcBef>
              <a:spcAft>
                <a:spcPts val="0"/>
              </a:spcAft>
              <a:buNone/>
            </a:pPr>
            <a:endParaRPr lang="en-US" sz="3700" b="0" i="0" dirty="0">
              <a:solidFill>
                <a:srgbClr val="374151"/>
              </a:solidFill>
              <a:effectLst/>
              <a:latin typeface="__Inter_d65c78"/>
            </a:endParaRPr>
          </a:p>
          <a:p>
            <a:pPr marL="0" indent="0" algn="l">
              <a:spcBef>
                <a:spcPts val="0"/>
              </a:spcBef>
              <a:spcAft>
                <a:spcPts val="0"/>
              </a:spcAft>
              <a:buNone/>
            </a:pPr>
            <a:r>
              <a:rPr lang="en-US" sz="4000" b="1" i="0" dirty="0">
                <a:solidFill>
                  <a:srgbClr val="374151"/>
                </a:solidFill>
                <a:effectLst/>
                <a:latin typeface="__Inter_d65c78"/>
              </a:rPr>
              <a:t>Government Agencies and Intelligence Organizations</a:t>
            </a:r>
            <a:r>
              <a:rPr lang="en-US" sz="4000" b="0" i="0" dirty="0">
                <a:solidFill>
                  <a:srgbClr val="374151"/>
                </a:solidFill>
                <a:effectLst/>
                <a:latin typeface="__Inter_d65c78"/>
              </a:rPr>
              <a:t>:</a:t>
            </a:r>
          </a:p>
          <a:p>
            <a:pPr lvl="1">
              <a:spcBef>
                <a:spcPts val="0"/>
              </a:spcBef>
              <a:spcAft>
                <a:spcPts val="0"/>
              </a:spcAft>
              <a:buFont typeface="Arial" panose="020B0604020202020204" pitchFamily="34" charset="0"/>
              <a:buChar char="•"/>
            </a:pPr>
            <a:r>
              <a:rPr lang="en-US" sz="3600" b="1" i="0" dirty="0">
                <a:solidFill>
                  <a:srgbClr val="374151"/>
                </a:solidFill>
                <a:effectLst/>
                <a:latin typeface="__Inter_d65c78"/>
              </a:rPr>
              <a:t>Use</a:t>
            </a:r>
            <a:r>
              <a:rPr lang="en-US" sz="3600" b="0" i="0" dirty="0">
                <a:solidFill>
                  <a:srgbClr val="374151"/>
                </a:solidFill>
                <a:effectLst/>
                <a:latin typeface="__Inter_d65c78"/>
              </a:rPr>
              <a:t>: To securely transmit classified information and communications.</a:t>
            </a:r>
          </a:p>
          <a:p>
            <a:pPr lvl="1">
              <a:spcBef>
                <a:spcPts val="0"/>
              </a:spcBef>
              <a:spcAft>
                <a:spcPts val="0"/>
              </a:spcAft>
              <a:buFont typeface="Arial" panose="020B0604020202020204" pitchFamily="34" charset="0"/>
              <a:buChar char="•"/>
            </a:pPr>
            <a:r>
              <a:rPr lang="en-US" sz="3600" b="1" i="0" dirty="0">
                <a:solidFill>
                  <a:srgbClr val="374151"/>
                </a:solidFill>
                <a:effectLst/>
                <a:latin typeface="__Inter_d65c78"/>
              </a:rPr>
              <a:t>Reason</a:t>
            </a:r>
            <a:r>
              <a:rPr lang="en-US" sz="3600" b="0" i="0" dirty="0">
                <a:solidFill>
                  <a:srgbClr val="374151"/>
                </a:solidFill>
                <a:effectLst/>
                <a:latin typeface="__Inter_d65c78"/>
              </a:rPr>
              <a:t>: To maintain confidentiality and protect national security interests.</a:t>
            </a:r>
          </a:p>
          <a:p>
            <a:pPr marL="324000" lvl="1" indent="0">
              <a:spcBef>
                <a:spcPts val="0"/>
              </a:spcBef>
              <a:spcAft>
                <a:spcPts val="0"/>
              </a:spcAft>
              <a:buNone/>
            </a:pPr>
            <a:endParaRPr lang="en-US" sz="3700" b="0" i="0" dirty="0">
              <a:solidFill>
                <a:srgbClr val="374151"/>
              </a:solidFill>
              <a:effectLst/>
              <a:latin typeface="__Inter_d65c78"/>
            </a:endParaRPr>
          </a:p>
          <a:p>
            <a:pPr marL="0" indent="0" algn="l">
              <a:spcBef>
                <a:spcPts val="0"/>
              </a:spcBef>
              <a:spcAft>
                <a:spcPts val="0"/>
              </a:spcAft>
              <a:buNone/>
            </a:pPr>
            <a:r>
              <a:rPr lang="en-US" sz="4000" b="1" i="0" dirty="0">
                <a:solidFill>
                  <a:srgbClr val="374151"/>
                </a:solidFill>
                <a:effectLst/>
                <a:latin typeface="__Inter_d65c78"/>
              </a:rPr>
              <a:t>Media and Content Creators</a:t>
            </a:r>
            <a:r>
              <a:rPr lang="en-US" sz="4000" b="0" i="0" dirty="0">
                <a:solidFill>
                  <a:srgbClr val="374151"/>
                </a:solidFill>
                <a:effectLst/>
                <a:latin typeface="__Inter_d65c78"/>
              </a:rPr>
              <a:t>:</a:t>
            </a:r>
          </a:p>
          <a:p>
            <a:pPr lvl="1">
              <a:spcBef>
                <a:spcPts val="0"/>
              </a:spcBef>
              <a:spcAft>
                <a:spcPts val="0"/>
              </a:spcAft>
              <a:buFont typeface="Arial" panose="020B0604020202020204" pitchFamily="34" charset="0"/>
              <a:buChar char="•"/>
            </a:pPr>
            <a:r>
              <a:rPr lang="en-US" sz="3700" b="1" i="0" dirty="0">
                <a:solidFill>
                  <a:srgbClr val="374151"/>
                </a:solidFill>
                <a:effectLst/>
                <a:latin typeface="__Inter_d65c78"/>
              </a:rPr>
              <a:t>Use</a:t>
            </a:r>
            <a:r>
              <a:rPr lang="en-US" sz="3700" b="0" i="0" dirty="0">
                <a:solidFill>
                  <a:srgbClr val="374151"/>
                </a:solidFill>
                <a:effectLst/>
                <a:latin typeface="__Inter_d65c78"/>
              </a:rPr>
              <a:t>: To embed copyright information or digital watermarks within images, audio, or video files.</a:t>
            </a:r>
          </a:p>
          <a:p>
            <a:pPr lvl="1">
              <a:spcBef>
                <a:spcPts val="0"/>
              </a:spcBef>
              <a:spcAft>
                <a:spcPts val="0"/>
              </a:spcAft>
              <a:buFont typeface="Arial" panose="020B0604020202020204" pitchFamily="34" charset="0"/>
              <a:buChar char="•"/>
            </a:pPr>
            <a:r>
              <a:rPr lang="en-US" sz="3700" b="1" i="0" dirty="0">
                <a:solidFill>
                  <a:srgbClr val="374151"/>
                </a:solidFill>
                <a:effectLst/>
                <a:latin typeface="__Inter_d65c78"/>
              </a:rPr>
              <a:t>Reason</a:t>
            </a:r>
            <a:r>
              <a:rPr lang="en-US" sz="3700" b="0" i="0" dirty="0">
                <a:solidFill>
                  <a:srgbClr val="374151"/>
                </a:solidFill>
                <a:effectLst/>
                <a:latin typeface="__Inter_d65c78"/>
              </a:rPr>
              <a:t>: To protect intellectual property and assert ownership.</a:t>
            </a:r>
          </a:p>
          <a:p>
            <a:pPr marL="0" indent="0" algn="l">
              <a:spcBef>
                <a:spcPts val="0"/>
              </a:spcBef>
              <a:spcAft>
                <a:spcPts val="0"/>
              </a:spcAft>
              <a:buNone/>
            </a:pPr>
            <a:endParaRPr lang="en-US" sz="4000" b="0" i="0" dirty="0">
              <a:solidFill>
                <a:srgbClr val="374151"/>
              </a:solidFill>
              <a:effectLst/>
              <a:latin typeface="__Inter_d65c78"/>
            </a:endParaRPr>
          </a:p>
          <a:p>
            <a:pPr marL="0" indent="0" algn="l">
              <a:spcBef>
                <a:spcPts val="0"/>
              </a:spcBef>
              <a:spcAft>
                <a:spcPts val="0"/>
              </a:spcAft>
              <a:buNone/>
            </a:pPr>
            <a:r>
              <a:rPr lang="en-US" sz="4000" b="1" i="0" dirty="0">
                <a:solidFill>
                  <a:srgbClr val="374151"/>
                </a:solidFill>
                <a:effectLst/>
                <a:latin typeface="__Inter_d65c78"/>
              </a:rPr>
              <a:t>Corporate Entities</a:t>
            </a:r>
            <a:r>
              <a:rPr lang="en-US" sz="4000" b="0" i="0" dirty="0">
                <a:solidFill>
                  <a:srgbClr val="374151"/>
                </a:solidFill>
                <a:effectLst/>
                <a:latin typeface="__Inter_d65c78"/>
              </a:rPr>
              <a:t>:</a:t>
            </a:r>
          </a:p>
          <a:p>
            <a:pPr lvl="1">
              <a:spcBef>
                <a:spcPts val="0"/>
              </a:spcBef>
              <a:spcAft>
                <a:spcPts val="0"/>
              </a:spcAft>
              <a:buFont typeface="Arial" panose="020B0604020202020204" pitchFamily="34" charset="0"/>
              <a:buChar char="•"/>
            </a:pPr>
            <a:r>
              <a:rPr lang="en-US" sz="3600" b="1" i="0" dirty="0">
                <a:solidFill>
                  <a:srgbClr val="374151"/>
                </a:solidFill>
                <a:effectLst/>
                <a:latin typeface="__Inter_d65c78"/>
              </a:rPr>
              <a:t>Use</a:t>
            </a:r>
            <a:r>
              <a:rPr lang="en-US" sz="3600" b="0" i="0" dirty="0">
                <a:solidFill>
                  <a:srgbClr val="374151"/>
                </a:solidFill>
                <a:effectLst/>
                <a:latin typeface="__Inter_d65c78"/>
              </a:rPr>
              <a:t>: To secure proprietary information and trade secrets by embedding them in non-sensitive files.</a:t>
            </a:r>
          </a:p>
          <a:p>
            <a:pPr lvl="1">
              <a:spcBef>
                <a:spcPts val="0"/>
              </a:spcBef>
              <a:spcAft>
                <a:spcPts val="0"/>
              </a:spcAft>
              <a:buFont typeface="Arial" panose="020B0604020202020204" pitchFamily="34" charset="0"/>
              <a:buChar char="•"/>
            </a:pPr>
            <a:r>
              <a:rPr lang="en-US" sz="3600" b="1" i="0" dirty="0">
                <a:solidFill>
                  <a:srgbClr val="374151"/>
                </a:solidFill>
                <a:effectLst/>
                <a:latin typeface="__Inter_d65c78"/>
              </a:rPr>
              <a:t>Reason</a:t>
            </a:r>
            <a:r>
              <a:rPr lang="en-US" sz="3600" b="0" i="0" dirty="0">
                <a:solidFill>
                  <a:srgbClr val="374151"/>
                </a:solidFill>
                <a:effectLst/>
                <a:latin typeface="__Inter_d65c78"/>
              </a:rPr>
              <a:t>: To prevent industrial espionage and protect competitive advantages.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9357E62-A90F-A62C-D409-F94C4AC4309D}"/>
              </a:ext>
            </a:extLst>
          </p:cNvPr>
          <p:cNvPicPr>
            <a:picLocks noGrp="1" noChangeAspect="1"/>
          </p:cNvPicPr>
          <p:nvPr>
            <p:ph idx="1"/>
          </p:nvPr>
        </p:nvPicPr>
        <p:blipFill>
          <a:blip r:embed="rId2"/>
          <a:stretch>
            <a:fillRect/>
          </a:stretch>
        </p:blipFill>
        <p:spPr>
          <a:xfrm>
            <a:off x="581192" y="1232452"/>
            <a:ext cx="5149048" cy="3212436"/>
          </a:xfrm>
        </p:spPr>
      </p:pic>
      <p:pic>
        <p:nvPicPr>
          <p:cNvPr id="9" name="Picture 8">
            <a:extLst>
              <a:ext uri="{FF2B5EF4-FFF2-40B4-BE49-F238E27FC236}">
                <a16:creationId xmlns:a16="http://schemas.microsoft.com/office/drawing/2014/main" id="{76442105-EB04-FB6B-FE22-AF6948D8086D}"/>
              </a:ext>
            </a:extLst>
          </p:cNvPr>
          <p:cNvPicPr>
            <a:picLocks noChangeAspect="1"/>
          </p:cNvPicPr>
          <p:nvPr/>
        </p:nvPicPr>
        <p:blipFill>
          <a:blip r:embed="rId3"/>
          <a:stretch>
            <a:fillRect/>
          </a:stretch>
        </p:blipFill>
        <p:spPr>
          <a:xfrm>
            <a:off x="2452179" y="4530020"/>
            <a:ext cx="7287642" cy="2191056"/>
          </a:xfrm>
          <a:prstGeom prst="rect">
            <a:avLst/>
          </a:prstGeom>
        </p:spPr>
      </p:pic>
      <p:pic>
        <p:nvPicPr>
          <p:cNvPr id="11" name="Picture 10">
            <a:extLst>
              <a:ext uri="{FF2B5EF4-FFF2-40B4-BE49-F238E27FC236}">
                <a16:creationId xmlns:a16="http://schemas.microsoft.com/office/drawing/2014/main" id="{CC403058-5E5C-8561-9311-1A92988EA5C6}"/>
              </a:ext>
            </a:extLst>
          </p:cNvPr>
          <p:cNvPicPr>
            <a:picLocks noChangeAspect="1"/>
          </p:cNvPicPr>
          <p:nvPr/>
        </p:nvPicPr>
        <p:blipFill>
          <a:blip r:embed="rId4"/>
          <a:stretch>
            <a:fillRect/>
          </a:stretch>
        </p:blipFill>
        <p:spPr>
          <a:xfrm>
            <a:off x="6096000" y="1232452"/>
            <a:ext cx="5516880" cy="321243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10000"/>
          </a:bodyPr>
          <a:lstStyle/>
          <a:p>
            <a:pPr algn="l"/>
            <a:r>
              <a:rPr lang="en-US" sz="3200" b="0" i="0" dirty="0">
                <a:solidFill>
                  <a:schemeClr val="tx1"/>
                </a:solidFill>
                <a:effectLst/>
                <a:latin typeface="__Inter_d65c78"/>
              </a:rPr>
              <a:t>This project addresses the need for secure data transmission in a world where traditional encryption methods can be easily detected. By utilizing steganography to hide sensitive information within digital images, we aim to create a user-friendly system that conceals messages while preserving the original image's integrity.</a:t>
            </a:r>
          </a:p>
          <a:p>
            <a:pPr algn="l"/>
            <a:r>
              <a:rPr lang="en-US" sz="3200" b="0" i="0" dirty="0">
                <a:solidFill>
                  <a:schemeClr val="tx1"/>
                </a:solidFill>
                <a:effectLst/>
                <a:latin typeface="__Inter_d65c78"/>
              </a:rPr>
              <a:t>This approach enhances data security against unauthorized access and tampering, providing a practical solution for individuals and organizations seeking to protect their information in an increasingly digital environment.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https://github.com/Tejas-Jay/steganography-python/tree/main</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1879</TotalTime>
  <Words>624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__Inter_d65c78</vt:lpstr>
      <vt:lpstr>Arial</vt:lpstr>
      <vt:lpstr>Be Vietnam</vt:lpstr>
      <vt:lpstr>Calibri</vt:lpstr>
      <vt:lpstr>Calibri Light</vt:lpstr>
      <vt:lpstr>Franklin Gothic Book</vt:lpstr>
      <vt:lpstr>Franklin Gothic Demi</vt:lpstr>
      <vt:lpstr>Roboto</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Tejas Jayanand</cp:lastModifiedBy>
  <cp:revision>27</cp:revision>
  <dcterms:created xsi:type="dcterms:W3CDTF">2021-05-26T16:50:10Z</dcterms:created>
  <dcterms:modified xsi:type="dcterms:W3CDTF">2025-02-20T16:33:12Z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