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8" r:id="rId8"/>
    <p:sldId id="269" r:id="rId9"/>
    <p:sldId id="263" r:id="rId10"/>
    <p:sldId id="261" r:id="rId11"/>
    <p:sldId id="262" r:id="rId12"/>
    <p:sldId id="264" r:id="rId13"/>
    <p:sldId id="265"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796-7319-2220-4E4E-F25624A61A1E}"/>
              </a:ext>
            </a:extLst>
          </p:cNvPr>
          <p:cNvSpPr>
            <a:spLocks noGrp="1"/>
          </p:cNvSpPr>
          <p:nvPr>
            <p:ph type="ctrTitle"/>
          </p:nvPr>
        </p:nvSpPr>
        <p:spPr>
          <a:xfrm>
            <a:off x="1844401" y="1088593"/>
            <a:ext cx="8637073" cy="818157"/>
          </a:xfrm>
        </p:spPr>
        <p:txBody>
          <a:bodyPr>
            <a:noAutofit/>
          </a:bodyPr>
          <a:lstStyle/>
          <a:p>
            <a:pPr algn="ctr"/>
            <a:r>
              <a:rPr lang="en-US" sz="3200" b="1" dirty="0">
                <a:effectLst/>
                <a:latin typeface="Times New Roman" panose="02020603050405020304" pitchFamily="18" charset="0"/>
                <a:ea typeface="Calibri" panose="020F0502020204030204" pitchFamily="34" charset="0"/>
              </a:rPr>
              <a:t>Indian Railways Train Insight Analysis</a:t>
            </a:r>
            <a:endParaRPr lang="en-IN" sz="3200" dirty="0"/>
          </a:p>
        </p:txBody>
      </p:sp>
      <p:sp>
        <p:nvSpPr>
          <p:cNvPr id="3" name="Subtitle 2">
            <a:extLst>
              <a:ext uri="{FF2B5EF4-FFF2-40B4-BE49-F238E27FC236}">
                <a16:creationId xmlns:a16="http://schemas.microsoft.com/office/drawing/2014/main" id="{6CBF0E53-51AF-B418-1432-9425D3DA5722}"/>
              </a:ext>
            </a:extLst>
          </p:cNvPr>
          <p:cNvSpPr>
            <a:spLocks noGrp="1"/>
          </p:cNvSpPr>
          <p:nvPr>
            <p:ph type="subTitle" idx="1"/>
          </p:nvPr>
        </p:nvSpPr>
        <p:spPr>
          <a:xfrm>
            <a:off x="2417780" y="1944547"/>
            <a:ext cx="8637072" cy="1863524"/>
          </a:xfrm>
        </p:spPr>
        <p:txBody>
          <a:bodyPr>
            <a:noAutofit/>
          </a:bodyPr>
          <a:lstStyle/>
          <a:p>
            <a:pPr algn="ctr"/>
            <a:endParaRPr lang="en-IN" sz="3600" dirty="0"/>
          </a:p>
          <a:p>
            <a:pPr algn="ctr"/>
            <a:r>
              <a:rPr lang="en-IN" sz="3600" dirty="0"/>
              <a:t>By</a:t>
            </a:r>
          </a:p>
          <a:p>
            <a:pPr algn="ctr"/>
            <a:r>
              <a:rPr lang="en-IN" sz="3600" dirty="0"/>
              <a:t>Purven Nitin Zambre-239536</a:t>
            </a:r>
          </a:p>
          <a:p>
            <a:pPr algn="ctr"/>
            <a:r>
              <a:rPr lang="en-IN" sz="3600" dirty="0"/>
              <a:t>Tejas dnyandeo kolambe-239523</a:t>
            </a:r>
          </a:p>
        </p:txBody>
      </p:sp>
      <p:grpSp>
        <p:nvGrpSpPr>
          <p:cNvPr id="5" name="Group 4">
            <a:extLst>
              <a:ext uri="{FF2B5EF4-FFF2-40B4-BE49-F238E27FC236}">
                <a16:creationId xmlns:a16="http://schemas.microsoft.com/office/drawing/2014/main" id="{576ED52E-4C42-20FD-CDF1-BD4735E91A5B}"/>
              </a:ext>
            </a:extLst>
          </p:cNvPr>
          <p:cNvGrpSpPr>
            <a:grpSpLocks/>
          </p:cNvGrpSpPr>
          <p:nvPr/>
        </p:nvGrpSpPr>
        <p:grpSpPr>
          <a:xfrm>
            <a:off x="469870" y="266330"/>
            <a:ext cx="2086899" cy="2068497"/>
            <a:chOff x="-89719" y="9525"/>
            <a:chExt cx="1032694" cy="1560687"/>
          </a:xfrm>
        </p:grpSpPr>
        <p:pic>
          <p:nvPicPr>
            <p:cNvPr id="6" name="Image 3">
              <a:extLst>
                <a:ext uri="{FF2B5EF4-FFF2-40B4-BE49-F238E27FC236}">
                  <a16:creationId xmlns:a16="http://schemas.microsoft.com/office/drawing/2014/main" id="{8864F9DE-0F0D-6B0C-8B18-5FB44F732858}"/>
                </a:ext>
              </a:extLst>
            </p:cNvPr>
            <p:cNvPicPr/>
            <p:nvPr/>
          </p:nvPicPr>
          <p:blipFill>
            <a:blip r:embed="rId2" cstate="print"/>
            <a:stretch>
              <a:fillRect/>
            </a:stretch>
          </p:blipFill>
          <p:spPr>
            <a:xfrm>
              <a:off x="-89719" y="135747"/>
              <a:ext cx="914400" cy="1434465"/>
            </a:xfrm>
            <a:prstGeom prst="rect">
              <a:avLst/>
            </a:prstGeom>
            <a:ln>
              <a:noFill/>
            </a:ln>
          </p:spPr>
        </p:pic>
        <p:sp>
          <p:nvSpPr>
            <p:cNvPr id="7" name="Graphic 4">
              <a:extLst>
                <a:ext uri="{FF2B5EF4-FFF2-40B4-BE49-F238E27FC236}">
                  <a16:creationId xmlns:a16="http://schemas.microsoft.com/office/drawing/2014/main" id="{E9AB57C9-0BC3-C01C-E9F2-69AEF2AFC145}"/>
                </a:ext>
              </a:extLst>
            </p:cNvPr>
            <p:cNvSpPr/>
            <p:nvPr/>
          </p:nvSpPr>
          <p:spPr>
            <a:xfrm>
              <a:off x="9525" y="9525"/>
              <a:ext cx="933450" cy="1453515"/>
            </a:xfrm>
            <a:custGeom>
              <a:avLst/>
              <a:gdLst/>
              <a:ahLst/>
              <a:cxnLst/>
              <a:rect l="l" t="t" r="r" b="b"/>
              <a:pathLst>
                <a:path w="933450" h="1453515">
                  <a:moveTo>
                    <a:pt x="0" y="1453515"/>
                  </a:moveTo>
                  <a:lnTo>
                    <a:pt x="933450" y="1453515"/>
                  </a:lnTo>
                  <a:lnTo>
                    <a:pt x="933450" y="0"/>
                  </a:lnTo>
                  <a:lnTo>
                    <a:pt x="0" y="0"/>
                  </a:lnTo>
                  <a:lnTo>
                    <a:pt x="0" y="1453515"/>
                  </a:lnTo>
                  <a:close/>
                </a:path>
              </a:pathLst>
            </a:custGeom>
            <a:ln w="19049">
              <a:noFill/>
              <a:prstDash val="solid"/>
            </a:ln>
          </p:spPr>
          <p:txBody>
            <a:bodyPr wrap="square" lIns="0" tIns="0" rIns="0" bIns="0" rtlCol="0">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81B55E28-E35A-DC37-9BBF-EDC1C2FA80C1}"/>
              </a:ext>
            </a:extLst>
          </p:cNvPr>
          <p:cNvGrpSpPr>
            <a:grpSpLocks/>
          </p:cNvGrpSpPr>
          <p:nvPr/>
        </p:nvGrpSpPr>
        <p:grpSpPr>
          <a:xfrm>
            <a:off x="9721049" y="648070"/>
            <a:ext cx="2396970" cy="1258680"/>
            <a:chOff x="9525" y="9525"/>
            <a:chExt cx="1857375" cy="709930"/>
          </a:xfrm>
        </p:grpSpPr>
        <p:pic>
          <p:nvPicPr>
            <p:cNvPr id="10" name="Image 6">
              <a:extLst>
                <a:ext uri="{FF2B5EF4-FFF2-40B4-BE49-F238E27FC236}">
                  <a16:creationId xmlns:a16="http://schemas.microsoft.com/office/drawing/2014/main" id="{3C63CDC6-0A6F-ED0E-8ED1-640DD20C7691}"/>
                </a:ext>
              </a:extLst>
            </p:cNvPr>
            <p:cNvPicPr/>
            <p:nvPr/>
          </p:nvPicPr>
          <p:blipFill>
            <a:blip r:embed="rId3" cstate="print"/>
            <a:stretch>
              <a:fillRect/>
            </a:stretch>
          </p:blipFill>
          <p:spPr>
            <a:xfrm>
              <a:off x="19050" y="19050"/>
              <a:ext cx="1838325" cy="690879"/>
            </a:xfrm>
            <a:prstGeom prst="rect">
              <a:avLst/>
            </a:prstGeom>
            <a:ln>
              <a:noFill/>
            </a:ln>
          </p:spPr>
        </p:pic>
        <p:sp>
          <p:nvSpPr>
            <p:cNvPr id="11" name="Graphic 7">
              <a:extLst>
                <a:ext uri="{FF2B5EF4-FFF2-40B4-BE49-F238E27FC236}">
                  <a16:creationId xmlns:a16="http://schemas.microsoft.com/office/drawing/2014/main" id="{F458DB2A-5354-7D93-20E8-883D6E5F5DB6}"/>
                </a:ext>
              </a:extLst>
            </p:cNvPr>
            <p:cNvSpPr/>
            <p:nvPr/>
          </p:nvSpPr>
          <p:spPr>
            <a:xfrm>
              <a:off x="9525" y="9525"/>
              <a:ext cx="1857375" cy="709930"/>
            </a:xfrm>
            <a:custGeom>
              <a:avLst/>
              <a:gdLst/>
              <a:ahLst/>
              <a:cxnLst/>
              <a:rect l="l" t="t" r="r" b="b"/>
              <a:pathLst>
                <a:path w="1857375" h="709930">
                  <a:moveTo>
                    <a:pt x="0" y="709929"/>
                  </a:moveTo>
                  <a:lnTo>
                    <a:pt x="1857375" y="709929"/>
                  </a:lnTo>
                  <a:lnTo>
                    <a:pt x="1857375" y="0"/>
                  </a:lnTo>
                  <a:lnTo>
                    <a:pt x="0" y="0"/>
                  </a:lnTo>
                  <a:lnTo>
                    <a:pt x="0" y="709929"/>
                  </a:lnTo>
                  <a:close/>
                </a:path>
              </a:pathLst>
            </a:custGeom>
            <a:ln w="19050">
              <a:noFill/>
              <a:prstDash val="solid"/>
            </a:ln>
          </p:spPr>
          <p:txBody>
            <a:bodyPr wrap="square" lIns="0" tIns="0" rIns="0" bIns="0" rtlCol="0">
              <a:prstTxWarp prst="textNoShape">
                <a:avLst/>
              </a:prstTxWarp>
              <a:noAutofit/>
            </a:bodyPr>
            <a:lstStyle/>
            <a:p>
              <a:endParaRPr lang="en-US"/>
            </a:p>
          </p:txBody>
        </p:sp>
      </p:grpSp>
      <p:sp>
        <p:nvSpPr>
          <p:cNvPr id="12" name="TextBox 11">
            <a:extLst>
              <a:ext uri="{FF2B5EF4-FFF2-40B4-BE49-F238E27FC236}">
                <a16:creationId xmlns:a16="http://schemas.microsoft.com/office/drawing/2014/main" id="{7EA20E4A-B5E1-04A4-80E1-5D5BDBD10D6D}"/>
              </a:ext>
            </a:extLst>
          </p:cNvPr>
          <p:cNvSpPr txBox="1"/>
          <p:nvPr/>
        </p:nvSpPr>
        <p:spPr>
          <a:xfrm>
            <a:off x="967666" y="5051394"/>
            <a:ext cx="11138061" cy="1200329"/>
          </a:xfrm>
          <a:prstGeom prst="rect">
            <a:avLst/>
          </a:prstGeom>
          <a:noFill/>
        </p:spPr>
        <p:txBody>
          <a:bodyPr wrap="square" rtlCol="0">
            <a:spAutoFit/>
          </a:bodyPr>
          <a:lstStyle/>
          <a:p>
            <a:pPr marL="0" marR="0">
              <a:spcBef>
                <a:spcPts val="0"/>
              </a:spcBef>
              <a:spcAft>
                <a:spcPts val="0"/>
              </a:spcAft>
              <a:tabLst>
                <a:tab pos="4730750" algn="l"/>
              </a:tabLst>
            </a:pPr>
            <a:endParaRPr lang="en-US" sz="1800" b="1" kern="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4730750" algn="l"/>
              </a:tabLst>
            </a:pPr>
            <a:r>
              <a:rPr lang="en-US" sz="1800" b="1" kern="0" dirty="0">
                <a:effectLst/>
                <a:latin typeface="Times New Roman" panose="02020603050405020304" pitchFamily="18" charset="0"/>
                <a:ea typeface="Times New Roman" panose="02020603050405020304" pitchFamily="18" charset="0"/>
              </a:rPr>
              <a:t>Mrs. Priti Take                                                                                      Mr. Rohit </a:t>
            </a:r>
            <a:r>
              <a:rPr lang="en-US" sz="1800" b="1" kern="0" dirty="0" err="1">
                <a:effectLst/>
                <a:latin typeface="Times New Roman" panose="02020603050405020304" pitchFamily="18" charset="0"/>
                <a:ea typeface="Times New Roman" panose="02020603050405020304" pitchFamily="18" charset="0"/>
              </a:rPr>
              <a:t>Puranik</a:t>
            </a:r>
            <a:endParaRPr lang="en-US" sz="1800" b="1" kern="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4730750" algn="l"/>
              </a:tabLst>
            </a:pPr>
            <a:r>
              <a:rPr lang="en-US" sz="1800" b="1" kern="0" dirty="0">
                <a:effectLst/>
                <a:latin typeface="Times New Roman" panose="02020603050405020304" pitchFamily="18" charset="0"/>
                <a:ea typeface="Times New Roman" panose="02020603050405020304" pitchFamily="18" charset="0"/>
              </a:rPr>
              <a:t>Project Guide                                                                                         Centre Coordinator</a:t>
            </a:r>
          </a:p>
          <a:p>
            <a:endParaRPr lang="en-US" dirty="0"/>
          </a:p>
        </p:txBody>
      </p:sp>
    </p:spTree>
    <p:extLst>
      <p:ext uri="{BB962C8B-B14F-4D97-AF65-F5344CB8AC3E}">
        <p14:creationId xmlns:p14="http://schemas.microsoft.com/office/powerpoint/2010/main" val="3532467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7A4-8640-18B5-982C-66B9FACE7B56}"/>
              </a:ext>
            </a:extLst>
          </p:cNvPr>
          <p:cNvSpPr>
            <a:spLocks noGrp="1"/>
          </p:cNvSpPr>
          <p:nvPr>
            <p:ph type="title"/>
          </p:nvPr>
        </p:nvSpPr>
        <p:spPr/>
        <p:txBody>
          <a:bodyPr/>
          <a:lstStyle/>
          <a:p>
            <a:r>
              <a:rPr lang="en-US" dirty="0"/>
              <a:t>Commands used in </a:t>
            </a:r>
            <a:r>
              <a:rPr lang="en-US" dirty="0" err="1"/>
              <a:t>Pyspark</a:t>
            </a:r>
            <a:endParaRPr lang="en-US" dirty="0"/>
          </a:p>
        </p:txBody>
      </p:sp>
      <p:sp>
        <p:nvSpPr>
          <p:cNvPr id="3" name="Content Placeholder 2">
            <a:extLst>
              <a:ext uri="{FF2B5EF4-FFF2-40B4-BE49-F238E27FC236}">
                <a16:creationId xmlns:a16="http://schemas.microsoft.com/office/drawing/2014/main" id="{FA515F9C-C2B7-9186-1BCD-776C687182D9}"/>
              </a:ext>
            </a:extLst>
          </p:cNvPr>
          <p:cNvSpPr>
            <a:spLocks noGrp="1"/>
          </p:cNvSpPr>
          <p:nvPr>
            <p:ph idx="1"/>
          </p:nvPr>
        </p:nvSpPr>
        <p:spPr>
          <a:xfrm>
            <a:off x="1451579" y="2015732"/>
            <a:ext cx="10123105" cy="3450613"/>
          </a:xfrm>
        </p:spPr>
        <p:txBody>
          <a:bodyPr>
            <a:normAutofit/>
          </a:bodyPr>
          <a:lstStyle/>
          <a:p>
            <a:r>
              <a:rPr lang="en-US" sz="2400" dirty="0" err="1"/>
              <a:t>df.withColumn</a:t>
            </a:r>
            <a:r>
              <a:rPr lang="en-US" sz="2400" dirty="0"/>
              <a:t> – To create new column</a:t>
            </a:r>
          </a:p>
          <a:p>
            <a:r>
              <a:rPr lang="en-US" sz="2400" dirty="0" err="1"/>
              <a:t>df_split.drop</a:t>
            </a:r>
            <a:r>
              <a:rPr lang="en-US" sz="2400" dirty="0"/>
              <a:t>("</a:t>
            </a:r>
            <a:r>
              <a:rPr lang="en-US" sz="2400" dirty="0" err="1"/>
              <a:t>timeStamp</a:t>
            </a:r>
            <a:r>
              <a:rPr lang="en-US" sz="2400" dirty="0"/>
              <a:t>") – To drop particular column</a:t>
            </a:r>
          </a:p>
          <a:p>
            <a:r>
              <a:rPr lang="en-US" sz="2400" dirty="0" err="1"/>
              <a:t>col_name.capitalize</a:t>
            </a:r>
            <a:r>
              <a:rPr lang="en-US" sz="2400" dirty="0"/>
              <a:t>() – Convert to upper case</a:t>
            </a:r>
          </a:p>
          <a:p>
            <a:r>
              <a:rPr lang="en-US" sz="2400" dirty="0" err="1"/>
              <a:t>df_col.printSchema</a:t>
            </a:r>
            <a:r>
              <a:rPr lang="en-US" sz="2400" dirty="0"/>
              <a:t>() – To print the schema of the </a:t>
            </a:r>
            <a:r>
              <a:rPr lang="en-US" sz="2400" dirty="0" err="1"/>
              <a:t>the</a:t>
            </a:r>
            <a:r>
              <a:rPr lang="en-US" sz="2400" dirty="0"/>
              <a:t> data</a:t>
            </a:r>
          </a:p>
          <a:p>
            <a:r>
              <a:rPr lang="en-US" sz="2400" dirty="0" err="1"/>
              <a:t>df.show</a:t>
            </a:r>
            <a:r>
              <a:rPr lang="en-US" sz="2400" dirty="0"/>
              <a:t>() – to show the data</a:t>
            </a:r>
          </a:p>
          <a:p>
            <a:r>
              <a:rPr lang="en-US" dirty="0" err="1"/>
              <a:t>mysql_url</a:t>
            </a:r>
            <a:r>
              <a:rPr lang="en-US" dirty="0"/>
              <a:t> = "</a:t>
            </a:r>
            <a:r>
              <a:rPr lang="en-US" dirty="0" err="1"/>
              <a:t>jdbc:mysql</a:t>
            </a:r>
            <a:r>
              <a:rPr lang="en-US" dirty="0"/>
              <a:t>://127.0.0.1:3306/</a:t>
            </a:r>
            <a:r>
              <a:rPr lang="en-US" dirty="0" err="1"/>
              <a:t>project?useSSL</a:t>
            </a:r>
            <a:r>
              <a:rPr lang="en-US" dirty="0"/>
              <a:t>=</a:t>
            </a:r>
            <a:r>
              <a:rPr lang="en-US" dirty="0" err="1"/>
              <a:t>false&amp;allowPublicKeyRetrieval</a:t>
            </a:r>
            <a:r>
              <a:rPr lang="en-US" dirty="0"/>
              <a:t>=true"</a:t>
            </a:r>
          </a:p>
        </p:txBody>
      </p:sp>
    </p:spTree>
    <p:extLst>
      <p:ext uri="{BB962C8B-B14F-4D97-AF65-F5344CB8AC3E}">
        <p14:creationId xmlns:p14="http://schemas.microsoft.com/office/powerpoint/2010/main" val="5751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FA93-13E5-50D8-4B29-6C721F8FA83A}"/>
              </a:ext>
            </a:extLst>
          </p:cNvPr>
          <p:cNvSpPr>
            <a:spLocks noGrp="1"/>
          </p:cNvSpPr>
          <p:nvPr>
            <p:ph type="title"/>
          </p:nvPr>
        </p:nvSpPr>
        <p:spPr/>
        <p:txBody>
          <a:bodyPr/>
          <a:lstStyle/>
          <a:p>
            <a:r>
              <a:rPr lang="en-US" dirty="0"/>
              <a:t>Load data</a:t>
            </a:r>
          </a:p>
        </p:txBody>
      </p:sp>
      <p:sp>
        <p:nvSpPr>
          <p:cNvPr id="3" name="Content Placeholder 2">
            <a:extLst>
              <a:ext uri="{FF2B5EF4-FFF2-40B4-BE49-F238E27FC236}">
                <a16:creationId xmlns:a16="http://schemas.microsoft.com/office/drawing/2014/main" id="{F3D20117-B51E-4C0E-CA6E-A81D86904144}"/>
              </a:ext>
            </a:extLst>
          </p:cNvPr>
          <p:cNvSpPr>
            <a:spLocks noGrp="1"/>
          </p:cNvSpPr>
          <p:nvPr>
            <p:ph idx="1"/>
          </p:nvPr>
        </p:nvSpPr>
        <p:spPr/>
        <p:txBody>
          <a:bodyPr/>
          <a:lstStyle/>
          <a:p>
            <a:r>
              <a:rPr lang="en-US" b="0" i="0" dirty="0">
                <a:solidFill>
                  <a:srgbClr val="0D0D0D"/>
                </a:solidFill>
                <a:effectLst/>
                <a:latin typeface="Söhne"/>
              </a:rPr>
              <a:t>Finally, the transformed data is loaded into a destination such as a data warehouse, data lake, or a database, where it can be accessed and analyzed by users or applications.</a:t>
            </a:r>
          </a:p>
          <a:p>
            <a:endParaRPr lang="en-US" dirty="0"/>
          </a:p>
        </p:txBody>
      </p:sp>
      <p:pic>
        <p:nvPicPr>
          <p:cNvPr id="5" name="Picture 4">
            <a:extLst>
              <a:ext uri="{FF2B5EF4-FFF2-40B4-BE49-F238E27FC236}">
                <a16:creationId xmlns:a16="http://schemas.microsoft.com/office/drawing/2014/main" id="{A6669DB7-73AF-74F3-ECCD-D8B39ED7E4F1}"/>
              </a:ext>
            </a:extLst>
          </p:cNvPr>
          <p:cNvPicPr>
            <a:picLocks noChangeAspect="1"/>
          </p:cNvPicPr>
          <p:nvPr/>
        </p:nvPicPr>
        <p:blipFill>
          <a:blip r:embed="rId2"/>
          <a:stretch>
            <a:fillRect/>
          </a:stretch>
        </p:blipFill>
        <p:spPr>
          <a:xfrm>
            <a:off x="1193097" y="3137057"/>
            <a:ext cx="10120237" cy="2057578"/>
          </a:xfrm>
          <a:prstGeom prst="rect">
            <a:avLst/>
          </a:prstGeom>
        </p:spPr>
      </p:pic>
    </p:spTree>
    <p:extLst>
      <p:ext uri="{BB962C8B-B14F-4D97-AF65-F5344CB8AC3E}">
        <p14:creationId xmlns:p14="http://schemas.microsoft.com/office/powerpoint/2010/main" val="88201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15C1-2F47-989C-1D9D-A6453F73444A}"/>
              </a:ext>
            </a:extLst>
          </p:cNvPr>
          <p:cNvSpPr>
            <a:spLocks noGrp="1"/>
          </p:cNvSpPr>
          <p:nvPr>
            <p:ph type="title"/>
          </p:nvPr>
        </p:nvSpPr>
        <p:spPr/>
        <p:txBody>
          <a:bodyPr/>
          <a:lstStyle/>
          <a:p>
            <a:r>
              <a:rPr lang="en-US" dirty="0"/>
              <a:t>My-</a:t>
            </a:r>
            <a:r>
              <a:rPr lang="en-US" dirty="0" err="1"/>
              <a:t>sql</a:t>
            </a:r>
            <a:r>
              <a:rPr lang="en-US" dirty="0"/>
              <a:t> connectivity</a:t>
            </a:r>
          </a:p>
        </p:txBody>
      </p:sp>
      <p:pic>
        <p:nvPicPr>
          <p:cNvPr id="5" name="Content Placeholder 4">
            <a:extLst>
              <a:ext uri="{FF2B5EF4-FFF2-40B4-BE49-F238E27FC236}">
                <a16:creationId xmlns:a16="http://schemas.microsoft.com/office/drawing/2014/main" id="{CD87CD0D-EA60-6D5E-5A5F-84591644CF61}"/>
              </a:ext>
            </a:extLst>
          </p:cNvPr>
          <p:cNvPicPr>
            <a:picLocks noGrp="1" noChangeAspect="1"/>
          </p:cNvPicPr>
          <p:nvPr>
            <p:ph idx="1"/>
          </p:nvPr>
        </p:nvPicPr>
        <p:blipFill>
          <a:blip r:embed="rId2"/>
          <a:stretch>
            <a:fillRect/>
          </a:stretch>
        </p:blipFill>
        <p:spPr>
          <a:xfrm>
            <a:off x="1450478" y="3481867"/>
            <a:ext cx="9604375" cy="2359640"/>
          </a:xfrm>
        </p:spPr>
      </p:pic>
      <p:sp>
        <p:nvSpPr>
          <p:cNvPr id="6" name="TextBox 5">
            <a:extLst>
              <a:ext uri="{FF2B5EF4-FFF2-40B4-BE49-F238E27FC236}">
                <a16:creationId xmlns:a16="http://schemas.microsoft.com/office/drawing/2014/main" id="{1D71C57D-3B26-DC57-8B23-CD2F705ED97C}"/>
              </a:ext>
            </a:extLst>
          </p:cNvPr>
          <p:cNvSpPr txBox="1"/>
          <p:nvPr/>
        </p:nvSpPr>
        <p:spPr>
          <a:xfrm>
            <a:off x="1451578" y="1853754"/>
            <a:ext cx="9603275" cy="1200329"/>
          </a:xfrm>
          <a:prstGeom prst="rect">
            <a:avLst/>
          </a:prstGeom>
          <a:noFill/>
        </p:spPr>
        <p:txBody>
          <a:bodyPr wrap="square" rtlCol="0">
            <a:spAutoFit/>
          </a:bodyPr>
          <a:lstStyle/>
          <a:p>
            <a:br>
              <a:rPr lang="en-US" dirty="0"/>
            </a:br>
            <a:r>
              <a:rPr lang="en-US" b="0" i="0" dirty="0">
                <a:solidFill>
                  <a:srgbClr val="0D0D0D"/>
                </a:solidFill>
                <a:effectLst/>
                <a:latin typeface="Söhne"/>
              </a:rPr>
              <a:t>MySQL connectivity with Spark refers to the ability to connect and interact with a MySQL database from a Spark application. This allows you to read data from MySQL tables into Spark </a:t>
            </a:r>
            <a:r>
              <a:rPr lang="en-US" b="0" i="0" dirty="0" err="1">
                <a:solidFill>
                  <a:srgbClr val="0D0D0D"/>
                </a:solidFill>
                <a:effectLst/>
                <a:latin typeface="Söhne"/>
              </a:rPr>
              <a:t>DataFrames</a:t>
            </a:r>
            <a:r>
              <a:rPr lang="en-US" b="0" i="0" dirty="0">
                <a:solidFill>
                  <a:srgbClr val="0D0D0D"/>
                </a:solidFill>
                <a:effectLst/>
                <a:latin typeface="Söhne"/>
              </a:rPr>
              <a:t> for analysis, and also to write data from Spark Data Frames back to MySQL tables.</a:t>
            </a:r>
            <a:endParaRPr lang="en-US" dirty="0"/>
          </a:p>
        </p:txBody>
      </p:sp>
    </p:spTree>
    <p:extLst>
      <p:ext uri="{BB962C8B-B14F-4D97-AF65-F5344CB8AC3E}">
        <p14:creationId xmlns:p14="http://schemas.microsoft.com/office/powerpoint/2010/main" val="112821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5A79-A8F1-4018-3946-98548B7BF743}"/>
              </a:ext>
            </a:extLst>
          </p:cNvPr>
          <p:cNvSpPr>
            <a:spLocks noGrp="1"/>
          </p:cNvSpPr>
          <p:nvPr>
            <p:ph type="title"/>
          </p:nvPr>
        </p:nvSpPr>
        <p:spPr>
          <a:xfrm>
            <a:off x="1451579" y="804520"/>
            <a:ext cx="9603275" cy="686930"/>
          </a:xfrm>
        </p:spPr>
        <p:txBody>
          <a:bodyPr/>
          <a:lstStyle/>
          <a:p>
            <a:r>
              <a:rPr lang="en-US" dirty="0"/>
              <a:t>Advantages:-</a:t>
            </a:r>
          </a:p>
        </p:txBody>
      </p:sp>
      <p:sp>
        <p:nvSpPr>
          <p:cNvPr id="3" name="Content Placeholder 2">
            <a:extLst>
              <a:ext uri="{FF2B5EF4-FFF2-40B4-BE49-F238E27FC236}">
                <a16:creationId xmlns:a16="http://schemas.microsoft.com/office/drawing/2014/main" id="{062DF2AE-F710-2BFA-BDA1-21538CB80697}"/>
              </a:ext>
            </a:extLst>
          </p:cNvPr>
          <p:cNvSpPr>
            <a:spLocks noGrp="1"/>
          </p:cNvSpPr>
          <p:nvPr>
            <p:ph idx="1"/>
          </p:nvPr>
        </p:nvSpPr>
        <p:spPr>
          <a:xfrm>
            <a:off x="1451579" y="2015732"/>
            <a:ext cx="9603275" cy="3914551"/>
          </a:xfrm>
        </p:spPr>
        <p:txBody>
          <a:bodyPr>
            <a:normAutofit fontScale="70000" lnSpcReduction="20000"/>
          </a:bodyPr>
          <a:lstStyle/>
          <a:p>
            <a:pPr algn="l">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Data Integration</a:t>
            </a:r>
            <a:r>
              <a:rPr lang="en-US" sz="2300" b="0" i="0" dirty="0">
                <a:solidFill>
                  <a:srgbClr val="0D0D0D"/>
                </a:solidFill>
                <a:effectLst/>
                <a:latin typeface="Times New Roman" panose="02020603050405020304" pitchFamily="18" charset="0"/>
                <a:cs typeface="Times New Roman" panose="02020603050405020304" pitchFamily="18" charset="0"/>
              </a:rPr>
              <a:t>: It helps in integrating data from various sources such as ticket booking systems, train schedules, passenger information, etc., into a unified platform for analysis.</a:t>
            </a:r>
          </a:p>
          <a:p>
            <a:pPr algn="l">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Data Quality</a:t>
            </a:r>
            <a:r>
              <a:rPr lang="en-US" sz="2300" b="0" i="0" dirty="0">
                <a:solidFill>
                  <a:srgbClr val="0D0D0D"/>
                </a:solidFill>
                <a:effectLst/>
                <a:latin typeface="Times New Roman" panose="02020603050405020304" pitchFamily="18" charset="0"/>
                <a:cs typeface="Times New Roman" panose="02020603050405020304" pitchFamily="18" charset="0"/>
              </a:rPr>
              <a:t>: ETL processes can clean, filter, and standardize data, improving its quality and reliability for analysis.</a:t>
            </a:r>
          </a:p>
          <a:p>
            <a:pPr algn="l">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Scalability</a:t>
            </a:r>
            <a:r>
              <a:rPr lang="en-US" sz="2300" b="0" i="0" dirty="0">
                <a:solidFill>
                  <a:srgbClr val="0D0D0D"/>
                </a:solidFill>
                <a:effectLst/>
                <a:latin typeface="Times New Roman" panose="02020603050405020304" pitchFamily="18" charset="0"/>
                <a:cs typeface="Times New Roman" panose="02020603050405020304" pitchFamily="18" charset="0"/>
              </a:rPr>
              <a:t>: Big data technologies used in ETL pipelines, such as Apache Spark or Hadoop, enable processing large volumes of data efficiently, allowing for scalability as the dataset grows.</a:t>
            </a:r>
          </a:p>
          <a:p>
            <a:pPr algn="l">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Performance</a:t>
            </a:r>
            <a:r>
              <a:rPr lang="en-US" sz="2300" b="0" i="0" dirty="0">
                <a:solidFill>
                  <a:srgbClr val="0D0D0D"/>
                </a:solidFill>
                <a:effectLst/>
                <a:latin typeface="Times New Roman" panose="02020603050405020304" pitchFamily="18" charset="0"/>
                <a:cs typeface="Times New Roman" panose="02020603050405020304" pitchFamily="18" charset="0"/>
              </a:rPr>
              <a:t>: ETL pipelines can optimize data processing tasks, leading to faster query performance and overall improved system performance.</a:t>
            </a:r>
          </a:p>
          <a:p>
            <a:pPr algn="l">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Real-time Insights</a:t>
            </a:r>
            <a:r>
              <a:rPr lang="en-US" sz="2300" b="0" i="0" dirty="0">
                <a:solidFill>
                  <a:srgbClr val="0D0D0D"/>
                </a:solidFill>
                <a:effectLst/>
                <a:latin typeface="Times New Roman" panose="02020603050405020304" pitchFamily="18" charset="0"/>
                <a:cs typeface="Times New Roman" panose="02020603050405020304" pitchFamily="18" charset="0"/>
              </a:rPr>
              <a:t>: By using real-time data processing techniques in ETL pipelines, such as stream processing, the project can gain real-time insights into train operations, passenger trends, etc.</a:t>
            </a:r>
          </a:p>
          <a:p>
            <a:pPr algn="l">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Cost Efficiency</a:t>
            </a:r>
            <a:r>
              <a:rPr lang="en-US" sz="2300" b="0" i="0" dirty="0">
                <a:solidFill>
                  <a:srgbClr val="0D0D0D"/>
                </a:solidFill>
                <a:effectLst/>
                <a:latin typeface="Times New Roman" panose="02020603050405020304" pitchFamily="18" charset="0"/>
                <a:cs typeface="Times New Roman" panose="02020603050405020304" pitchFamily="18" charset="0"/>
              </a:rPr>
              <a:t>: ETL pipelines can help in reducing storage costs by optimizing data storage and eliminating redundant or unnecessary data.</a:t>
            </a:r>
          </a:p>
          <a:p>
            <a:endParaRPr lang="en-US" dirty="0"/>
          </a:p>
        </p:txBody>
      </p:sp>
    </p:spTree>
    <p:extLst>
      <p:ext uri="{BB962C8B-B14F-4D97-AF65-F5344CB8AC3E}">
        <p14:creationId xmlns:p14="http://schemas.microsoft.com/office/powerpoint/2010/main" val="286909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115B-CD9E-2516-C13B-6A757829B85E}"/>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B5131844-3E91-6E67-C764-296C24997A34}"/>
              </a:ext>
            </a:extLst>
          </p:cNvPr>
          <p:cNvSpPr>
            <a:spLocks noGrp="1"/>
          </p:cNvSpPr>
          <p:nvPr>
            <p:ph idx="1"/>
          </p:nvPr>
        </p:nvSpPr>
        <p:spPr>
          <a:xfrm>
            <a:off x="1451579" y="2015732"/>
            <a:ext cx="9603275" cy="3284237"/>
          </a:xfrm>
        </p:spPr>
        <p:txBody>
          <a:bodyPr/>
          <a:lstStyle/>
          <a:p>
            <a:pPr algn="l">
              <a:buFont typeface="+mj-lt"/>
              <a:buAutoNum type="arabicPeriod"/>
            </a:pPr>
            <a:r>
              <a:rPr lang="en-US" b="1" i="0" dirty="0">
                <a:solidFill>
                  <a:srgbClr val="0D0D0D"/>
                </a:solidFill>
                <a:effectLst/>
                <a:latin typeface="Söhne"/>
              </a:rPr>
              <a:t>Demand Forecasting</a:t>
            </a:r>
            <a:r>
              <a:rPr lang="en-US" b="0" i="0" dirty="0">
                <a:solidFill>
                  <a:srgbClr val="0D0D0D"/>
                </a:solidFill>
                <a:effectLst/>
                <a:latin typeface="Söhne"/>
              </a:rPr>
              <a:t>: Analyzing historical booking data to predict future demand for train tickets, helping in better allocation of resources and optimizing ticket pricing.</a:t>
            </a:r>
          </a:p>
          <a:p>
            <a:pPr algn="l">
              <a:buFont typeface="+mj-lt"/>
              <a:buAutoNum type="arabicPeriod"/>
            </a:pPr>
            <a:r>
              <a:rPr lang="en-US" b="1" i="0" dirty="0">
                <a:solidFill>
                  <a:srgbClr val="0D0D0D"/>
                </a:solidFill>
                <a:effectLst/>
                <a:latin typeface="Söhne"/>
              </a:rPr>
              <a:t>Route Optimization</a:t>
            </a:r>
            <a:r>
              <a:rPr lang="en-US" b="0" i="0" dirty="0">
                <a:solidFill>
                  <a:srgbClr val="0D0D0D"/>
                </a:solidFill>
                <a:effectLst/>
                <a:latin typeface="Söhne"/>
              </a:rPr>
              <a:t>: Analyzing train schedule and passenger data to optimize train routes, schedules, and stoppages for improved efficiency and customer satisfaction.</a:t>
            </a:r>
          </a:p>
          <a:p>
            <a:pPr algn="l">
              <a:buFont typeface="+mj-lt"/>
              <a:buAutoNum type="arabicPeriod"/>
            </a:pPr>
            <a:r>
              <a:rPr lang="en-US" b="1" i="0" dirty="0">
                <a:solidFill>
                  <a:srgbClr val="0D0D0D"/>
                </a:solidFill>
                <a:effectLst/>
                <a:latin typeface="Söhne"/>
              </a:rPr>
              <a:t>Customer Segmentation</a:t>
            </a:r>
            <a:r>
              <a:rPr lang="en-US" b="0" i="0" dirty="0">
                <a:solidFill>
                  <a:srgbClr val="0D0D0D"/>
                </a:solidFill>
                <a:effectLst/>
                <a:latin typeface="Söhne"/>
              </a:rPr>
              <a:t>: Using passenger data to segment customers based on their travel patterns, preferences, and behaviors, enabling targeted marketing and personalized services.</a:t>
            </a:r>
          </a:p>
          <a:p>
            <a:endParaRPr lang="en-US" dirty="0"/>
          </a:p>
        </p:txBody>
      </p:sp>
    </p:spTree>
    <p:extLst>
      <p:ext uri="{BB962C8B-B14F-4D97-AF65-F5344CB8AC3E}">
        <p14:creationId xmlns:p14="http://schemas.microsoft.com/office/powerpoint/2010/main" val="289231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1EF318-A508-C53D-28E7-9DE9137BFAB3}"/>
              </a:ext>
            </a:extLst>
          </p:cNvPr>
          <p:cNvPicPr>
            <a:picLocks noGrp="1" noChangeAspect="1"/>
          </p:cNvPicPr>
          <p:nvPr>
            <p:ph idx="1"/>
          </p:nvPr>
        </p:nvPicPr>
        <p:blipFill>
          <a:blip r:embed="rId2"/>
          <a:stretch>
            <a:fillRect/>
          </a:stretch>
        </p:blipFill>
        <p:spPr>
          <a:xfrm>
            <a:off x="1162975" y="355107"/>
            <a:ext cx="10342485" cy="5672831"/>
          </a:xfrm>
        </p:spPr>
      </p:pic>
    </p:spTree>
    <p:extLst>
      <p:ext uri="{BB962C8B-B14F-4D97-AF65-F5344CB8AC3E}">
        <p14:creationId xmlns:p14="http://schemas.microsoft.com/office/powerpoint/2010/main" val="239278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155A-C924-3A4B-1B6B-812014947DA5}"/>
              </a:ext>
            </a:extLst>
          </p:cNvPr>
          <p:cNvSpPr>
            <a:spLocks noGrp="1"/>
          </p:cNvSpPr>
          <p:nvPr>
            <p:ph type="title"/>
          </p:nvPr>
        </p:nvSpPr>
        <p:spPr>
          <a:xfrm>
            <a:off x="1451579" y="537329"/>
            <a:ext cx="9603275" cy="697582"/>
          </a:xfrm>
        </p:spPr>
        <p:txBody>
          <a:bodyPr/>
          <a:lstStyle/>
          <a:p>
            <a:pPr algn="ctr"/>
            <a:r>
              <a:rPr lang="en-US" dirty="0"/>
              <a:t>    Indian Railways Train Insight Analysis</a:t>
            </a:r>
            <a:endParaRPr lang="en-IN" dirty="0"/>
          </a:p>
        </p:txBody>
      </p:sp>
      <p:sp>
        <p:nvSpPr>
          <p:cNvPr id="3" name="Content Placeholder 2">
            <a:extLst>
              <a:ext uri="{FF2B5EF4-FFF2-40B4-BE49-F238E27FC236}">
                <a16:creationId xmlns:a16="http://schemas.microsoft.com/office/drawing/2014/main" id="{CB0F45D0-A311-95F4-51C3-6D98C47AA8A5}"/>
              </a:ext>
            </a:extLst>
          </p:cNvPr>
          <p:cNvSpPr>
            <a:spLocks noGrp="1"/>
          </p:cNvSpPr>
          <p:nvPr>
            <p:ph idx="1"/>
          </p:nvPr>
        </p:nvSpPr>
        <p:spPr>
          <a:xfrm>
            <a:off x="1451579" y="1461156"/>
            <a:ext cx="9603275" cy="4005190"/>
          </a:xfrm>
        </p:spPr>
        <p:txBody>
          <a:bodyPr>
            <a:normAutofit fontScale="92500" lnSpcReduction="10000"/>
          </a:bodyPr>
          <a:lstStyle/>
          <a:p>
            <a:pPr marL="0" indent="0">
              <a:buNone/>
            </a:pPr>
            <a:r>
              <a:rPr lang="en-IN" b="1" dirty="0"/>
              <a:t>Context</a:t>
            </a:r>
          </a:p>
          <a:p>
            <a:r>
              <a:rPr lang="en-IN" dirty="0"/>
              <a:t>Collection</a:t>
            </a:r>
          </a:p>
          <a:p>
            <a:r>
              <a:rPr lang="en-IN" dirty="0"/>
              <a:t>ETL</a:t>
            </a:r>
          </a:p>
          <a:p>
            <a:r>
              <a:rPr lang="en-IN" dirty="0"/>
              <a:t>Combined</a:t>
            </a:r>
          </a:p>
          <a:p>
            <a:r>
              <a:rPr lang="en-IN" dirty="0"/>
              <a:t>Data</a:t>
            </a:r>
          </a:p>
          <a:p>
            <a:r>
              <a:rPr lang="en-IN" dirty="0"/>
              <a:t>Database Creation</a:t>
            </a:r>
          </a:p>
          <a:p>
            <a:r>
              <a:rPr lang="en-IN" dirty="0"/>
              <a:t>Processing</a:t>
            </a:r>
          </a:p>
          <a:p>
            <a:r>
              <a:rPr lang="en-IN" dirty="0" err="1"/>
              <a:t>PySpark</a:t>
            </a:r>
            <a:endParaRPr lang="en-IN" dirty="0"/>
          </a:p>
          <a:p>
            <a:r>
              <a:rPr lang="en-IN" dirty="0"/>
              <a:t>Sources</a:t>
            </a:r>
          </a:p>
          <a:p>
            <a:pPr marL="0" indent="0">
              <a:buNone/>
            </a:pPr>
            <a:endParaRPr lang="en-IN" dirty="0"/>
          </a:p>
        </p:txBody>
      </p:sp>
    </p:spTree>
    <p:extLst>
      <p:ext uri="{BB962C8B-B14F-4D97-AF65-F5344CB8AC3E}">
        <p14:creationId xmlns:p14="http://schemas.microsoft.com/office/powerpoint/2010/main" val="197355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3B70-8A36-0846-8FBD-1675B361FC7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48684E0-B0A6-2458-A053-7D0670A890B4}"/>
              </a:ext>
            </a:extLst>
          </p:cNvPr>
          <p:cNvSpPr>
            <a:spLocks noGrp="1"/>
          </p:cNvSpPr>
          <p:nvPr>
            <p:ph idx="1"/>
          </p:nvPr>
        </p:nvSpPr>
        <p:spPr/>
        <p:txBody>
          <a:bodyPr/>
          <a:lstStyle/>
          <a:p>
            <a:r>
              <a:rPr lang="en-US" sz="2000" dirty="0">
                <a:latin typeface="Tahoma"/>
                <a:ea typeface="Tahoma"/>
                <a:cs typeface="Tahoma"/>
                <a:sym typeface="Tahoma"/>
              </a:rPr>
              <a:t>Problem: Though travel planning with one train is easy, there are no systems that help plan the long multi-days multi-train travel which is a problem.</a:t>
            </a:r>
          </a:p>
          <a:p>
            <a:r>
              <a:rPr lang="en-US" sz="2000" dirty="0">
                <a:latin typeface="Tahoma"/>
                <a:ea typeface="Tahoma"/>
                <a:cs typeface="Tahoma"/>
                <a:sym typeface="Tahoma"/>
              </a:rPr>
              <a:t>Background: Evolution of train transportation technology</a:t>
            </a:r>
          </a:p>
          <a:p>
            <a:r>
              <a:rPr lang="en-US" dirty="0">
                <a:latin typeface="Tahoma"/>
                <a:ea typeface="Tahoma"/>
                <a:cs typeface="Tahoma"/>
                <a:sym typeface="Tahoma"/>
              </a:rPr>
              <a:t>Objective: To </a:t>
            </a:r>
            <a:r>
              <a:rPr lang="en-US" sz="2000" dirty="0">
                <a:latin typeface="Tahoma"/>
                <a:ea typeface="Tahoma"/>
                <a:cs typeface="Tahoma"/>
                <a:sym typeface="Tahoma"/>
              </a:rPr>
              <a:t>Collect data </a:t>
            </a:r>
          </a:p>
          <a:p>
            <a:pPr marL="1371600" lvl="3" indent="0">
              <a:buNone/>
            </a:pPr>
            <a:r>
              <a:rPr lang="en-US" sz="2000" dirty="0">
                <a:latin typeface="Tahoma"/>
                <a:ea typeface="Tahoma"/>
                <a:cs typeface="Tahoma"/>
                <a:sym typeface="Tahoma"/>
              </a:rPr>
              <a:t> To Extract Data</a:t>
            </a:r>
          </a:p>
          <a:p>
            <a:pPr marL="1371600" lvl="3" indent="0">
              <a:buNone/>
            </a:pPr>
            <a:r>
              <a:rPr lang="en-US" sz="2000" dirty="0">
                <a:latin typeface="Tahoma"/>
                <a:ea typeface="Tahoma"/>
                <a:cs typeface="Tahoma"/>
                <a:sym typeface="Tahoma"/>
              </a:rPr>
              <a:t> To Load Data</a:t>
            </a:r>
          </a:p>
          <a:p>
            <a:pPr marL="1371600" lvl="3" indent="0">
              <a:buNone/>
            </a:pPr>
            <a:endParaRPr lang="en-US" dirty="0">
              <a:latin typeface="Tahoma"/>
              <a:ea typeface="Tahoma"/>
              <a:cs typeface="Tahoma"/>
              <a:sym typeface="Tahoma"/>
            </a:endParaRPr>
          </a:p>
          <a:p>
            <a:endParaRPr lang="en-US" sz="2000" dirty="0">
              <a:latin typeface="Tahoma"/>
              <a:ea typeface="Tahoma"/>
              <a:cs typeface="Tahoma"/>
              <a:sym typeface="Tahoma"/>
            </a:endParaRPr>
          </a:p>
          <a:p>
            <a:endParaRPr lang="en-US" sz="2000" dirty="0">
              <a:latin typeface="Tahoma"/>
              <a:ea typeface="Tahoma"/>
              <a:cs typeface="Tahoma"/>
              <a:sym typeface="Tahoma"/>
            </a:endParaRPr>
          </a:p>
          <a:p>
            <a:endParaRPr lang="en-US" dirty="0">
              <a:solidFill>
                <a:srgbClr val="1F2328"/>
              </a:solidFill>
              <a:latin typeface="-apple-system"/>
            </a:endParaRPr>
          </a:p>
        </p:txBody>
      </p:sp>
    </p:spTree>
    <p:extLst>
      <p:ext uri="{BB962C8B-B14F-4D97-AF65-F5344CB8AC3E}">
        <p14:creationId xmlns:p14="http://schemas.microsoft.com/office/powerpoint/2010/main" val="412930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01C8-D71F-F151-538C-A5718A8968D4}"/>
              </a:ext>
            </a:extLst>
          </p:cNvPr>
          <p:cNvSpPr>
            <a:spLocks noGrp="1"/>
          </p:cNvSpPr>
          <p:nvPr>
            <p:ph type="title"/>
          </p:nvPr>
        </p:nvSpPr>
        <p:spPr/>
        <p:txBody>
          <a:bodyPr/>
          <a:lstStyle/>
          <a:p>
            <a:r>
              <a:rPr lang="en-US" sz="3200" dirty="0">
                <a:solidFill>
                  <a:srgbClr val="1F1E1E"/>
                </a:solidFill>
                <a:latin typeface="Red Hat Text" pitchFamily="34" charset="0"/>
                <a:ea typeface="Red Hat Text" pitchFamily="34" charset="-122"/>
                <a:cs typeface="Red Hat Text" pitchFamily="34" charset="-120"/>
              </a:rPr>
              <a:t>ETL Pipeline Development for IRCTC Data</a:t>
            </a:r>
            <a:br>
              <a:rPr lang="en-US" sz="3200" dirty="0"/>
            </a:br>
            <a:endParaRPr lang="en-US" dirty="0"/>
          </a:p>
        </p:txBody>
      </p:sp>
      <p:sp>
        <p:nvSpPr>
          <p:cNvPr id="3" name="Content Placeholder 2">
            <a:extLst>
              <a:ext uri="{FF2B5EF4-FFF2-40B4-BE49-F238E27FC236}">
                <a16:creationId xmlns:a16="http://schemas.microsoft.com/office/drawing/2014/main" id="{CD34389A-CFB6-3E87-695E-D06536807E86}"/>
              </a:ext>
            </a:extLst>
          </p:cNvPr>
          <p:cNvSpPr>
            <a:spLocks noGrp="1"/>
          </p:cNvSpPr>
          <p:nvPr>
            <p:ph idx="1"/>
          </p:nvPr>
        </p:nvSpPr>
        <p:spPr/>
        <p:txBody>
          <a:bodyPr/>
          <a:lstStyle/>
          <a:p>
            <a:r>
              <a:rPr lang="en-US" sz="2000" dirty="0">
                <a:solidFill>
                  <a:srgbClr val="3B3535"/>
                </a:solidFill>
                <a:latin typeface="Roboto" pitchFamily="34" charset="0"/>
                <a:ea typeface="Roboto" pitchFamily="34" charset="-122"/>
                <a:cs typeface="Roboto" pitchFamily="34" charset="-120"/>
              </a:rPr>
              <a:t>This project involves the development of an ETL pipeline to collect, clean, and organize the raw data of IRCTC (Indian Railways Catering and Tourism Corporation).</a:t>
            </a:r>
            <a:endParaRPr lang="en-US" sz="2000" dirty="0"/>
          </a:p>
          <a:p>
            <a:endParaRPr lang="en-US" dirty="0"/>
          </a:p>
        </p:txBody>
      </p:sp>
      <p:pic>
        <p:nvPicPr>
          <p:cNvPr id="8" name="Picture 7">
            <a:extLst>
              <a:ext uri="{FF2B5EF4-FFF2-40B4-BE49-F238E27FC236}">
                <a16:creationId xmlns:a16="http://schemas.microsoft.com/office/drawing/2014/main" id="{E199C802-EA3E-92FF-CA21-EECE6BF9A38F}"/>
              </a:ext>
            </a:extLst>
          </p:cNvPr>
          <p:cNvPicPr>
            <a:picLocks noChangeAspect="1"/>
          </p:cNvPicPr>
          <p:nvPr/>
        </p:nvPicPr>
        <p:blipFill>
          <a:blip r:embed="rId2"/>
          <a:stretch>
            <a:fillRect/>
          </a:stretch>
        </p:blipFill>
        <p:spPr>
          <a:xfrm>
            <a:off x="1333975" y="3217763"/>
            <a:ext cx="9838481" cy="2621704"/>
          </a:xfrm>
          <a:prstGeom prst="rect">
            <a:avLst/>
          </a:prstGeom>
        </p:spPr>
      </p:pic>
    </p:spTree>
    <p:extLst>
      <p:ext uri="{BB962C8B-B14F-4D97-AF65-F5344CB8AC3E}">
        <p14:creationId xmlns:p14="http://schemas.microsoft.com/office/powerpoint/2010/main" val="230773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3864-C2D7-6B73-79AE-DE2F3AF45812}"/>
              </a:ext>
            </a:extLst>
          </p:cNvPr>
          <p:cNvSpPr>
            <a:spLocks noGrp="1"/>
          </p:cNvSpPr>
          <p:nvPr>
            <p:ph type="title"/>
          </p:nvPr>
        </p:nvSpPr>
        <p:spPr/>
        <p:txBody>
          <a:bodyPr/>
          <a:lstStyle/>
          <a:p>
            <a:r>
              <a:rPr lang="en-US" dirty="0"/>
              <a:t>Transformation</a:t>
            </a:r>
          </a:p>
        </p:txBody>
      </p:sp>
      <p:sp>
        <p:nvSpPr>
          <p:cNvPr id="3" name="Content Placeholder 2">
            <a:extLst>
              <a:ext uri="{FF2B5EF4-FFF2-40B4-BE49-F238E27FC236}">
                <a16:creationId xmlns:a16="http://schemas.microsoft.com/office/drawing/2014/main" id="{C1FCD1D4-E489-BD92-2BD2-E90681A0533B}"/>
              </a:ext>
            </a:extLst>
          </p:cNvPr>
          <p:cNvSpPr>
            <a:spLocks noGrp="1"/>
          </p:cNvSpPr>
          <p:nvPr>
            <p:ph idx="1"/>
          </p:nvPr>
        </p:nvSpPr>
        <p:spPr>
          <a:xfrm>
            <a:off x="1451579" y="2015732"/>
            <a:ext cx="9603275" cy="3216025"/>
          </a:xfrm>
        </p:spPr>
        <p:txBody>
          <a:bodyPr>
            <a:normAutofit/>
          </a:bodyPr>
          <a:lstStyle/>
          <a:p>
            <a:r>
              <a:rPr lang="en-US" b="0" i="0" dirty="0">
                <a:solidFill>
                  <a:srgbClr val="0D0D0D"/>
                </a:solidFill>
                <a:effectLst/>
                <a:latin typeface="Söhne"/>
              </a:rPr>
              <a:t>Involves cleaning, structuring, and enriching the extracted data. This may include tasks such as removing duplicates, handling missing values, converting data types, and applying business rules or calculations to derive new fields.</a:t>
            </a:r>
          </a:p>
          <a:p>
            <a:endParaRPr lang="en-US" dirty="0">
              <a:solidFill>
                <a:srgbClr val="0D0D0D"/>
              </a:solidFill>
              <a:latin typeface="Söhne"/>
            </a:endParaRPr>
          </a:p>
          <a:p>
            <a:r>
              <a:rPr lang="en-US" dirty="0">
                <a:solidFill>
                  <a:srgbClr val="0D0D0D"/>
                </a:solidFill>
                <a:latin typeface="Söhne"/>
              </a:rPr>
              <a:t>Here we transformed the data by splitting the important column by removing the unnecessary columns which may cause data in efficiency.  </a:t>
            </a:r>
          </a:p>
        </p:txBody>
      </p:sp>
    </p:spTree>
    <p:extLst>
      <p:ext uri="{BB962C8B-B14F-4D97-AF65-F5344CB8AC3E}">
        <p14:creationId xmlns:p14="http://schemas.microsoft.com/office/powerpoint/2010/main" val="154590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009A-F7D3-38A6-75C1-714AA6099021}"/>
              </a:ext>
            </a:extLst>
          </p:cNvPr>
          <p:cNvSpPr>
            <a:spLocks noGrp="1"/>
          </p:cNvSpPr>
          <p:nvPr>
            <p:ph type="title"/>
          </p:nvPr>
        </p:nvSpPr>
        <p:spPr/>
        <p:txBody>
          <a:bodyPr/>
          <a:lstStyle/>
          <a:p>
            <a:r>
              <a:rPr lang="en-US" dirty="0"/>
              <a:t>Data cleaning:-</a:t>
            </a:r>
          </a:p>
        </p:txBody>
      </p:sp>
      <p:pic>
        <p:nvPicPr>
          <p:cNvPr id="5" name="Content Placeholder 4">
            <a:extLst>
              <a:ext uri="{FF2B5EF4-FFF2-40B4-BE49-F238E27FC236}">
                <a16:creationId xmlns:a16="http://schemas.microsoft.com/office/drawing/2014/main" id="{C8071404-15B3-7CD8-2A56-3FC1AFC5BED9}"/>
              </a:ext>
            </a:extLst>
          </p:cNvPr>
          <p:cNvPicPr>
            <a:picLocks noGrp="1" noChangeAspect="1"/>
          </p:cNvPicPr>
          <p:nvPr>
            <p:ph idx="1"/>
          </p:nvPr>
        </p:nvPicPr>
        <p:blipFill>
          <a:blip r:embed="rId2"/>
          <a:stretch>
            <a:fillRect/>
          </a:stretch>
        </p:blipFill>
        <p:spPr>
          <a:xfrm>
            <a:off x="3377253" y="3000652"/>
            <a:ext cx="5437493" cy="2926470"/>
          </a:xfrm>
        </p:spPr>
      </p:pic>
      <p:sp>
        <p:nvSpPr>
          <p:cNvPr id="6" name="TextBox 5">
            <a:extLst>
              <a:ext uri="{FF2B5EF4-FFF2-40B4-BE49-F238E27FC236}">
                <a16:creationId xmlns:a16="http://schemas.microsoft.com/office/drawing/2014/main" id="{784413DE-DCBF-AD8F-1ABD-261B6C8B8C2E}"/>
              </a:ext>
            </a:extLst>
          </p:cNvPr>
          <p:cNvSpPr txBox="1"/>
          <p:nvPr/>
        </p:nvSpPr>
        <p:spPr>
          <a:xfrm>
            <a:off x="1526959" y="2139518"/>
            <a:ext cx="5699464"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Drop the column which are not necessary</a:t>
            </a:r>
          </a:p>
        </p:txBody>
      </p:sp>
    </p:spTree>
    <p:extLst>
      <p:ext uri="{BB962C8B-B14F-4D97-AF65-F5344CB8AC3E}">
        <p14:creationId xmlns:p14="http://schemas.microsoft.com/office/powerpoint/2010/main" val="424081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78A8E-7156-5D58-DFF0-958CE8A8E048}"/>
              </a:ext>
            </a:extLst>
          </p:cNvPr>
          <p:cNvSpPr>
            <a:spLocks noGrp="1"/>
          </p:cNvSpPr>
          <p:nvPr>
            <p:ph idx="1"/>
          </p:nvPr>
        </p:nvSpPr>
        <p:spPr>
          <a:xfrm>
            <a:off x="1451579" y="710214"/>
            <a:ext cx="9603275" cy="4756131"/>
          </a:xfrm>
        </p:spPr>
        <p:txBody>
          <a:bodyPr/>
          <a:lstStyle/>
          <a:p>
            <a:r>
              <a:rPr lang="en-US" b="1" dirty="0"/>
              <a:t>Capitalize </a:t>
            </a:r>
            <a:r>
              <a:rPr lang="en-US" dirty="0"/>
              <a:t>:-</a:t>
            </a:r>
            <a:r>
              <a:rPr lang="en-US" b="0" i="0" dirty="0">
                <a:solidFill>
                  <a:srgbClr val="0D0D0D"/>
                </a:solidFill>
                <a:effectLst/>
                <a:latin typeface="Söhne"/>
              </a:rPr>
              <a:t>To capitalize the first letter of each word in a column using </a:t>
            </a:r>
            <a:r>
              <a:rPr lang="en-US" b="0" i="0" dirty="0" err="1">
                <a:solidFill>
                  <a:srgbClr val="0D0D0D"/>
                </a:solidFill>
                <a:effectLst/>
                <a:latin typeface="Söhne"/>
              </a:rPr>
              <a:t>PySpark</a:t>
            </a:r>
            <a:endParaRPr lang="en-US" dirty="0"/>
          </a:p>
        </p:txBody>
      </p:sp>
      <p:pic>
        <p:nvPicPr>
          <p:cNvPr id="5" name="Picture 4">
            <a:extLst>
              <a:ext uri="{FF2B5EF4-FFF2-40B4-BE49-F238E27FC236}">
                <a16:creationId xmlns:a16="http://schemas.microsoft.com/office/drawing/2014/main" id="{2B1E9A1B-9B1B-9EB5-99DE-0F2197D5E362}"/>
              </a:ext>
            </a:extLst>
          </p:cNvPr>
          <p:cNvPicPr>
            <a:picLocks noChangeAspect="1"/>
          </p:cNvPicPr>
          <p:nvPr/>
        </p:nvPicPr>
        <p:blipFill>
          <a:blip r:embed="rId2"/>
          <a:stretch>
            <a:fillRect/>
          </a:stretch>
        </p:blipFill>
        <p:spPr>
          <a:xfrm>
            <a:off x="1451579" y="2016701"/>
            <a:ext cx="9603275" cy="3822470"/>
          </a:xfrm>
          <a:prstGeom prst="rect">
            <a:avLst/>
          </a:prstGeom>
        </p:spPr>
      </p:pic>
    </p:spTree>
    <p:extLst>
      <p:ext uri="{BB962C8B-B14F-4D97-AF65-F5344CB8AC3E}">
        <p14:creationId xmlns:p14="http://schemas.microsoft.com/office/powerpoint/2010/main" val="314051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E016-9B0D-506F-66C0-7086FC176530}"/>
              </a:ext>
            </a:extLst>
          </p:cNvPr>
          <p:cNvSpPr>
            <a:spLocks noGrp="1"/>
          </p:cNvSpPr>
          <p:nvPr>
            <p:ph type="title"/>
          </p:nvPr>
        </p:nvSpPr>
        <p:spPr/>
        <p:txBody>
          <a:bodyPr/>
          <a:lstStyle/>
          <a:p>
            <a:r>
              <a:rPr lang="en-US" dirty="0"/>
              <a:t>Splitting Columns:-</a:t>
            </a:r>
          </a:p>
        </p:txBody>
      </p:sp>
      <p:sp>
        <p:nvSpPr>
          <p:cNvPr id="3" name="Content Placeholder 2">
            <a:extLst>
              <a:ext uri="{FF2B5EF4-FFF2-40B4-BE49-F238E27FC236}">
                <a16:creationId xmlns:a16="http://schemas.microsoft.com/office/drawing/2014/main" id="{CB89221A-C98C-BD99-7901-C5570D3F8A6F}"/>
              </a:ext>
            </a:extLst>
          </p:cNvPr>
          <p:cNvSpPr>
            <a:spLocks noGrp="1"/>
          </p:cNvSpPr>
          <p:nvPr>
            <p:ph idx="1"/>
          </p:nvPr>
        </p:nvSpPr>
        <p:spPr/>
        <p:txBody>
          <a:bodyPr/>
          <a:lstStyle/>
          <a:p>
            <a:r>
              <a:rPr lang="en-US" dirty="0"/>
              <a:t>The </a:t>
            </a:r>
            <a:r>
              <a:rPr lang="en-US" b="1" dirty="0"/>
              <a:t>Split() </a:t>
            </a:r>
            <a:r>
              <a:rPr lang="en-US" b="0" i="0" dirty="0">
                <a:solidFill>
                  <a:srgbClr val="0D0D0D"/>
                </a:solidFill>
                <a:effectLst/>
                <a:latin typeface="Söhne"/>
              </a:rPr>
              <a:t>function splits a string column into an array of substrings based on a delimiter.</a:t>
            </a:r>
          </a:p>
          <a:p>
            <a:endParaRPr lang="en-US" dirty="0"/>
          </a:p>
        </p:txBody>
      </p:sp>
      <p:pic>
        <p:nvPicPr>
          <p:cNvPr id="6" name="Picture 5">
            <a:extLst>
              <a:ext uri="{FF2B5EF4-FFF2-40B4-BE49-F238E27FC236}">
                <a16:creationId xmlns:a16="http://schemas.microsoft.com/office/drawing/2014/main" id="{A5F06FFC-3CB1-5B33-92DC-5835ABFDB888}"/>
              </a:ext>
            </a:extLst>
          </p:cNvPr>
          <p:cNvPicPr>
            <a:picLocks noChangeAspect="1"/>
          </p:cNvPicPr>
          <p:nvPr/>
        </p:nvPicPr>
        <p:blipFill>
          <a:blip r:embed="rId2"/>
          <a:stretch>
            <a:fillRect/>
          </a:stretch>
        </p:blipFill>
        <p:spPr>
          <a:xfrm>
            <a:off x="2807685" y="2885243"/>
            <a:ext cx="6576630" cy="3168238"/>
          </a:xfrm>
          <a:prstGeom prst="rect">
            <a:avLst/>
          </a:prstGeom>
        </p:spPr>
      </p:pic>
    </p:spTree>
    <p:extLst>
      <p:ext uri="{BB962C8B-B14F-4D97-AF65-F5344CB8AC3E}">
        <p14:creationId xmlns:p14="http://schemas.microsoft.com/office/powerpoint/2010/main" val="771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DF2E-FA8C-3D42-C584-FD1F6C904CDA}"/>
              </a:ext>
            </a:extLst>
          </p:cNvPr>
          <p:cNvSpPr>
            <a:spLocks noGrp="1"/>
          </p:cNvSpPr>
          <p:nvPr>
            <p:ph type="title"/>
          </p:nvPr>
        </p:nvSpPr>
        <p:spPr/>
        <p:txBody>
          <a:bodyPr/>
          <a:lstStyle/>
          <a:p>
            <a:r>
              <a:rPr lang="en-US" dirty="0"/>
              <a:t>Transformed schema</a:t>
            </a:r>
          </a:p>
        </p:txBody>
      </p:sp>
      <p:pic>
        <p:nvPicPr>
          <p:cNvPr id="5" name="Content Placeholder 4">
            <a:extLst>
              <a:ext uri="{FF2B5EF4-FFF2-40B4-BE49-F238E27FC236}">
                <a16:creationId xmlns:a16="http://schemas.microsoft.com/office/drawing/2014/main" id="{CE0052A8-277C-A605-91A2-06DB5413A492}"/>
              </a:ext>
            </a:extLst>
          </p:cNvPr>
          <p:cNvPicPr>
            <a:picLocks noGrp="1" noChangeAspect="1"/>
          </p:cNvPicPr>
          <p:nvPr>
            <p:ph idx="1"/>
          </p:nvPr>
        </p:nvPicPr>
        <p:blipFill>
          <a:blip r:embed="rId2"/>
          <a:stretch>
            <a:fillRect/>
          </a:stretch>
        </p:blipFill>
        <p:spPr>
          <a:xfrm>
            <a:off x="2974019" y="1970842"/>
            <a:ext cx="6276513" cy="3844031"/>
          </a:xfrm>
        </p:spPr>
      </p:pic>
    </p:spTree>
    <p:extLst>
      <p:ext uri="{BB962C8B-B14F-4D97-AF65-F5344CB8AC3E}">
        <p14:creationId xmlns:p14="http://schemas.microsoft.com/office/powerpoint/2010/main" val="458297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925</TotalTime>
  <Words>651</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Gill Sans MT</vt:lpstr>
      <vt:lpstr>Red Hat Text</vt:lpstr>
      <vt:lpstr>Roboto</vt:lpstr>
      <vt:lpstr>Söhne</vt:lpstr>
      <vt:lpstr>Tahoma</vt:lpstr>
      <vt:lpstr>Times New Roman</vt:lpstr>
      <vt:lpstr>Gallery</vt:lpstr>
      <vt:lpstr>Indian Railways Train Insight Analysis</vt:lpstr>
      <vt:lpstr>    Indian Railways Train Insight Analysis</vt:lpstr>
      <vt:lpstr>Introduction</vt:lpstr>
      <vt:lpstr>ETL Pipeline Development for IRCTC Data </vt:lpstr>
      <vt:lpstr>Transformation</vt:lpstr>
      <vt:lpstr>Data cleaning:-</vt:lpstr>
      <vt:lpstr>PowerPoint Presentation</vt:lpstr>
      <vt:lpstr>Splitting Columns:-</vt:lpstr>
      <vt:lpstr>Transformed schema</vt:lpstr>
      <vt:lpstr>Commands used in Pyspark</vt:lpstr>
      <vt:lpstr>Load data</vt:lpstr>
      <vt:lpstr>My-sql connectivity</vt:lpstr>
      <vt:lpstr>Advantages:-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E J A S _ K O L A M B E</dc:creator>
  <cp:lastModifiedBy>Purven Zambre</cp:lastModifiedBy>
  <cp:revision>8</cp:revision>
  <dcterms:created xsi:type="dcterms:W3CDTF">2024-02-20T15:02:45Z</dcterms:created>
  <dcterms:modified xsi:type="dcterms:W3CDTF">2024-02-21T07:39:41Z</dcterms:modified>
</cp:coreProperties>
</file>