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1" r:id="rId4"/>
    <p:sldId id="259" r:id="rId5"/>
    <p:sldId id="260" r:id="rId6"/>
    <p:sldId id="269" r:id="rId7"/>
    <p:sldId id="262" r:id="rId8"/>
    <p:sldId id="271" r:id="rId9"/>
    <p:sldId id="270" r:id="rId10"/>
    <p:sldId id="273" r:id="rId11"/>
    <p:sldId id="263" r:id="rId12"/>
    <p:sldId id="275" r:id="rId13"/>
    <p:sldId id="264" r:id="rId14"/>
    <p:sldId id="265" r:id="rId15"/>
    <p:sldId id="266" r:id="rId16"/>
    <p:sldId id="274"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7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94660"/>
  </p:normalViewPr>
  <p:slideViewPr>
    <p:cSldViewPr snapToGrid="0">
      <p:cViewPr varScale="1">
        <p:scale>
          <a:sx n="78" d="100"/>
          <a:sy n="78" d="100"/>
        </p:scale>
        <p:origin x="89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9C99C-EF75-4288-B72A-E78E6F517A3A}" type="datetimeFigureOut">
              <a:rPr lang="en-US" smtClean="0"/>
              <a:t>5/30/2024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7606E-B659-4E14-AD9A-08E17FF42E51}" type="slidenum">
              <a:rPr lang="en-US" smtClean="0"/>
              <a:t>‹#›</a:t>
            </a:fld>
            <a:endParaRPr lang="en-US"/>
          </a:p>
        </p:txBody>
      </p:sp>
    </p:spTree>
    <p:extLst>
      <p:ext uri="{BB962C8B-B14F-4D97-AF65-F5344CB8AC3E}">
        <p14:creationId xmlns:p14="http://schemas.microsoft.com/office/powerpoint/2010/main" val="1077689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Approx 22% space is saved by changing from object to category</a:t>
            </a:r>
          </a:p>
        </p:txBody>
      </p:sp>
      <p:sp>
        <p:nvSpPr>
          <p:cNvPr id="4" name="Slide Number Placeholder 3"/>
          <p:cNvSpPr>
            <a:spLocks noGrp="1"/>
          </p:cNvSpPr>
          <p:nvPr>
            <p:ph type="sldNum" sz="quarter" idx="5"/>
          </p:nvPr>
        </p:nvSpPr>
        <p:spPr/>
        <p:txBody>
          <a:bodyPr/>
          <a:lstStyle/>
          <a:p>
            <a:fld id="{76F7606E-B659-4E14-AD9A-08E17FF42E51}" type="slidenum">
              <a:rPr lang="en-US" smtClean="0"/>
              <a:t>4</a:t>
            </a:fld>
            <a:endParaRPr lang="en-US"/>
          </a:p>
        </p:txBody>
      </p:sp>
    </p:spTree>
    <p:extLst>
      <p:ext uri="{BB962C8B-B14F-4D97-AF65-F5344CB8AC3E}">
        <p14:creationId xmlns:p14="http://schemas.microsoft.com/office/powerpoint/2010/main" val="203991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F7606E-B659-4E14-AD9A-08E17FF42E51}" type="slidenum">
              <a:rPr lang="en-US" smtClean="0"/>
              <a:t>5</a:t>
            </a:fld>
            <a:endParaRPr lang="en-US"/>
          </a:p>
        </p:txBody>
      </p:sp>
    </p:spTree>
    <p:extLst>
      <p:ext uri="{BB962C8B-B14F-4D97-AF65-F5344CB8AC3E}">
        <p14:creationId xmlns:p14="http://schemas.microsoft.com/office/powerpoint/2010/main" val="447967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F7606E-B659-4E14-AD9A-08E17FF42E51}" type="slidenum">
              <a:rPr lang="en-US" smtClean="0"/>
              <a:t>6</a:t>
            </a:fld>
            <a:endParaRPr lang="en-US"/>
          </a:p>
        </p:txBody>
      </p:sp>
    </p:spTree>
    <p:extLst>
      <p:ext uri="{BB962C8B-B14F-4D97-AF65-F5344CB8AC3E}">
        <p14:creationId xmlns:p14="http://schemas.microsoft.com/office/powerpoint/2010/main" val="2390256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F7606E-B659-4E14-AD9A-08E17FF42E51}" type="slidenum">
              <a:rPr lang="en-US" smtClean="0"/>
              <a:t>8</a:t>
            </a:fld>
            <a:endParaRPr lang="en-US"/>
          </a:p>
        </p:txBody>
      </p:sp>
    </p:spTree>
    <p:extLst>
      <p:ext uri="{BB962C8B-B14F-4D97-AF65-F5344CB8AC3E}">
        <p14:creationId xmlns:p14="http://schemas.microsoft.com/office/powerpoint/2010/main" val="227786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F7606E-B659-4E14-AD9A-08E17FF42E51}" type="slidenum">
              <a:rPr lang="en-US" smtClean="0"/>
              <a:t>10</a:t>
            </a:fld>
            <a:endParaRPr lang="en-US"/>
          </a:p>
        </p:txBody>
      </p:sp>
    </p:spTree>
    <p:extLst>
      <p:ext uri="{BB962C8B-B14F-4D97-AF65-F5344CB8AC3E}">
        <p14:creationId xmlns:p14="http://schemas.microsoft.com/office/powerpoint/2010/main" val="1467363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04A4-62A3-48EE-B02A-37DF906D43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103FDE-7C31-5EF3-4920-DEE6D0CF06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2384E5-8292-1C95-8D75-2512E7FC605A}"/>
              </a:ext>
            </a:extLst>
          </p:cNvPr>
          <p:cNvSpPr>
            <a:spLocks noGrp="1"/>
          </p:cNvSpPr>
          <p:nvPr>
            <p:ph type="dt" sz="half" idx="10"/>
          </p:nvPr>
        </p:nvSpPr>
        <p:spPr/>
        <p:txBody>
          <a:bodyPr/>
          <a:lstStyle/>
          <a:p>
            <a:fld id="{D52A8E43-E8C1-4478-8CEF-CEECB357E4E5}" type="datetimeFigureOut">
              <a:rPr lang="en-US" smtClean="0"/>
              <a:t>5/30/2024</a:t>
            </a:fld>
            <a:endParaRPr lang="en-US"/>
          </a:p>
        </p:txBody>
      </p:sp>
      <p:sp>
        <p:nvSpPr>
          <p:cNvPr id="5" name="Footer Placeholder 4">
            <a:extLst>
              <a:ext uri="{FF2B5EF4-FFF2-40B4-BE49-F238E27FC236}">
                <a16:creationId xmlns:a16="http://schemas.microsoft.com/office/drawing/2014/main" id="{162926F3-3BD4-24D2-031F-991C01F74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3662C-7A3A-5B8A-5C9A-E990ACA74632}"/>
              </a:ext>
            </a:extLst>
          </p:cNvPr>
          <p:cNvSpPr>
            <a:spLocks noGrp="1"/>
          </p:cNvSpPr>
          <p:nvPr>
            <p:ph type="sldNum" sz="quarter" idx="12"/>
          </p:nvPr>
        </p:nvSpPr>
        <p:spPr/>
        <p:txBody>
          <a:bodyPr/>
          <a:lstStyle/>
          <a:p>
            <a:fld id="{90F878E7-7E3B-45D0-81F7-B13FCAFC3511}" type="slidenum">
              <a:rPr lang="en-US" smtClean="0"/>
              <a:t>‹#›</a:t>
            </a:fld>
            <a:endParaRPr lang="en-US"/>
          </a:p>
        </p:txBody>
      </p:sp>
    </p:spTree>
    <p:extLst>
      <p:ext uri="{BB962C8B-B14F-4D97-AF65-F5344CB8AC3E}">
        <p14:creationId xmlns:p14="http://schemas.microsoft.com/office/powerpoint/2010/main" val="386826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59C4-508F-A977-EFFA-D093E27486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02B0BA-6A91-4CCA-D55D-5FFD00ABB5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15A90-87BD-E8B2-E8F0-2B786C9A347A}"/>
              </a:ext>
            </a:extLst>
          </p:cNvPr>
          <p:cNvSpPr>
            <a:spLocks noGrp="1"/>
          </p:cNvSpPr>
          <p:nvPr>
            <p:ph type="dt" sz="half" idx="10"/>
          </p:nvPr>
        </p:nvSpPr>
        <p:spPr/>
        <p:txBody>
          <a:bodyPr/>
          <a:lstStyle/>
          <a:p>
            <a:fld id="{D52A8E43-E8C1-4478-8CEF-CEECB357E4E5}" type="datetimeFigureOut">
              <a:rPr lang="en-US" smtClean="0"/>
              <a:t>5/30/2024</a:t>
            </a:fld>
            <a:endParaRPr lang="en-US"/>
          </a:p>
        </p:txBody>
      </p:sp>
      <p:sp>
        <p:nvSpPr>
          <p:cNvPr id="5" name="Footer Placeholder 4">
            <a:extLst>
              <a:ext uri="{FF2B5EF4-FFF2-40B4-BE49-F238E27FC236}">
                <a16:creationId xmlns:a16="http://schemas.microsoft.com/office/drawing/2014/main" id="{F5987540-857D-98A0-4252-BFA0F2182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C76E5-31F6-6289-0D07-21B8FD070B1F}"/>
              </a:ext>
            </a:extLst>
          </p:cNvPr>
          <p:cNvSpPr>
            <a:spLocks noGrp="1"/>
          </p:cNvSpPr>
          <p:nvPr>
            <p:ph type="sldNum" sz="quarter" idx="12"/>
          </p:nvPr>
        </p:nvSpPr>
        <p:spPr/>
        <p:txBody>
          <a:bodyPr/>
          <a:lstStyle/>
          <a:p>
            <a:fld id="{90F878E7-7E3B-45D0-81F7-B13FCAFC3511}" type="slidenum">
              <a:rPr lang="en-US" smtClean="0"/>
              <a:t>‹#›</a:t>
            </a:fld>
            <a:endParaRPr lang="en-US"/>
          </a:p>
        </p:txBody>
      </p:sp>
    </p:spTree>
    <p:extLst>
      <p:ext uri="{BB962C8B-B14F-4D97-AF65-F5344CB8AC3E}">
        <p14:creationId xmlns:p14="http://schemas.microsoft.com/office/powerpoint/2010/main" val="48459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36AD7A-4C50-4D8C-5443-7F36D31DE6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D420E1-6757-5B2E-B184-DEBC0F3EDE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CDF251-1DE4-5830-9CD0-5BC85DAEDA9B}"/>
              </a:ext>
            </a:extLst>
          </p:cNvPr>
          <p:cNvSpPr>
            <a:spLocks noGrp="1"/>
          </p:cNvSpPr>
          <p:nvPr>
            <p:ph type="dt" sz="half" idx="10"/>
          </p:nvPr>
        </p:nvSpPr>
        <p:spPr/>
        <p:txBody>
          <a:bodyPr/>
          <a:lstStyle/>
          <a:p>
            <a:fld id="{D52A8E43-E8C1-4478-8CEF-CEECB357E4E5}" type="datetimeFigureOut">
              <a:rPr lang="en-US" smtClean="0"/>
              <a:t>5/30/2024</a:t>
            </a:fld>
            <a:endParaRPr lang="en-US"/>
          </a:p>
        </p:txBody>
      </p:sp>
      <p:sp>
        <p:nvSpPr>
          <p:cNvPr id="5" name="Footer Placeholder 4">
            <a:extLst>
              <a:ext uri="{FF2B5EF4-FFF2-40B4-BE49-F238E27FC236}">
                <a16:creationId xmlns:a16="http://schemas.microsoft.com/office/drawing/2014/main" id="{B1965280-C55F-A3C1-AEAD-C727E1283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A33C6-A89E-B9F9-AE99-C239AE2246C8}"/>
              </a:ext>
            </a:extLst>
          </p:cNvPr>
          <p:cNvSpPr>
            <a:spLocks noGrp="1"/>
          </p:cNvSpPr>
          <p:nvPr>
            <p:ph type="sldNum" sz="quarter" idx="12"/>
          </p:nvPr>
        </p:nvSpPr>
        <p:spPr/>
        <p:txBody>
          <a:bodyPr/>
          <a:lstStyle/>
          <a:p>
            <a:fld id="{90F878E7-7E3B-45D0-81F7-B13FCAFC3511}" type="slidenum">
              <a:rPr lang="en-US" smtClean="0"/>
              <a:t>‹#›</a:t>
            </a:fld>
            <a:endParaRPr lang="en-US"/>
          </a:p>
        </p:txBody>
      </p:sp>
    </p:spTree>
    <p:extLst>
      <p:ext uri="{BB962C8B-B14F-4D97-AF65-F5344CB8AC3E}">
        <p14:creationId xmlns:p14="http://schemas.microsoft.com/office/powerpoint/2010/main" val="1608617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73CE-0FAF-9194-6DDC-7748D19D2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A17937-11C5-38B4-0E74-BBC2B4D885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18193-899D-2F68-024C-0D7864E5B928}"/>
              </a:ext>
            </a:extLst>
          </p:cNvPr>
          <p:cNvSpPr>
            <a:spLocks noGrp="1"/>
          </p:cNvSpPr>
          <p:nvPr>
            <p:ph type="dt" sz="half" idx="10"/>
          </p:nvPr>
        </p:nvSpPr>
        <p:spPr/>
        <p:txBody>
          <a:bodyPr/>
          <a:lstStyle/>
          <a:p>
            <a:fld id="{D52A8E43-E8C1-4478-8CEF-CEECB357E4E5}" type="datetimeFigureOut">
              <a:rPr lang="en-US" smtClean="0"/>
              <a:t>5/30/2024</a:t>
            </a:fld>
            <a:endParaRPr lang="en-US"/>
          </a:p>
        </p:txBody>
      </p:sp>
      <p:sp>
        <p:nvSpPr>
          <p:cNvPr id="5" name="Footer Placeholder 4">
            <a:extLst>
              <a:ext uri="{FF2B5EF4-FFF2-40B4-BE49-F238E27FC236}">
                <a16:creationId xmlns:a16="http://schemas.microsoft.com/office/drawing/2014/main" id="{AC1AFE33-7545-8981-808E-D548688679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ABCA6-AE84-E789-3002-E546EC77853F}"/>
              </a:ext>
            </a:extLst>
          </p:cNvPr>
          <p:cNvSpPr>
            <a:spLocks noGrp="1"/>
          </p:cNvSpPr>
          <p:nvPr>
            <p:ph type="sldNum" sz="quarter" idx="12"/>
          </p:nvPr>
        </p:nvSpPr>
        <p:spPr/>
        <p:txBody>
          <a:bodyPr/>
          <a:lstStyle/>
          <a:p>
            <a:fld id="{90F878E7-7E3B-45D0-81F7-B13FCAFC3511}" type="slidenum">
              <a:rPr lang="en-US" smtClean="0"/>
              <a:t>‹#›</a:t>
            </a:fld>
            <a:endParaRPr lang="en-US"/>
          </a:p>
        </p:txBody>
      </p:sp>
    </p:spTree>
    <p:extLst>
      <p:ext uri="{BB962C8B-B14F-4D97-AF65-F5344CB8AC3E}">
        <p14:creationId xmlns:p14="http://schemas.microsoft.com/office/powerpoint/2010/main" val="3170555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6D00B-14EF-5586-4A91-45CF7E2CB5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E9400E-7738-B062-257B-53209AF59C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B0C3DD-81C8-EAB6-78D1-189C2D21BEB5}"/>
              </a:ext>
            </a:extLst>
          </p:cNvPr>
          <p:cNvSpPr>
            <a:spLocks noGrp="1"/>
          </p:cNvSpPr>
          <p:nvPr>
            <p:ph type="dt" sz="half" idx="10"/>
          </p:nvPr>
        </p:nvSpPr>
        <p:spPr/>
        <p:txBody>
          <a:bodyPr/>
          <a:lstStyle/>
          <a:p>
            <a:fld id="{D52A8E43-E8C1-4478-8CEF-CEECB357E4E5}" type="datetimeFigureOut">
              <a:rPr lang="en-US" smtClean="0"/>
              <a:t>5/30/2024</a:t>
            </a:fld>
            <a:endParaRPr lang="en-US"/>
          </a:p>
        </p:txBody>
      </p:sp>
      <p:sp>
        <p:nvSpPr>
          <p:cNvPr id="5" name="Footer Placeholder 4">
            <a:extLst>
              <a:ext uri="{FF2B5EF4-FFF2-40B4-BE49-F238E27FC236}">
                <a16:creationId xmlns:a16="http://schemas.microsoft.com/office/drawing/2014/main" id="{6E4EBC8C-EA2F-1A61-10F4-7E5ACDF7C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66945-ABCD-1EF5-B487-FF813CBE97E6}"/>
              </a:ext>
            </a:extLst>
          </p:cNvPr>
          <p:cNvSpPr>
            <a:spLocks noGrp="1"/>
          </p:cNvSpPr>
          <p:nvPr>
            <p:ph type="sldNum" sz="quarter" idx="12"/>
          </p:nvPr>
        </p:nvSpPr>
        <p:spPr/>
        <p:txBody>
          <a:bodyPr/>
          <a:lstStyle/>
          <a:p>
            <a:fld id="{90F878E7-7E3B-45D0-81F7-B13FCAFC3511}" type="slidenum">
              <a:rPr lang="en-US" smtClean="0"/>
              <a:t>‹#›</a:t>
            </a:fld>
            <a:endParaRPr lang="en-US"/>
          </a:p>
        </p:txBody>
      </p:sp>
    </p:spTree>
    <p:extLst>
      <p:ext uri="{BB962C8B-B14F-4D97-AF65-F5344CB8AC3E}">
        <p14:creationId xmlns:p14="http://schemas.microsoft.com/office/powerpoint/2010/main" val="129618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EE201-AA9E-F1BB-005B-5B7FAB9CC7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4605C8-B336-D4BF-9C18-E9789DC64F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43946D-59BD-5A22-31DB-EFFB906013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74A727-B679-766D-43D9-0EB9BC993945}"/>
              </a:ext>
            </a:extLst>
          </p:cNvPr>
          <p:cNvSpPr>
            <a:spLocks noGrp="1"/>
          </p:cNvSpPr>
          <p:nvPr>
            <p:ph type="dt" sz="half" idx="10"/>
          </p:nvPr>
        </p:nvSpPr>
        <p:spPr/>
        <p:txBody>
          <a:bodyPr/>
          <a:lstStyle/>
          <a:p>
            <a:fld id="{D52A8E43-E8C1-4478-8CEF-CEECB357E4E5}" type="datetimeFigureOut">
              <a:rPr lang="en-US" smtClean="0"/>
              <a:t>5/30/2024</a:t>
            </a:fld>
            <a:endParaRPr lang="en-US"/>
          </a:p>
        </p:txBody>
      </p:sp>
      <p:sp>
        <p:nvSpPr>
          <p:cNvPr id="6" name="Footer Placeholder 5">
            <a:extLst>
              <a:ext uri="{FF2B5EF4-FFF2-40B4-BE49-F238E27FC236}">
                <a16:creationId xmlns:a16="http://schemas.microsoft.com/office/drawing/2014/main" id="{12044DCD-1CB1-4A2D-CED2-0293CC9A9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04D18-F158-1C62-27D6-427D442D00CE}"/>
              </a:ext>
            </a:extLst>
          </p:cNvPr>
          <p:cNvSpPr>
            <a:spLocks noGrp="1"/>
          </p:cNvSpPr>
          <p:nvPr>
            <p:ph type="sldNum" sz="quarter" idx="12"/>
          </p:nvPr>
        </p:nvSpPr>
        <p:spPr/>
        <p:txBody>
          <a:bodyPr/>
          <a:lstStyle/>
          <a:p>
            <a:fld id="{90F878E7-7E3B-45D0-81F7-B13FCAFC3511}" type="slidenum">
              <a:rPr lang="en-US" smtClean="0"/>
              <a:t>‹#›</a:t>
            </a:fld>
            <a:endParaRPr lang="en-US"/>
          </a:p>
        </p:txBody>
      </p:sp>
    </p:spTree>
    <p:extLst>
      <p:ext uri="{BB962C8B-B14F-4D97-AF65-F5344CB8AC3E}">
        <p14:creationId xmlns:p14="http://schemas.microsoft.com/office/powerpoint/2010/main" val="2977347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A0F6-A307-BD39-4F05-8F009A7A7D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AAA528-90DD-4A99-0C94-EFA392FE54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DEC1CC-F58F-7FC7-A588-F80E196B01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C17300-E15A-90BA-9544-4BE3544A3E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D6BB28-7F2E-A70C-7940-2AC196CA93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B59500-66F6-9951-8706-8C2B09AED453}"/>
              </a:ext>
            </a:extLst>
          </p:cNvPr>
          <p:cNvSpPr>
            <a:spLocks noGrp="1"/>
          </p:cNvSpPr>
          <p:nvPr>
            <p:ph type="dt" sz="half" idx="10"/>
          </p:nvPr>
        </p:nvSpPr>
        <p:spPr/>
        <p:txBody>
          <a:bodyPr/>
          <a:lstStyle/>
          <a:p>
            <a:fld id="{D52A8E43-E8C1-4478-8CEF-CEECB357E4E5}" type="datetimeFigureOut">
              <a:rPr lang="en-US" smtClean="0"/>
              <a:t>5/30/2024</a:t>
            </a:fld>
            <a:endParaRPr lang="en-US"/>
          </a:p>
        </p:txBody>
      </p:sp>
      <p:sp>
        <p:nvSpPr>
          <p:cNvPr id="8" name="Footer Placeholder 7">
            <a:extLst>
              <a:ext uri="{FF2B5EF4-FFF2-40B4-BE49-F238E27FC236}">
                <a16:creationId xmlns:a16="http://schemas.microsoft.com/office/drawing/2014/main" id="{995F6F77-CAA8-8A18-C1DF-6CFE765818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A9CD5A-E3E7-A4C3-13CC-AF4E27C3BA30}"/>
              </a:ext>
            </a:extLst>
          </p:cNvPr>
          <p:cNvSpPr>
            <a:spLocks noGrp="1"/>
          </p:cNvSpPr>
          <p:nvPr>
            <p:ph type="sldNum" sz="quarter" idx="12"/>
          </p:nvPr>
        </p:nvSpPr>
        <p:spPr/>
        <p:txBody>
          <a:bodyPr/>
          <a:lstStyle/>
          <a:p>
            <a:fld id="{90F878E7-7E3B-45D0-81F7-B13FCAFC3511}" type="slidenum">
              <a:rPr lang="en-US" smtClean="0"/>
              <a:t>‹#›</a:t>
            </a:fld>
            <a:endParaRPr lang="en-US"/>
          </a:p>
        </p:txBody>
      </p:sp>
    </p:spTree>
    <p:extLst>
      <p:ext uri="{BB962C8B-B14F-4D97-AF65-F5344CB8AC3E}">
        <p14:creationId xmlns:p14="http://schemas.microsoft.com/office/powerpoint/2010/main" val="230288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6087-9522-BEDB-52B0-3EF8657C07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982197-3902-F3A8-0F3B-5D3A8F7E1240}"/>
              </a:ext>
            </a:extLst>
          </p:cNvPr>
          <p:cNvSpPr>
            <a:spLocks noGrp="1"/>
          </p:cNvSpPr>
          <p:nvPr>
            <p:ph type="dt" sz="half" idx="10"/>
          </p:nvPr>
        </p:nvSpPr>
        <p:spPr/>
        <p:txBody>
          <a:bodyPr/>
          <a:lstStyle/>
          <a:p>
            <a:fld id="{D52A8E43-E8C1-4478-8CEF-CEECB357E4E5}" type="datetimeFigureOut">
              <a:rPr lang="en-US" smtClean="0"/>
              <a:t>5/30/2024</a:t>
            </a:fld>
            <a:endParaRPr lang="en-US"/>
          </a:p>
        </p:txBody>
      </p:sp>
      <p:sp>
        <p:nvSpPr>
          <p:cNvPr id="4" name="Footer Placeholder 3">
            <a:extLst>
              <a:ext uri="{FF2B5EF4-FFF2-40B4-BE49-F238E27FC236}">
                <a16:creationId xmlns:a16="http://schemas.microsoft.com/office/drawing/2014/main" id="{73D8C4A6-8876-1867-F447-324DA75EB8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FEEAA6-A342-6899-3BC0-DBB6CA6E8C91}"/>
              </a:ext>
            </a:extLst>
          </p:cNvPr>
          <p:cNvSpPr>
            <a:spLocks noGrp="1"/>
          </p:cNvSpPr>
          <p:nvPr>
            <p:ph type="sldNum" sz="quarter" idx="12"/>
          </p:nvPr>
        </p:nvSpPr>
        <p:spPr/>
        <p:txBody>
          <a:bodyPr/>
          <a:lstStyle/>
          <a:p>
            <a:fld id="{90F878E7-7E3B-45D0-81F7-B13FCAFC3511}" type="slidenum">
              <a:rPr lang="en-US" smtClean="0"/>
              <a:t>‹#›</a:t>
            </a:fld>
            <a:endParaRPr lang="en-US"/>
          </a:p>
        </p:txBody>
      </p:sp>
    </p:spTree>
    <p:extLst>
      <p:ext uri="{BB962C8B-B14F-4D97-AF65-F5344CB8AC3E}">
        <p14:creationId xmlns:p14="http://schemas.microsoft.com/office/powerpoint/2010/main" val="58638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D90C87-A051-8502-A4B5-647ABBF1C51D}"/>
              </a:ext>
            </a:extLst>
          </p:cNvPr>
          <p:cNvSpPr>
            <a:spLocks noGrp="1"/>
          </p:cNvSpPr>
          <p:nvPr>
            <p:ph type="dt" sz="half" idx="10"/>
          </p:nvPr>
        </p:nvSpPr>
        <p:spPr/>
        <p:txBody>
          <a:bodyPr/>
          <a:lstStyle/>
          <a:p>
            <a:fld id="{D52A8E43-E8C1-4478-8CEF-CEECB357E4E5}" type="datetimeFigureOut">
              <a:rPr lang="en-US" smtClean="0"/>
              <a:t>5/30/2024</a:t>
            </a:fld>
            <a:endParaRPr lang="en-US"/>
          </a:p>
        </p:txBody>
      </p:sp>
      <p:sp>
        <p:nvSpPr>
          <p:cNvPr id="3" name="Footer Placeholder 2">
            <a:extLst>
              <a:ext uri="{FF2B5EF4-FFF2-40B4-BE49-F238E27FC236}">
                <a16:creationId xmlns:a16="http://schemas.microsoft.com/office/drawing/2014/main" id="{7075FEE0-452D-3F0C-B7BA-D22F91E621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639544-75DA-6C11-7086-22F33B28CAF7}"/>
              </a:ext>
            </a:extLst>
          </p:cNvPr>
          <p:cNvSpPr>
            <a:spLocks noGrp="1"/>
          </p:cNvSpPr>
          <p:nvPr>
            <p:ph type="sldNum" sz="quarter" idx="12"/>
          </p:nvPr>
        </p:nvSpPr>
        <p:spPr/>
        <p:txBody>
          <a:bodyPr/>
          <a:lstStyle/>
          <a:p>
            <a:fld id="{90F878E7-7E3B-45D0-81F7-B13FCAFC3511}" type="slidenum">
              <a:rPr lang="en-US" smtClean="0"/>
              <a:t>‹#›</a:t>
            </a:fld>
            <a:endParaRPr lang="en-US"/>
          </a:p>
        </p:txBody>
      </p:sp>
    </p:spTree>
    <p:extLst>
      <p:ext uri="{BB962C8B-B14F-4D97-AF65-F5344CB8AC3E}">
        <p14:creationId xmlns:p14="http://schemas.microsoft.com/office/powerpoint/2010/main" val="191222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8050-055B-F5E6-8E7E-58169BC09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0B53B2-791A-0132-FF4A-E8A69463C8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9A6D7D-9A79-B56B-6ECC-5A23AC4AE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93583-B1A6-2564-6B1D-0CB926842E94}"/>
              </a:ext>
            </a:extLst>
          </p:cNvPr>
          <p:cNvSpPr>
            <a:spLocks noGrp="1"/>
          </p:cNvSpPr>
          <p:nvPr>
            <p:ph type="dt" sz="half" idx="10"/>
          </p:nvPr>
        </p:nvSpPr>
        <p:spPr/>
        <p:txBody>
          <a:bodyPr/>
          <a:lstStyle/>
          <a:p>
            <a:fld id="{D52A8E43-E8C1-4478-8CEF-CEECB357E4E5}" type="datetimeFigureOut">
              <a:rPr lang="en-US" smtClean="0"/>
              <a:t>5/30/2024</a:t>
            </a:fld>
            <a:endParaRPr lang="en-US"/>
          </a:p>
        </p:txBody>
      </p:sp>
      <p:sp>
        <p:nvSpPr>
          <p:cNvPr id="6" name="Footer Placeholder 5">
            <a:extLst>
              <a:ext uri="{FF2B5EF4-FFF2-40B4-BE49-F238E27FC236}">
                <a16:creationId xmlns:a16="http://schemas.microsoft.com/office/drawing/2014/main" id="{0C0F2E7D-EDA3-96E8-E432-F6B6C196C3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66E3E-97FB-AB0D-201B-72B2DCBB9015}"/>
              </a:ext>
            </a:extLst>
          </p:cNvPr>
          <p:cNvSpPr>
            <a:spLocks noGrp="1"/>
          </p:cNvSpPr>
          <p:nvPr>
            <p:ph type="sldNum" sz="quarter" idx="12"/>
          </p:nvPr>
        </p:nvSpPr>
        <p:spPr/>
        <p:txBody>
          <a:bodyPr/>
          <a:lstStyle/>
          <a:p>
            <a:fld id="{90F878E7-7E3B-45D0-81F7-B13FCAFC3511}" type="slidenum">
              <a:rPr lang="en-US" smtClean="0"/>
              <a:t>‹#›</a:t>
            </a:fld>
            <a:endParaRPr lang="en-US"/>
          </a:p>
        </p:txBody>
      </p:sp>
    </p:spTree>
    <p:extLst>
      <p:ext uri="{BB962C8B-B14F-4D97-AF65-F5344CB8AC3E}">
        <p14:creationId xmlns:p14="http://schemas.microsoft.com/office/powerpoint/2010/main" val="3376163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82B7B-3616-5378-ED50-E1DE6A7AED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39664B-3B84-3DAE-1C6E-1AB12DB7EF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42127-F3E6-2930-846D-B74285222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8AB08-DC96-4F38-0A7D-6CC6187D6545}"/>
              </a:ext>
            </a:extLst>
          </p:cNvPr>
          <p:cNvSpPr>
            <a:spLocks noGrp="1"/>
          </p:cNvSpPr>
          <p:nvPr>
            <p:ph type="dt" sz="half" idx="10"/>
          </p:nvPr>
        </p:nvSpPr>
        <p:spPr/>
        <p:txBody>
          <a:bodyPr/>
          <a:lstStyle/>
          <a:p>
            <a:fld id="{D52A8E43-E8C1-4478-8CEF-CEECB357E4E5}" type="datetimeFigureOut">
              <a:rPr lang="en-US" smtClean="0"/>
              <a:t>5/30/2024</a:t>
            </a:fld>
            <a:endParaRPr lang="en-US"/>
          </a:p>
        </p:txBody>
      </p:sp>
      <p:sp>
        <p:nvSpPr>
          <p:cNvPr id="6" name="Footer Placeholder 5">
            <a:extLst>
              <a:ext uri="{FF2B5EF4-FFF2-40B4-BE49-F238E27FC236}">
                <a16:creationId xmlns:a16="http://schemas.microsoft.com/office/drawing/2014/main" id="{64C242EE-E486-7DE7-B154-AD10413E5E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B97044-ACED-12A7-F19B-2BEEF6AA9A48}"/>
              </a:ext>
            </a:extLst>
          </p:cNvPr>
          <p:cNvSpPr>
            <a:spLocks noGrp="1"/>
          </p:cNvSpPr>
          <p:nvPr>
            <p:ph type="sldNum" sz="quarter" idx="12"/>
          </p:nvPr>
        </p:nvSpPr>
        <p:spPr/>
        <p:txBody>
          <a:bodyPr/>
          <a:lstStyle/>
          <a:p>
            <a:fld id="{90F878E7-7E3B-45D0-81F7-B13FCAFC3511}" type="slidenum">
              <a:rPr lang="en-US" smtClean="0"/>
              <a:t>‹#›</a:t>
            </a:fld>
            <a:endParaRPr lang="en-US"/>
          </a:p>
        </p:txBody>
      </p:sp>
    </p:spTree>
    <p:extLst>
      <p:ext uri="{BB962C8B-B14F-4D97-AF65-F5344CB8AC3E}">
        <p14:creationId xmlns:p14="http://schemas.microsoft.com/office/powerpoint/2010/main" val="301760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74233-A681-C162-3363-F8DE5DFA3C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837CC8-D694-3E07-23AE-404E5568ED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911F6-1E56-D66E-DE54-D6B8672628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2A8E43-E8C1-4478-8CEF-CEECB357E4E5}" type="datetimeFigureOut">
              <a:rPr lang="en-US" smtClean="0"/>
              <a:t>5/30/2024</a:t>
            </a:fld>
            <a:endParaRPr lang="en-US"/>
          </a:p>
        </p:txBody>
      </p:sp>
      <p:sp>
        <p:nvSpPr>
          <p:cNvPr id="5" name="Footer Placeholder 4">
            <a:extLst>
              <a:ext uri="{FF2B5EF4-FFF2-40B4-BE49-F238E27FC236}">
                <a16:creationId xmlns:a16="http://schemas.microsoft.com/office/drawing/2014/main" id="{47DA9E31-2527-F923-8AB3-9152B587EA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E755244-A8B7-8841-ED10-34F03C178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F878E7-7E3B-45D0-81F7-B13FCAFC3511}" type="slidenum">
              <a:rPr lang="en-US" smtClean="0"/>
              <a:t>‹#›</a:t>
            </a:fld>
            <a:endParaRPr lang="en-US"/>
          </a:p>
        </p:txBody>
      </p:sp>
    </p:spTree>
    <p:extLst>
      <p:ext uri="{BB962C8B-B14F-4D97-AF65-F5344CB8AC3E}">
        <p14:creationId xmlns:p14="http://schemas.microsoft.com/office/powerpoint/2010/main" val="2507304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car key on a form&#10;&#10;Description automatically generated">
            <a:extLst>
              <a:ext uri="{FF2B5EF4-FFF2-40B4-BE49-F238E27FC236}">
                <a16:creationId xmlns:a16="http://schemas.microsoft.com/office/drawing/2014/main" id="{1FFFB9F2-B07D-B497-FFC7-3D33553970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36" r="8301"/>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D53A1A-2CFB-C447-5FED-588E89D8D76A}"/>
              </a:ext>
            </a:extLst>
          </p:cNvPr>
          <p:cNvSpPr>
            <a:spLocks noGrp="1"/>
          </p:cNvSpPr>
          <p:nvPr>
            <p:ph type="ctrTitle"/>
          </p:nvPr>
        </p:nvSpPr>
        <p:spPr>
          <a:xfrm>
            <a:off x="371094" y="1161288"/>
            <a:ext cx="3438144" cy="1124712"/>
          </a:xfrm>
        </p:spPr>
        <p:txBody>
          <a:bodyPr vert="horz" lIns="91440" tIns="45720" rIns="91440" bIns="45720" rtlCol="0" anchor="b">
            <a:normAutofit/>
          </a:bodyPr>
          <a:lstStyle/>
          <a:p>
            <a:pPr algn="l"/>
            <a:r>
              <a:rPr lang="en-US" sz="2000">
                <a:solidFill>
                  <a:schemeClr val="bg1"/>
                </a:solidFill>
              </a:rPr>
              <a:t>CAPSTONE 2</a:t>
            </a:r>
            <a:br>
              <a:rPr lang="en-US" sz="2000">
                <a:solidFill>
                  <a:schemeClr val="bg1"/>
                </a:solidFill>
              </a:rPr>
            </a:br>
            <a:r>
              <a:rPr lang="en-US" sz="2000">
                <a:solidFill>
                  <a:schemeClr val="bg1"/>
                </a:solidFill>
              </a:rPr>
              <a:t>INSURANCE CLAIM PATTERN IN CAR INSURANCE POLICIES</a:t>
            </a:r>
          </a:p>
        </p:txBody>
      </p:sp>
      <p:sp>
        <p:nvSpPr>
          <p:cNvPr id="1035" name="Rectangle 103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A010B957-A580-B504-D57C-5E17A334207F}"/>
              </a:ext>
            </a:extLst>
          </p:cNvPr>
          <p:cNvSpPr>
            <a:spLocks noGrp="1"/>
          </p:cNvSpPr>
          <p:nvPr>
            <p:ph type="subTitle" idx="1"/>
          </p:nvPr>
        </p:nvSpPr>
        <p:spPr>
          <a:xfrm>
            <a:off x="371094" y="2718054"/>
            <a:ext cx="3438906" cy="3207258"/>
          </a:xfrm>
        </p:spPr>
        <p:txBody>
          <a:bodyPr vert="horz" lIns="91440" tIns="45720" rIns="91440" bIns="45720" rtlCol="0" anchor="t">
            <a:normAutofit/>
          </a:bodyPr>
          <a:lstStyle/>
          <a:p>
            <a:pPr indent="-228600" algn="l">
              <a:buFont typeface="Arial" panose="020B0604020202020204" pitchFamily="34" charset="0"/>
              <a:buChar char="•"/>
            </a:pPr>
            <a:endParaRPr lang="en-US" sz="1700" dirty="0">
              <a:solidFill>
                <a:schemeClr val="bg1"/>
              </a:solidFill>
            </a:endParaRPr>
          </a:p>
          <a:p>
            <a:pPr indent="-228600" algn="l">
              <a:buFont typeface="Arial" panose="020B0604020202020204" pitchFamily="34" charset="0"/>
              <a:buChar char="•"/>
            </a:pPr>
            <a:endParaRPr lang="en-US" sz="1700" dirty="0">
              <a:solidFill>
                <a:schemeClr val="bg1"/>
              </a:solidFill>
            </a:endParaRPr>
          </a:p>
          <a:p>
            <a:pPr indent="-228600" algn="l">
              <a:buFont typeface="Arial" panose="020B0604020202020204" pitchFamily="34" charset="0"/>
              <a:buChar char="•"/>
            </a:pPr>
            <a:r>
              <a:rPr lang="en-US" dirty="0">
                <a:solidFill>
                  <a:schemeClr val="bg1"/>
                </a:solidFill>
              </a:rPr>
              <a:t>TEJAS NAKAVE</a:t>
            </a:r>
          </a:p>
          <a:p>
            <a:pPr marL="228600" lvl="1" algn="l"/>
            <a:r>
              <a:rPr lang="en-US" sz="1800" dirty="0">
                <a:solidFill>
                  <a:schemeClr val="bg1"/>
                </a:solidFill>
              </a:rPr>
              <a:t>	 - PGA WD 47 </a:t>
            </a:r>
          </a:p>
        </p:txBody>
      </p:sp>
    </p:spTree>
    <p:extLst>
      <p:ext uri="{BB962C8B-B14F-4D97-AF65-F5344CB8AC3E}">
        <p14:creationId xmlns:p14="http://schemas.microsoft.com/office/powerpoint/2010/main" val="1376829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D95FF-2E7C-298E-6DC8-EB9ACD573DC4}"/>
              </a:ext>
            </a:extLst>
          </p:cNvPr>
          <p:cNvSpPr>
            <a:spLocks noGrp="1"/>
          </p:cNvSpPr>
          <p:nvPr>
            <p:ph idx="1"/>
          </p:nvPr>
        </p:nvSpPr>
        <p:spPr>
          <a:xfrm>
            <a:off x="838200" y="1825625"/>
            <a:ext cx="10515600" cy="3700104"/>
          </a:xfrm>
        </p:spPr>
        <p:txBody>
          <a:bodyPr>
            <a:normAutofit/>
          </a:bodyPr>
          <a:lstStyle/>
          <a:p>
            <a:pPr>
              <a:lnSpc>
                <a:spcPct val="100000"/>
              </a:lnSpc>
            </a:pPr>
            <a:r>
              <a:rPr lang="en-US" dirty="0">
                <a:latin typeface="Aptos" panose="020B0004020202020204" pitchFamily="34" charset="0"/>
              </a:rPr>
              <a:t>Highest no. of claims(about 1000) come from area C8</a:t>
            </a:r>
          </a:p>
          <a:p>
            <a:pPr>
              <a:lnSpc>
                <a:spcPct val="100000"/>
              </a:lnSpc>
            </a:pPr>
            <a:r>
              <a:rPr lang="en-US" dirty="0">
                <a:latin typeface="Aptos" panose="020B0004020202020204" pitchFamily="34" charset="0"/>
              </a:rPr>
              <a:t> Owners with models M1 M4 and M6 have highest claims (about 1000 each).</a:t>
            </a:r>
          </a:p>
          <a:p>
            <a:pPr>
              <a:lnSpc>
                <a:spcPct val="100000"/>
              </a:lnSpc>
            </a:pPr>
            <a:r>
              <a:rPr lang="en-US" dirty="0">
                <a:latin typeface="Aptos" panose="020B0004020202020204" pitchFamily="34" charset="0"/>
              </a:rPr>
              <a:t> There are zero claims where speed alert system isn't present in car.</a:t>
            </a:r>
          </a:p>
        </p:txBody>
      </p:sp>
      <p:sp>
        <p:nvSpPr>
          <p:cNvPr id="4" name="Title 1">
            <a:extLst>
              <a:ext uri="{FF2B5EF4-FFF2-40B4-BE49-F238E27FC236}">
                <a16:creationId xmlns:a16="http://schemas.microsoft.com/office/drawing/2014/main" id="{16025996-4842-448B-04DD-5E32FD0F8501}"/>
              </a:ext>
            </a:extLst>
          </p:cNvPr>
          <p:cNvSpPr>
            <a:spLocks noGrp="1"/>
          </p:cNvSpPr>
          <p:nvPr>
            <p:ph type="title"/>
          </p:nvPr>
        </p:nvSpPr>
        <p:spPr>
          <a:xfrm>
            <a:off x="838200" y="365125"/>
            <a:ext cx="10515600" cy="1325563"/>
          </a:xfrm>
        </p:spPr>
        <p:txBody>
          <a:bodyPr/>
          <a:lstStyle/>
          <a:p>
            <a:pPr algn="ctr"/>
            <a:r>
              <a:rPr lang="en-US" dirty="0"/>
              <a:t>Insights from EDA </a:t>
            </a:r>
          </a:p>
        </p:txBody>
      </p:sp>
    </p:spTree>
    <p:extLst>
      <p:ext uri="{BB962C8B-B14F-4D97-AF65-F5344CB8AC3E}">
        <p14:creationId xmlns:p14="http://schemas.microsoft.com/office/powerpoint/2010/main" val="3940390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1B8C0-D677-B038-A170-0F04C6573CC8}"/>
              </a:ext>
            </a:extLst>
          </p:cNvPr>
          <p:cNvSpPr>
            <a:spLocks noGrp="1"/>
          </p:cNvSpPr>
          <p:nvPr>
            <p:ph type="title"/>
          </p:nvPr>
        </p:nvSpPr>
        <p:spPr/>
        <p:txBody>
          <a:bodyPr/>
          <a:lstStyle/>
          <a:p>
            <a:pPr algn="ctr"/>
            <a:r>
              <a:rPr lang="en-US" dirty="0"/>
              <a:t>Data preparation for model building</a:t>
            </a:r>
          </a:p>
        </p:txBody>
      </p:sp>
      <p:sp>
        <p:nvSpPr>
          <p:cNvPr id="3" name="Content Placeholder 2">
            <a:extLst>
              <a:ext uri="{FF2B5EF4-FFF2-40B4-BE49-F238E27FC236}">
                <a16:creationId xmlns:a16="http://schemas.microsoft.com/office/drawing/2014/main" id="{62DA4A74-60A1-536B-EED8-94BFCAF213DC}"/>
              </a:ext>
            </a:extLst>
          </p:cNvPr>
          <p:cNvSpPr>
            <a:spLocks noGrp="1"/>
          </p:cNvSpPr>
          <p:nvPr>
            <p:ph idx="1"/>
          </p:nvPr>
        </p:nvSpPr>
        <p:spPr/>
        <p:txBody>
          <a:bodyPr>
            <a:normAutofit/>
          </a:bodyPr>
          <a:lstStyle/>
          <a:p>
            <a:r>
              <a:rPr lang="en-US" dirty="0"/>
              <a:t>It is observed that there are quite a few outliers in the data by using boxplot. But we do not treat them as they are actual data points and can prove significant in our predictions.</a:t>
            </a:r>
          </a:p>
          <a:p>
            <a:r>
              <a:rPr lang="en-US" dirty="0"/>
              <a:t>When classification problems exhibit a significant imbalance in the distribution of the target classes, so we have balanced the data using resampling technique, here I have SMOTE.</a:t>
            </a:r>
          </a:p>
          <a:p>
            <a:r>
              <a:rPr lang="en-US" dirty="0"/>
              <a:t>We define functions to provide metric scores(accuracy, recall and precision) on train and test set and a function to show confusion matrix so that we do not have use the same code repetitively while evaluating models</a:t>
            </a:r>
          </a:p>
        </p:txBody>
      </p:sp>
    </p:spTree>
    <p:extLst>
      <p:ext uri="{BB962C8B-B14F-4D97-AF65-F5344CB8AC3E}">
        <p14:creationId xmlns:p14="http://schemas.microsoft.com/office/powerpoint/2010/main" val="2640404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1B8C0-D677-B038-A170-0F04C6573CC8}"/>
              </a:ext>
            </a:extLst>
          </p:cNvPr>
          <p:cNvSpPr>
            <a:spLocks noGrp="1"/>
          </p:cNvSpPr>
          <p:nvPr>
            <p:ph type="title"/>
          </p:nvPr>
        </p:nvSpPr>
        <p:spPr/>
        <p:txBody>
          <a:bodyPr/>
          <a:lstStyle/>
          <a:p>
            <a:pPr algn="ctr"/>
            <a:r>
              <a:rPr lang="en-US" dirty="0"/>
              <a:t>Data preparation for model building</a:t>
            </a:r>
          </a:p>
        </p:txBody>
      </p:sp>
      <p:sp>
        <p:nvSpPr>
          <p:cNvPr id="3" name="Content Placeholder 2">
            <a:extLst>
              <a:ext uri="{FF2B5EF4-FFF2-40B4-BE49-F238E27FC236}">
                <a16:creationId xmlns:a16="http://schemas.microsoft.com/office/drawing/2014/main" id="{62DA4A74-60A1-536B-EED8-94BFCAF213DC}"/>
              </a:ext>
            </a:extLst>
          </p:cNvPr>
          <p:cNvSpPr>
            <a:spLocks noGrp="1"/>
          </p:cNvSpPr>
          <p:nvPr>
            <p:ph idx="1"/>
          </p:nvPr>
        </p:nvSpPr>
        <p:spPr/>
        <p:txBody>
          <a:bodyPr>
            <a:normAutofit/>
          </a:bodyPr>
          <a:lstStyle/>
          <a:p>
            <a:r>
              <a:rPr lang="en-US" dirty="0"/>
              <a:t>As the data was imbalance, I have used SMOTE (Synthetic Minority Over-Sampling Technique) combined with ENN (Edited Nearest Neighbors)</a:t>
            </a:r>
          </a:p>
          <a:p>
            <a:r>
              <a:rPr lang="en-US" dirty="0"/>
              <a:t>SMOTEENN combines the strengths of SMOTE and ENN by first oversampling the minority class using SMOTE to increase its representation and then using ENN to clean up the dataset by removing noisy samples from both classes.</a:t>
            </a:r>
          </a:p>
          <a:p>
            <a:endParaRPr lang="en-US" dirty="0"/>
          </a:p>
        </p:txBody>
      </p:sp>
      <p:pic>
        <p:nvPicPr>
          <p:cNvPr id="5" name="Picture 4">
            <a:extLst>
              <a:ext uri="{FF2B5EF4-FFF2-40B4-BE49-F238E27FC236}">
                <a16:creationId xmlns:a16="http://schemas.microsoft.com/office/drawing/2014/main" id="{3A369482-448C-06B8-6EAB-F8100E65E016}"/>
              </a:ext>
            </a:extLst>
          </p:cNvPr>
          <p:cNvPicPr>
            <a:picLocks noChangeAspect="1"/>
          </p:cNvPicPr>
          <p:nvPr/>
        </p:nvPicPr>
        <p:blipFill>
          <a:blip r:embed="rId3"/>
          <a:stretch>
            <a:fillRect/>
          </a:stretch>
        </p:blipFill>
        <p:spPr>
          <a:xfrm>
            <a:off x="1189703" y="4756185"/>
            <a:ext cx="8800612" cy="1828090"/>
          </a:xfrm>
          <a:prstGeom prst="rect">
            <a:avLst/>
          </a:prstGeom>
        </p:spPr>
      </p:pic>
    </p:spTree>
    <p:extLst>
      <p:ext uri="{BB962C8B-B14F-4D97-AF65-F5344CB8AC3E}">
        <p14:creationId xmlns:p14="http://schemas.microsoft.com/office/powerpoint/2010/main" val="6918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702CE-D85B-7BD7-DF42-FF74D273DAF3}"/>
              </a:ext>
            </a:extLst>
          </p:cNvPr>
          <p:cNvSpPr>
            <a:spLocks noGrp="1"/>
          </p:cNvSpPr>
          <p:nvPr>
            <p:ph type="title"/>
          </p:nvPr>
        </p:nvSpPr>
        <p:spPr/>
        <p:txBody>
          <a:bodyPr/>
          <a:lstStyle/>
          <a:p>
            <a:pPr algn="ctr"/>
            <a:r>
              <a:rPr lang="en-US" dirty="0"/>
              <a:t>Model building</a:t>
            </a:r>
          </a:p>
        </p:txBody>
      </p:sp>
      <p:sp>
        <p:nvSpPr>
          <p:cNvPr id="3" name="Content Placeholder 2">
            <a:extLst>
              <a:ext uri="{FF2B5EF4-FFF2-40B4-BE49-F238E27FC236}">
                <a16:creationId xmlns:a16="http://schemas.microsoft.com/office/drawing/2014/main" id="{EAB6CC2B-25A1-0BC3-1B57-743C6171CEE0}"/>
              </a:ext>
            </a:extLst>
          </p:cNvPr>
          <p:cNvSpPr>
            <a:spLocks noGrp="1"/>
          </p:cNvSpPr>
          <p:nvPr>
            <p:ph idx="1"/>
          </p:nvPr>
        </p:nvSpPr>
        <p:spPr/>
        <p:txBody>
          <a:bodyPr>
            <a:normAutofit lnSpcReduction="10000"/>
          </a:bodyPr>
          <a:lstStyle/>
          <a:p>
            <a:pPr algn="l"/>
            <a:r>
              <a:rPr lang="en-US" dirty="0"/>
              <a:t>I have used 8 Machine Learning Algorithm:</a:t>
            </a:r>
          </a:p>
          <a:p>
            <a:pPr marL="514350" indent="-514350" algn="l">
              <a:buFont typeface="+mj-lt"/>
              <a:buAutoNum type="alphaLcParenR"/>
            </a:pPr>
            <a:r>
              <a:rPr lang="en-US" dirty="0"/>
              <a:t>Logistic Regression</a:t>
            </a:r>
          </a:p>
          <a:p>
            <a:pPr marL="514350" indent="-514350" algn="l">
              <a:buFont typeface="+mj-lt"/>
              <a:buAutoNum type="alphaLcParenR"/>
            </a:pPr>
            <a:r>
              <a:rPr lang="en-US" dirty="0"/>
              <a:t>Decision Tree</a:t>
            </a:r>
          </a:p>
          <a:p>
            <a:pPr marL="514350" indent="-514350" algn="l">
              <a:buFont typeface="+mj-lt"/>
              <a:buAutoNum type="alphaLcParenR"/>
            </a:pPr>
            <a:r>
              <a:rPr lang="en-US" dirty="0"/>
              <a:t>Decision Tree with Pre-pruning</a:t>
            </a:r>
          </a:p>
          <a:p>
            <a:pPr marL="514350" indent="-514350" algn="l">
              <a:buFont typeface="+mj-lt"/>
              <a:buAutoNum type="alphaLcParenR"/>
            </a:pPr>
            <a:r>
              <a:rPr lang="en-US" dirty="0"/>
              <a:t>Random Forest</a:t>
            </a:r>
          </a:p>
          <a:p>
            <a:pPr marL="514350" indent="-514350" algn="l">
              <a:buFont typeface="+mj-lt"/>
              <a:buAutoNum type="alphaLcParenR"/>
            </a:pPr>
            <a:r>
              <a:rPr lang="en-US" dirty="0"/>
              <a:t>Bagging</a:t>
            </a:r>
          </a:p>
          <a:p>
            <a:pPr marL="514350" indent="-514350" algn="l">
              <a:buFont typeface="+mj-lt"/>
              <a:buAutoNum type="alphaLcParenR"/>
            </a:pPr>
            <a:r>
              <a:rPr lang="en-US" dirty="0"/>
              <a:t>Ada-Boost</a:t>
            </a:r>
          </a:p>
          <a:p>
            <a:pPr marL="514350" indent="-514350" algn="l">
              <a:buFont typeface="+mj-lt"/>
              <a:buAutoNum type="alphaLcParenR"/>
            </a:pPr>
            <a:r>
              <a:rPr lang="en-US" dirty="0"/>
              <a:t>Gradient Boost</a:t>
            </a:r>
          </a:p>
          <a:p>
            <a:pPr marL="514350" indent="-514350" algn="l">
              <a:buFont typeface="+mj-lt"/>
              <a:buAutoNum type="alphaLcParenR"/>
            </a:pPr>
            <a:r>
              <a:rPr lang="en-US" dirty="0"/>
              <a:t>XG Boost</a:t>
            </a:r>
          </a:p>
        </p:txBody>
      </p:sp>
    </p:spTree>
    <p:extLst>
      <p:ext uri="{BB962C8B-B14F-4D97-AF65-F5344CB8AC3E}">
        <p14:creationId xmlns:p14="http://schemas.microsoft.com/office/powerpoint/2010/main" val="4192594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C726-B248-AFD1-CFC8-4EFBBA2D8B17}"/>
              </a:ext>
            </a:extLst>
          </p:cNvPr>
          <p:cNvSpPr>
            <a:spLocks noGrp="1"/>
          </p:cNvSpPr>
          <p:nvPr>
            <p:ph type="title"/>
          </p:nvPr>
        </p:nvSpPr>
        <p:spPr/>
        <p:txBody>
          <a:bodyPr/>
          <a:lstStyle/>
          <a:p>
            <a:pPr algn="ctr"/>
            <a:r>
              <a:rPr lang="en-US" dirty="0"/>
              <a:t>Model Building</a:t>
            </a:r>
          </a:p>
        </p:txBody>
      </p:sp>
      <p:pic>
        <p:nvPicPr>
          <p:cNvPr id="11" name="Picture 10">
            <a:extLst>
              <a:ext uri="{FF2B5EF4-FFF2-40B4-BE49-F238E27FC236}">
                <a16:creationId xmlns:a16="http://schemas.microsoft.com/office/drawing/2014/main" id="{93AFBD64-4319-843F-C500-E15D99AF968A}"/>
              </a:ext>
            </a:extLst>
          </p:cNvPr>
          <p:cNvPicPr>
            <a:picLocks noChangeAspect="1"/>
          </p:cNvPicPr>
          <p:nvPr/>
        </p:nvPicPr>
        <p:blipFill>
          <a:blip r:embed="rId3"/>
          <a:stretch>
            <a:fillRect/>
          </a:stretch>
        </p:blipFill>
        <p:spPr>
          <a:xfrm>
            <a:off x="986320" y="1926662"/>
            <a:ext cx="10699649" cy="4149673"/>
          </a:xfrm>
          <a:prstGeom prst="rect">
            <a:avLst/>
          </a:prstGeom>
        </p:spPr>
      </p:pic>
    </p:spTree>
    <p:extLst>
      <p:ext uri="{BB962C8B-B14F-4D97-AF65-F5344CB8AC3E}">
        <p14:creationId xmlns:p14="http://schemas.microsoft.com/office/powerpoint/2010/main" val="3967252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8A89D-842F-621F-F26C-11338418925F}"/>
              </a:ext>
            </a:extLst>
          </p:cNvPr>
          <p:cNvSpPr>
            <a:spLocks noGrp="1"/>
          </p:cNvSpPr>
          <p:nvPr>
            <p:ph type="title"/>
          </p:nvPr>
        </p:nvSpPr>
        <p:spPr/>
        <p:txBody>
          <a:bodyPr/>
          <a:lstStyle/>
          <a:p>
            <a:pPr algn="ctr"/>
            <a:r>
              <a:rPr lang="en-US" dirty="0"/>
              <a:t>Factors Affecting Target Variable</a:t>
            </a:r>
          </a:p>
        </p:txBody>
      </p:sp>
      <p:pic>
        <p:nvPicPr>
          <p:cNvPr id="7" name="Content Placeholder 6">
            <a:extLst>
              <a:ext uri="{FF2B5EF4-FFF2-40B4-BE49-F238E27FC236}">
                <a16:creationId xmlns:a16="http://schemas.microsoft.com/office/drawing/2014/main" id="{8873F684-FE53-F466-B1A1-98FCC3B4F91A}"/>
              </a:ext>
            </a:extLst>
          </p:cNvPr>
          <p:cNvPicPr>
            <a:picLocks noGrp="1" noChangeAspect="1"/>
          </p:cNvPicPr>
          <p:nvPr>
            <p:ph idx="1"/>
          </p:nvPr>
        </p:nvPicPr>
        <p:blipFill>
          <a:blip r:embed="rId3"/>
          <a:stretch>
            <a:fillRect/>
          </a:stretch>
        </p:blipFill>
        <p:spPr>
          <a:xfrm>
            <a:off x="838200" y="1532278"/>
            <a:ext cx="10515600" cy="32665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82C04F55-8E1E-D8CC-2617-909CFBD33B4F}"/>
              </a:ext>
            </a:extLst>
          </p:cNvPr>
          <p:cNvSpPr txBox="1"/>
          <p:nvPr/>
        </p:nvSpPr>
        <p:spPr>
          <a:xfrm>
            <a:off x="838200" y="5034116"/>
            <a:ext cx="10601632" cy="1200329"/>
          </a:xfrm>
          <a:prstGeom prst="rect">
            <a:avLst/>
          </a:prstGeom>
          <a:noFill/>
        </p:spPr>
        <p:txBody>
          <a:bodyPr wrap="square" rtlCol="0">
            <a:spAutoFit/>
          </a:bodyPr>
          <a:lstStyle/>
          <a:p>
            <a:r>
              <a:rPr lang="en-US" dirty="0"/>
              <a:t>TOP 3 factors affecting claim are :</a:t>
            </a:r>
          </a:p>
          <a:p>
            <a:r>
              <a:rPr lang="en-US" dirty="0"/>
              <a:t> 1.Policy Tenure</a:t>
            </a:r>
          </a:p>
          <a:p>
            <a:r>
              <a:rPr lang="en-US" dirty="0"/>
              <a:t> 2.Age of Car</a:t>
            </a:r>
          </a:p>
          <a:p>
            <a:r>
              <a:rPr lang="en-US" dirty="0"/>
              <a:t> 3.Age of policy holder</a:t>
            </a:r>
            <a:endParaRPr lang="en-IN" dirty="0"/>
          </a:p>
        </p:txBody>
      </p:sp>
    </p:spTree>
    <p:extLst>
      <p:ext uri="{BB962C8B-B14F-4D97-AF65-F5344CB8AC3E}">
        <p14:creationId xmlns:p14="http://schemas.microsoft.com/office/powerpoint/2010/main" val="170953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8A89D-842F-621F-F26C-11338418925F}"/>
              </a:ext>
            </a:extLst>
          </p:cNvPr>
          <p:cNvSpPr>
            <a:spLocks noGrp="1"/>
          </p:cNvSpPr>
          <p:nvPr>
            <p:ph type="title"/>
          </p:nvPr>
        </p:nvSpPr>
        <p:spPr/>
        <p:txBody>
          <a:bodyPr/>
          <a:lstStyle/>
          <a:p>
            <a:pPr algn="ctr"/>
            <a:r>
              <a:rPr lang="en-US" dirty="0"/>
              <a:t>Feature Importance</a:t>
            </a:r>
          </a:p>
        </p:txBody>
      </p:sp>
      <p:pic>
        <p:nvPicPr>
          <p:cNvPr id="12" name="Picture 11">
            <a:extLst>
              <a:ext uri="{FF2B5EF4-FFF2-40B4-BE49-F238E27FC236}">
                <a16:creationId xmlns:a16="http://schemas.microsoft.com/office/drawing/2014/main" id="{9704DBE7-D2BE-EB92-661E-F94EEE891AE5}"/>
              </a:ext>
            </a:extLst>
          </p:cNvPr>
          <p:cNvPicPr>
            <a:picLocks noChangeAspect="1"/>
          </p:cNvPicPr>
          <p:nvPr/>
        </p:nvPicPr>
        <p:blipFill>
          <a:blip r:embed="rId3"/>
          <a:stretch>
            <a:fillRect/>
          </a:stretch>
        </p:blipFill>
        <p:spPr>
          <a:xfrm>
            <a:off x="944433" y="1690688"/>
            <a:ext cx="10303133" cy="4302663"/>
          </a:xfrm>
          <a:prstGeom prst="rect">
            <a:avLst/>
          </a:prstGeom>
        </p:spPr>
      </p:pic>
    </p:spTree>
    <p:extLst>
      <p:ext uri="{BB962C8B-B14F-4D97-AF65-F5344CB8AC3E}">
        <p14:creationId xmlns:p14="http://schemas.microsoft.com/office/powerpoint/2010/main" val="384882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DF2A-52D4-3D95-BB7E-9E73BCFD9390}"/>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81B5531D-7A9D-3808-DC9C-79E92597A835}"/>
              </a:ext>
            </a:extLst>
          </p:cNvPr>
          <p:cNvSpPr>
            <a:spLocks noGrp="1"/>
          </p:cNvSpPr>
          <p:nvPr>
            <p:ph idx="1"/>
          </p:nvPr>
        </p:nvSpPr>
        <p:spPr>
          <a:xfrm>
            <a:off x="838200" y="1825625"/>
            <a:ext cx="10515600" cy="4667250"/>
          </a:xfrm>
        </p:spPr>
        <p:txBody>
          <a:bodyPr>
            <a:normAutofit/>
          </a:bodyPr>
          <a:lstStyle/>
          <a:p>
            <a:r>
              <a:rPr lang="en-US" b="0" i="0" dirty="0">
                <a:effectLst/>
              </a:rPr>
              <a:t>Based on the evaluation of various classification algorithms, XG Boost stands out as the most promising model. It demonstrates strong performance across multiple metrics on both the training and test sets. Specifically, in terms of accuracy, precision, recall, and F1 score, XG Boost consistently achieves high scores, outperforming other classifiers.</a:t>
            </a:r>
            <a:br>
              <a:rPr lang="en-US" dirty="0"/>
            </a:br>
            <a:endParaRPr lang="en-US" b="0" i="0" dirty="0">
              <a:effectLst/>
              <a:latin typeface="system-ui"/>
            </a:endParaRPr>
          </a:p>
          <a:p>
            <a:pPr marL="0" indent="0">
              <a:buNone/>
            </a:pPr>
            <a:endParaRPr lang="en-US" b="0" i="0" dirty="0">
              <a:effectLst/>
              <a:latin typeface="system-ui"/>
            </a:endParaRPr>
          </a:p>
        </p:txBody>
      </p:sp>
    </p:spTree>
    <p:extLst>
      <p:ext uri="{BB962C8B-B14F-4D97-AF65-F5344CB8AC3E}">
        <p14:creationId xmlns:p14="http://schemas.microsoft.com/office/powerpoint/2010/main" val="27633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DF2A-52D4-3D95-BB7E-9E73BCFD9390}"/>
              </a:ext>
            </a:extLst>
          </p:cNvPr>
          <p:cNvSpPr>
            <a:spLocks noGrp="1"/>
          </p:cNvSpPr>
          <p:nvPr>
            <p:ph type="title"/>
          </p:nvPr>
        </p:nvSpPr>
        <p:spPr/>
        <p:txBody>
          <a:bodyPr/>
          <a:lstStyle/>
          <a:p>
            <a:pPr algn="ctr"/>
            <a:r>
              <a:rPr lang="en-US" dirty="0"/>
              <a:t>Business Insights and Recommendations</a:t>
            </a:r>
          </a:p>
        </p:txBody>
      </p:sp>
      <p:sp>
        <p:nvSpPr>
          <p:cNvPr id="3" name="Content Placeholder 2">
            <a:extLst>
              <a:ext uri="{FF2B5EF4-FFF2-40B4-BE49-F238E27FC236}">
                <a16:creationId xmlns:a16="http://schemas.microsoft.com/office/drawing/2014/main" id="{81B5531D-7A9D-3808-DC9C-79E92597A835}"/>
              </a:ext>
            </a:extLst>
          </p:cNvPr>
          <p:cNvSpPr>
            <a:spLocks noGrp="1"/>
          </p:cNvSpPr>
          <p:nvPr>
            <p:ph idx="1"/>
          </p:nvPr>
        </p:nvSpPr>
        <p:spPr>
          <a:xfrm>
            <a:off x="838200" y="1825625"/>
            <a:ext cx="10515600" cy="4667250"/>
          </a:xfrm>
        </p:spPr>
        <p:txBody>
          <a:bodyPr>
            <a:normAutofit/>
          </a:bodyPr>
          <a:lstStyle/>
          <a:p>
            <a:r>
              <a:rPr lang="en-US" i="0" u="sng" dirty="0">
                <a:effectLst/>
              </a:rPr>
              <a:t>The analysis highlights the following key insights for insurance companies:</a:t>
            </a:r>
          </a:p>
          <a:p>
            <a:pPr>
              <a:buFont typeface="Wingdings" panose="05000000000000000000" pitchFamily="2" charset="2"/>
              <a:buChar char="Ø"/>
            </a:pPr>
            <a:r>
              <a:rPr lang="en-US" b="0" i="0" dirty="0">
                <a:effectLst/>
              </a:rPr>
              <a:t> Policy Tenure: Longer policy tenure may correlate with lower claim frequency, indicating higher customer loyalty and lower risk.</a:t>
            </a:r>
          </a:p>
          <a:p>
            <a:pPr>
              <a:buFont typeface="Wingdings" panose="05000000000000000000" pitchFamily="2" charset="2"/>
              <a:buChar char="Ø"/>
            </a:pPr>
            <a:r>
              <a:rPr lang="en-US" b="0" i="0" dirty="0">
                <a:effectLst/>
              </a:rPr>
              <a:t> Age of Car: Older vehicles are more likely to have claims, suggesting the importance of adjusting premiums based on car age to reflect potential risks accurately.</a:t>
            </a:r>
          </a:p>
          <a:p>
            <a:pPr>
              <a:buFont typeface="Wingdings" panose="05000000000000000000" pitchFamily="2" charset="2"/>
              <a:buChar char="Ø"/>
            </a:pPr>
            <a:r>
              <a:rPr lang="en-US" b="0" i="0" dirty="0">
                <a:effectLst/>
              </a:rPr>
              <a:t> </a:t>
            </a:r>
            <a:r>
              <a:rPr lang="en-US" dirty="0"/>
              <a:t>Age of Policyholder: Different age groups may show unique claim patterns, requiring personalized risk management strategies and custom insurance products.</a:t>
            </a:r>
            <a:endParaRPr lang="en-US" b="0" i="0" dirty="0">
              <a:effectLst/>
            </a:endParaRPr>
          </a:p>
        </p:txBody>
      </p:sp>
    </p:spTree>
    <p:extLst>
      <p:ext uri="{BB962C8B-B14F-4D97-AF65-F5344CB8AC3E}">
        <p14:creationId xmlns:p14="http://schemas.microsoft.com/office/powerpoint/2010/main" val="1495505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BAF1-63E1-E33D-4B88-423AB34FEA67}"/>
              </a:ext>
            </a:extLst>
          </p:cNvPr>
          <p:cNvSpPr>
            <a:spLocks noGrp="1"/>
          </p:cNvSpPr>
          <p:nvPr>
            <p:ph type="title"/>
          </p:nvPr>
        </p:nvSpPr>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AF53888D-DD9C-FFB0-4A68-6509B604CE9A}"/>
              </a:ext>
            </a:extLst>
          </p:cNvPr>
          <p:cNvSpPr>
            <a:spLocks noGrp="1"/>
          </p:cNvSpPr>
          <p:nvPr>
            <p:ph idx="1"/>
          </p:nvPr>
        </p:nvSpPr>
        <p:spPr/>
        <p:txBody>
          <a:bodyPr/>
          <a:lstStyle/>
          <a:p>
            <a:r>
              <a:rPr lang="en-US" dirty="0"/>
              <a:t>To analyze the factors influencing insurance claim occurrences in the context of car insurance policies. The objective is to identify key features and patterns within the dataset that contribute to the likelihood of a claim being made. </a:t>
            </a:r>
          </a:p>
          <a:p>
            <a:r>
              <a:rPr lang="en-US" dirty="0"/>
              <a:t>By understanding these factors, insurance companies can implement targeted risk mitigation strategies, improve pricing models, and enhance customer engagement to optimize their operations and reduce claim losses.</a:t>
            </a:r>
          </a:p>
        </p:txBody>
      </p:sp>
    </p:spTree>
    <p:extLst>
      <p:ext uri="{BB962C8B-B14F-4D97-AF65-F5344CB8AC3E}">
        <p14:creationId xmlns:p14="http://schemas.microsoft.com/office/powerpoint/2010/main" val="302363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08C5-1E87-40DF-A947-6908B8B30852}"/>
              </a:ext>
            </a:extLst>
          </p:cNvPr>
          <p:cNvSpPr>
            <a:spLocks noGrp="1"/>
          </p:cNvSpPr>
          <p:nvPr>
            <p:ph type="title"/>
          </p:nvPr>
        </p:nvSpPr>
        <p:spPr>
          <a:ln>
            <a:solidFill>
              <a:schemeClr val="tx1"/>
            </a:solidFill>
            <a:prstDash val="sysDot"/>
          </a:ln>
        </p:spPr>
        <p:txBody>
          <a:bodyPr/>
          <a:lstStyle/>
          <a:p>
            <a:pPr algn="ctr"/>
            <a:r>
              <a:rPr lang="en-IN" dirty="0">
                <a:latin typeface="Times New Roman" panose="02020603050405020304" pitchFamily="18" charset="0"/>
                <a:cs typeface="Times New Roman" panose="02020603050405020304" pitchFamily="18" charset="0"/>
              </a:rPr>
              <a:t>Methodology</a:t>
            </a:r>
          </a:p>
        </p:txBody>
      </p:sp>
      <p:sp>
        <p:nvSpPr>
          <p:cNvPr id="5" name="Content Placeholder 4">
            <a:extLst>
              <a:ext uri="{FF2B5EF4-FFF2-40B4-BE49-F238E27FC236}">
                <a16:creationId xmlns:a16="http://schemas.microsoft.com/office/drawing/2014/main" id="{2EA50BEE-C65F-019B-19A4-029FEA620D0C}"/>
              </a:ext>
            </a:extLst>
          </p:cNvPr>
          <p:cNvSpPr>
            <a:spLocks noGrp="1"/>
          </p:cNvSpPr>
          <p:nvPr>
            <p:ph idx="1"/>
          </p:nvPr>
        </p:nvSpPr>
        <p:spPr>
          <a:xfrm>
            <a:off x="838200" y="1825624"/>
            <a:ext cx="10515600" cy="4496517"/>
          </a:xfrm>
        </p:spPr>
        <p:txBody>
          <a:bodyPr>
            <a:noAutofit/>
          </a:bodyPr>
          <a:lstStyle/>
          <a:p>
            <a:pPr>
              <a:buFont typeface="Wingdings" panose="05000000000000000000" pitchFamily="2" charset="2"/>
              <a:buChar char="Ø"/>
            </a:pPr>
            <a:r>
              <a:rPr lang="en-US" sz="2000" dirty="0"/>
              <a:t>Data Collection: Gathered relevant data on insurance policies, including policy tenure, car age, policyholder age, and claim occurrences.</a:t>
            </a:r>
          </a:p>
          <a:p>
            <a:pPr>
              <a:buFont typeface="Wingdings" panose="05000000000000000000" pitchFamily="2" charset="2"/>
              <a:buChar char="Ø"/>
            </a:pPr>
            <a:r>
              <a:rPr lang="en-US" sz="2000" dirty="0"/>
              <a:t> Exploratory Data Analysis (EDA): Explored the dataset to identify trends, correlations, and outliers among the features.</a:t>
            </a:r>
          </a:p>
          <a:p>
            <a:pPr>
              <a:buFont typeface="Wingdings" panose="05000000000000000000" pitchFamily="2" charset="2"/>
              <a:buChar char="Ø"/>
            </a:pPr>
            <a:r>
              <a:rPr lang="en-US" sz="2000" dirty="0"/>
              <a:t> Feature Engineering: Processed and transformed features to prepare the data for modeling. </a:t>
            </a:r>
          </a:p>
          <a:p>
            <a:pPr>
              <a:buFont typeface="Wingdings" panose="05000000000000000000" pitchFamily="2" charset="2"/>
              <a:buChar char="Ø"/>
            </a:pPr>
            <a:r>
              <a:rPr lang="en-US" sz="2000" dirty="0"/>
              <a:t>Model Selection: Evaluated various classification algorithms, with XG Boost emerging as the most promising model due to its strong performance across multiple metrics.</a:t>
            </a:r>
          </a:p>
          <a:p>
            <a:pPr>
              <a:buFont typeface="Wingdings" panose="05000000000000000000" pitchFamily="2" charset="2"/>
              <a:buChar char="Ø"/>
            </a:pPr>
            <a:r>
              <a:rPr lang="en-US" sz="2000" dirty="0"/>
              <a:t> Model Training: Trained the XG Boost model using the dataset, optimizing parameters for accuracy, precision, recall, and F1 score.</a:t>
            </a:r>
          </a:p>
          <a:p>
            <a:pPr>
              <a:buFont typeface="Wingdings" panose="05000000000000000000" pitchFamily="2" charset="2"/>
              <a:buChar char="Ø"/>
            </a:pPr>
            <a:r>
              <a:rPr lang="en-US" sz="2000" dirty="0"/>
              <a:t> Model Evaluation: Assessed the performance of the model on both the training and test sets to ensure its effectiveness.</a:t>
            </a:r>
          </a:p>
          <a:p>
            <a:pPr>
              <a:buFont typeface="Wingdings" panose="05000000000000000000" pitchFamily="2" charset="2"/>
              <a:buChar char="Ø"/>
            </a:pPr>
            <a:r>
              <a:rPr lang="en-US" sz="2000" dirty="0"/>
              <a:t> Insights Generation: Derived insights from the model results to understand the impact of different factors on claim occurrences.</a:t>
            </a:r>
            <a:endParaRPr lang="en-IN" sz="2000" dirty="0"/>
          </a:p>
        </p:txBody>
      </p:sp>
    </p:spTree>
    <p:extLst>
      <p:ext uri="{BB962C8B-B14F-4D97-AF65-F5344CB8AC3E}">
        <p14:creationId xmlns:p14="http://schemas.microsoft.com/office/powerpoint/2010/main" val="3373187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CF124-4DA1-AFEE-D6D4-C64DDE4CCFD0}"/>
              </a:ext>
            </a:extLst>
          </p:cNvPr>
          <p:cNvSpPr>
            <a:spLocks noGrp="1"/>
          </p:cNvSpPr>
          <p:nvPr>
            <p:ph type="title"/>
          </p:nvPr>
        </p:nvSpPr>
        <p:spPr/>
        <p:txBody>
          <a:bodyPr/>
          <a:lstStyle/>
          <a:p>
            <a:pPr algn="ctr"/>
            <a:r>
              <a:rPr lang="en-US" dirty="0"/>
              <a:t>Dataset exploration</a:t>
            </a:r>
          </a:p>
        </p:txBody>
      </p:sp>
      <p:sp>
        <p:nvSpPr>
          <p:cNvPr id="3" name="Content Placeholder 2">
            <a:extLst>
              <a:ext uri="{FF2B5EF4-FFF2-40B4-BE49-F238E27FC236}">
                <a16:creationId xmlns:a16="http://schemas.microsoft.com/office/drawing/2014/main" id="{14227D91-869F-71E0-8323-7067A224A0FD}"/>
              </a:ext>
            </a:extLst>
          </p:cNvPr>
          <p:cNvSpPr>
            <a:spLocks noGrp="1"/>
          </p:cNvSpPr>
          <p:nvPr>
            <p:ph idx="1"/>
          </p:nvPr>
        </p:nvSpPr>
        <p:spPr>
          <a:xfrm>
            <a:off x="838200" y="1825624"/>
            <a:ext cx="10515600" cy="3906581"/>
          </a:xfrm>
        </p:spPr>
        <p:txBody>
          <a:bodyPr>
            <a:normAutofit/>
          </a:bodyPr>
          <a:lstStyle/>
          <a:p>
            <a:r>
              <a:rPr lang="en-US" sz="2400" b="0" i="0" dirty="0">
                <a:effectLst/>
                <a:latin typeface="Aptos" panose="020B0004020202020204" pitchFamily="34" charset="0"/>
              </a:rPr>
              <a:t>The data contains demographic details</a:t>
            </a:r>
          </a:p>
          <a:p>
            <a:r>
              <a:rPr lang="en-US" sz="2400" dirty="0">
                <a:latin typeface="Aptos" panose="020B0004020202020204" pitchFamily="34" charset="0"/>
              </a:rPr>
              <a:t>The dataset contains 43 predictor variables and 1 predicted variable</a:t>
            </a:r>
          </a:p>
          <a:p>
            <a:r>
              <a:rPr lang="en-US" sz="2400" b="0" i="0" dirty="0">
                <a:effectLst/>
                <a:latin typeface="system-ui"/>
              </a:rPr>
              <a:t>The dataset has </a:t>
            </a:r>
            <a:r>
              <a:rPr lang="en-US" sz="2400" dirty="0">
                <a:latin typeface="system-ui"/>
              </a:rPr>
              <a:t>58592</a:t>
            </a:r>
            <a:r>
              <a:rPr lang="en-US" sz="2400" b="0" i="0" dirty="0">
                <a:effectLst/>
                <a:latin typeface="system-ui"/>
              </a:rPr>
              <a:t> rows and </a:t>
            </a:r>
            <a:r>
              <a:rPr lang="en-US" sz="2400" dirty="0">
                <a:latin typeface="system-ui"/>
              </a:rPr>
              <a:t>44</a:t>
            </a:r>
            <a:r>
              <a:rPr lang="en-US" sz="2400" b="0" i="0" dirty="0">
                <a:effectLst/>
                <a:latin typeface="system-ui"/>
              </a:rPr>
              <a:t> columns of data</a:t>
            </a:r>
          </a:p>
          <a:p>
            <a:pPr algn="l">
              <a:buFont typeface="Arial" panose="020B0604020202020204" pitchFamily="34" charset="0"/>
              <a:buChar char="•"/>
            </a:pPr>
            <a:r>
              <a:rPr lang="en-US" sz="2400" dirty="0">
                <a:latin typeface="Aptos" panose="020B0004020202020204" pitchFamily="34" charset="0"/>
              </a:rPr>
              <a:t>There are no null values in the dataset.</a:t>
            </a:r>
          </a:p>
          <a:p>
            <a:pPr algn="l">
              <a:buFont typeface="Arial" panose="020B0604020202020204" pitchFamily="34" charset="0"/>
              <a:buChar char="•"/>
            </a:pPr>
            <a:r>
              <a:rPr lang="en-US" sz="2400" dirty="0">
                <a:latin typeface="Aptos" panose="020B0004020202020204" pitchFamily="34" charset="0"/>
              </a:rPr>
              <a:t>We can convert the object type columns to categories </a:t>
            </a:r>
          </a:p>
          <a:p>
            <a:pPr algn="l">
              <a:buFont typeface="Arial" panose="020B0604020202020204" pitchFamily="34" charset="0"/>
              <a:buChar char="•"/>
            </a:pPr>
            <a:r>
              <a:rPr lang="en-US" sz="2400" dirty="0">
                <a:latin typeface="Aptos" panose="020B0004020202020204" pitchFamily="34" charset="0"/>
              </a:rPr>
              <a:t>The following columns are dropped</a:t>
            </a:r>
          </a:p>
          <a:p>
            <a:pPr lvl="1"/>
            <a:r>
              <a:rPr lang="en-US" dirty="0">
                <a:latin typeface="Aptos" panose="020B0004020202020204" pitchFamily="34" charset="0"/>
              </a:rPr>
              <a:t>Policy ID – unique identifier</a:t>
            </a:r>
          </a:p>
        </p:txBody>
      </p:sp>
    </p:spTree>
    <p:extLst>
      <p:ext uri="{BB962C8B-B14F-4D97-AF65-F5344CB8AC3E}">
        <p14:creationId xmlns:p14="http://schemas.microsoft.com/office/powerpoint/2010/main" val="1834587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D95FF-2E7C-298E-6DC8-EB9ACD573DC4}"/>
              </a:ext>
            </a:extLst>
          </p:cNvPr>
          <p:cNvSpPr>
            <a:spLocks noGrp="1"/>
          </p:cNvSpPr>
          <p:nvPr>
            <p:ph idx="1"/>
          </p:nvPr>
        </p:nvSpPr>
        <p:spPr/>
        <p:txBody>
          <a:bodyPr>
            <a:normAutofit fontScale="92500" lnSpcReduction="20000"/>
          </a:bodyPr>
          <a:lstStyle/>
          <a:p>
            <a:pPr>
              <a:lnSpc>
                <a:spcPct val="100000"/>
              </a:lnSpc>
            </a:pPr>
            <a:r>
              <a:rPr lang="en-US" sz="1800" dirty="0">
                <a:latin typeface="Aptos" panose="020B0004020202020204" pitchFamily="34" charset="0"/>
              </a:rPr>
              <a:t>Policy Tenure: The average policy tenure is approximately 0.61 years, with a standard deviation of 0.41 years. The minimum tenure is around 0.0027 years, while the maximum is about 1.40 years. </a:t>
            </a:r>
          </a:p>
          <a:p>
            <a:pPr>
              <a:lnSpc>
                <a:spcPct val="100000"/>
              </a:lnSpc>
            </a:pPr>
            <a:r>
              <a:rPr lang="en-US" sz="1800" dirty="0">
                <a:latin typeface="Aptos" panose="020B0004020202020204" pitchFamily="34" charset="0"/>
              </a:rPr>
              <a:t>Age of Car: The average age of cars insured is approximately 0.07 years, with a standard deviation of 0.056 years. The oldest car in the dataset is 1 year old, and the newest is brand new. </a:t>
            </a:r>
          </a:p>
          <a:p>
            <a:pPr>
              <a:lnSpc>
                <a:spcPct val="100000"/>
              </a:lnSpc>
            </a:pPr>
            <a:r>
              <a:rPr lang="en-US" sz="1800" dirty="0">
                <a:latin typeface="Aptos" panose="020B0004020202020204" pitchFamily="34" charset="0"/>
              </a:rPr>
              <a:t>Age of Policyholder: The average age of policyholders is approximately 0.47 years, with a standard deviation of 0.12 years. The youngest policyholder is around 0.29 years old, and the oldest is 1 year old.</a:t>
            </a:r>
          </a:p>
          <a:p>
            <a:pPr>
              <a:lnSpc>
                <a:spcPct val="100000"/>
              </a:lnSpc>
            </a:pPr>
            <a:r>
              <a:rPr lang="en-US" sz="1800" dirty="0">
                <a:latin typeface="Aptos" panose="020B0004020202020204" pitchFamily="34" charset="0"/>
              </a:rPr>
              <a:t> Population Density: The dataset covers areas with varying population densities, ranging from 290 to 73,430 people per area.</a:t>
            </a:r>
          </a:p>
          <a:p>
            <a:pPr>
              <a:lnSpc>
                <a:spcPct val="100000"/>
              </a:lnSpc>
            </a:pPr>
            <a:r>
              <a:rPr lang="en-US" sz="1800" dirty="0">
                <a:latin typeface="Aptos" panose="020B0004020202020204" pitchFamily="34" charset="0"/>
              </a:rPr>
              <a:t> Make: The dataset includes cars from various manufacturers (make), with the most frequent make being represented 1.76 times on average.</a:t>
            </a:r>
          </a:p>
          <a:p>
            <a:pPr>
              <a:lnSpc>
                <a:spcPct val="100000"/>
              </a:lnSpc>
            </a:pPr>
            <a:r>
              <a:rPr lang="en-US" sz="1800" dirty="0">
                <a:latin typeface="Aptos" panose="020B0004020202020204" pitchFamily="34" charset="0"/>
              </a:rPr>
              <a:t> Airbags: The number of airbags ranges from 1 to 6, with an average count of approximately 3.14 airbags per car.</a:t>
            </a:r>
          </a:p>
          <a:p>
            <a:pPr>
              <a:lnSpc>
                <a:spcPct val="100000"/>
              </a:lnSpc>
            </a:pPr>
            <a:r>
              <a:rPr lang="en-US" sz="1800" dirty="0">
                <a:latin typeface="Aptos" panose="020B0004020202020204" pitchFamily="34" charset="0"/>
              </a:rPr>
              <a:t> Displacement: Engine displacement varies widely, with values ranging from 796 to 1,498 cubic centimeters (cc).</a:t>
            </a:r>
          </a:p>
          <a:p>
            <a:pPr>
              <a:lnSpc>
                <a:spcPct val="100000"/>
              </a:lnSpc>
            </a:pPr>
            <a:r>
              <a:rPr lang="en-US" sz="1800" dirty="0">
                <a:latin typeface="Aptos" panose="020B0004020202020204" pitchFamily="34" charset="0"/>
              </a:rPr>
              <a:t> Gross Weight: The gross weight of cars in the dataset ranges from 1,051 to 1,720 kilograms.</a:t>
            </a:r>
          </a:p>
        </p:txBody>
      </p:sp>
      <p:sp>
        <p:nvSpPr>
          <p:cNvPr id="4" name="Title 1">
            <a:extLst>
              <a:ext uri="{FF2B5EF4-FFF2-40B4-BE49-F238E27FC236}">
                <a16:creationId xmlns:a16="http://schemas.microsoft.com/office/drawing/2014/main" id="{16025996-4842-448B-04DD-5E32FD0F8501}"/>
              </a:ext>
            </a:extLst>
          </p:cNvPr>
          <p:cNvSpPr>
            <a:spLocks noGrp="1"/>
          </p:cNvSpPr>
          <p:nvPr>
            <p:ph type="title"/>
          </p:nvPr>
        </p:nvSpPr>
        <p:spPr>
          <a:xfrm>
            <a:off x="838200" y="365125"/>
            <a:ext cx="10515600" cy="1325563"/>
          </a:xfrm>
        </p:spPr>
        <p:txBody>
          <a:bodyPr/>
          <a:lstStyle/>
          <a:p>
            <a:pPr algn="ctr"/>
            <a:r>
              <a:rPr lang="en-US" dirty="0"/>
              <a:t>Insights (Numerical Columns)</a:t>
            </a:r>
          </a:p>
        </p:txBody>
      </p:sp>
    </p:spTree>
    <p:extLst>
      <p:ext uri="{BB962C8B-B14F-4D97-AF65-F5344CB8AC3E}">
        <p14:creationId xmlns:p14="http://schemas.microsoft.com/office/powerpoint/2010/main" val="3172834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D95FF-2E7C-298E-6DC8-EB9ACD573DC4}"/>
              </a:ext>
            </a:extLst>
          </p:cNvPr>
          <p:cNvSpPr>
            <a:spLocks noGrp="1"/>
          </p:cNvSpPr>
          <p:nvPr>
            <p:ph idx="1"/>
          </p:nvPr>
        </p:nvSpPr>
        <p:spPr/>
        <p:txBody>
          <a:bodyPr>
            <a:normAutofit/>
          </a:bodyPr>
          <a:lstStyle/>
          <a:p>
            <a:pPr>
              <a:lnSpc>
                <a:spcPct val="100000"/>
              </a:lnSpc>
            </a:pPr>
            <a:r>
              <a:rPr lang="en-US" sz="1800" dirty="0">
                <a:latin typeface="Aptos" panose="020B0004020202020204" pitchFamily="34" charset="0"/>
              </a:rPr>
              <a:t>Area Cluster: The dataset includes cars from 22 different area clusters, with cluster C8 being the most frequent.</a:t>
            </a:r>
          </a:p>
          <a:p>
            <a:pPr>
              <a:lnSpc>
                <a:spcPct val="100000"/>
              </a:lnSpc>
            </a:pPr>
            <a:r>
              <a:rPr lang="en-US" sz="1800" dirty="0">
                <a:latin typeface="Aptos" panose="020B0004020202020204" pitchFamily="34" charset="0"/>
              </a:rPr>
              <a:t> Segment: Cars are categorized into 6 segments, with segment M1 being the most frequent.</a:t>
            </a:r>
          </a:p>
          <a:p>
            <a:pPr>
              <a:lnSpc>
                <a:spcPct val="100000"/>
              </a:lnSpc>
            </a:pPr>
            <a:r>
              <a:rPr lang="en-US" sz="1800" dirty="0">
                <a:latin typeface="Aptos" panose="020B0004020202020204" pitchFamily="34" charset="0"/>
              </a:rPr>
              <a:t> Model: There are 11 different car models in the dataset, with model M1 being the most frequent.</a:t>
            </a:r>
          </a:p>
          <a:p>
            <a:pPr>
              <a:lnSpc>
                <a:spcPct val="100000"/>
              </a:lnSpc>
            </a:pPr>
            <a:r>
              <a:rPr lang="en-US" sz="1800" dirty="0">
                <a:latin typeface="Aptos" panose="020B0004020202020204" pitchFamily="34" charset="0"/>
              </a:rPr>
              <a:t> Fuel Type: Cars in the dataset primarily use petrol as fuel, followed by diesel and CNG.</a:t>
            </a:r>
          </a:p>
          <a:p>
            <a:pPr>
              <a:lnSpc>
                <a:spcPct val="100000"/>
              </a:lnSpc>
            </a:pPr>
            <a:r>
              <a:rPr lang="en-US" sz="1800" dirty="0">
                <a:latin typeface="Aptos" panose="020B0004020202020204" pitchFamily="34" charset="0"/>
              </a:rPr>
              <a:t> Engine Type: Most cars have an F8D Petrol Engine.</a:t>
            </a:r>
          </a:p>
          <a:p>
            <a:pPr>
              <a:lnSpc>
                <a:spcPct val="100000"/>
              </a:lnSpc>
            </a:pPr>
            <a:r>
              <a:rPr lang="en-US" sz="1800" dirty="0">
                <a:latin typeface="Aptos" panose="020B0004020202020204" pitchFamily="34" charset="0"/>
              </a:rPr>
              <a:t> ESC (Electronic Stability Control): Most cars in the dataset do not have ESC.</a:t>
            </a:r>
          </a:p>
          <a:p>
            <a:pPr>
              <a:lnSpc>
                <a:spcPct val="100000"/>
              </a:lnSpc>
            </a:pPr>
            <a:r>
              <a:rPr lang="en-US" sz="1800" dirty="0">
                <a:latin typeface="Aptos" panose="020B0004020202020204" pitchFamily="34" charset="0"/>
              </a:rPr>
              <a:t> Adjustable Steering: Most cars have adjustable steering.</a:t>
            </a:r>
          </a:p>
          <a:p>
            <a:pPr>
              <a:lnSpc>
                <a:spcPct val="100000"/>
              </a:lnSpc>
            </a:pPr>
            <a:r>
              <a:rPr lang="en-US" sz="1800" dirty="0">
                <a:latin typeface="Aptos" panose="020B0004020202020204" pitchFamily="34" charset="0"/>
              </a:rPr>
              <a:t> TPMS (Tire Pressure Monitoring System): Most cars in the dataset do not have TPMS.</a:t>
            </a:r>
          </a:p>
          <a:p>
            <a:pPr>
              <a:lnSpc>
                <a:spcPct val="100000"/>
              </a:lnSpc>
            </a:pPr>
            <a:r>
              <a:rPr lang="en-US" sz="1800" dirty="0">
                <a:latin typeface="Aptos" panose="020B0004020202020204" pitchFamily="34" charset="0"/>
              </a:rPr>
              <a:t> Parking Sensors: Most cars in the dataset have parking sensors. Parking Camera: Most cars do not have a parking camera.</a:t>
            </a:r>
          </a:p>
        </p:txBody>
      </p:sp>
      <p:sp>
        <p:nvSpPr>
          <p:cNvPr id="4" name="Title 1">
            <a:extLst>
              <a:ext uri="{FF2B5EF4-FFF2-40B4-BE49-F238E27FC236}">
                <a16:creationId xmlns:a16="http://schemas.microsoft.com/office/drawing/2014/main" id="{16025996-4842-448B-04DD-5E32FD0F8501}"/>
              </a:ext>
            </a:extLst>
          </p:cNvPr>
          <p:cNvSpPr>
            <a:spLocks noGrp="1"/>
          </p:cNvSpPr>
          <p:nvPr>
            <p:ph type="title"/>
          </p:nvPr>
        </p:nvSpPr>
        <p:spPr>
          <a:xfrm>
            <a:off x="838200" y="365125"/>
            <a:ext cx="10515600" cy="1325563"/>
          </a:xfrm>
        </p:spPr>
        <p:txBody>
          <a:bodyPr/>
          <a:lstStyle/>
          <a:p>
            <a:pPr algn="ctr"/>
            <a:r>
              <a:rPr lang="en-US" dirty="0"/>
              <a:t>Insights (Categorical Columns)</a:t>
            </a:r>
          </a:p>
        </p:txBody>
      </p:sp>
    </p:spTree>
    <p:extLst>
      <p:ext uri="{BB962C8B-B14F-4D97-AF65-F5344CB8AC3E}">
        <p14:creationId xmlns:p14="http://schemas.microsoft.com/office/powerpoint/2010/main" val="3836039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E11E-91FE-4B63-2E66-FB13329D03B2}"/>
              </a:ext>
            </a:extLst>
          </p:cNvPr>
          <p:cNvSpPr>
            <a:spLocks noGrp="1"/>
          </p:cNvSpPr>
          <p:nvPr>
            <p:ph type="title"/>
          </p:nvPr>
        </p:nvSpPr>
        <p:spPr>
          <a:xfrm>
            <a:off x="838200" y="365126"/>
            <a:ext cx="10515600" cy="1050720"/>
          </a:xfrm>
        </p:spPr>
        <p:txBody>
          <a:bodyPr/>
          <a:lstStyle/>
          <a:p>
            <a:pPr algn="ctr"/>
            <a:r>
              <a:rPr lang="en-US" dirty="0"/>
              <a:t>EDA </a:t>
            </a:r>
          </a:p>
        </p:txBody>
      </p:sp>
      <p:pic>
        <p:nvPicPr>
          <p:cNvPr id="5" name="Content Placeholder 4">
            <a:extLst>
              <a:ext uri="{FF2B5EF4-FFF2-40B4-BE49-F238E27FC236}">
                <a16:creationId xmlns:a16="http://schemas.microsoft.com/office/drawing/2014/main" id="{073C620D-1528-322E-2D91-14EB94B57EB7}"/>
              </a:ext>
            </a:extLst>
          </p:cNvPr>
          <p:cNvPicPr>
            <a:picLocks noGrp="1" noChangeAspect="1"/>
          </p:cNvPicPr>
          <p:nvPr>
            <p:ph idx="1"/>
          </p:nvPr>
        </p:nvPicPr>
        <p:blipFill>
          <a:blip r:embed="rId3"/>
          <a:stretch>
            <a:fillRect/>
          </a:stretch>
        </p:blipFill>
        <p:spPr>
          <a:xfrm>
            <a:off x="838200" y="1520351"/>
            <a:ext cx="10419735" cy="4526487"/>
          </a:xfrm>
        </p:spPr>
      </p:pic>
    </p:spTree>
    <p:extLst>
      <p:ext uri="{BB962C8B-B14F-4D97-AF65-F5344CB8AC3E}">
        <p14:creationId xmlns:p14="http://schemas.microsoft.com/office/powerpoint/2010/main" val="317155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D95FF-2E7C-298E-6DC8-EB9ACD573DC4}"/>
              </a:ext>
            </a:extLst>
          </p:cNvPr>
          <p:cNvSpPr>
            <a:spLocks noGrp="1"/>
          </p:cNvSpPr>
          <p:nvPr>
            <p:ph idx="1"/>
          </p:nvPr>
        </p:nvSpPr>
        <p:spPr>
          <a:xfrm>
            <a:off x="838200" y="1825625"/>
            <a:ext cx="10515600" cy="3700104"/>
          </a:xfrm>
        </p:spPr>
        <p:txBody>
          <a:bodyPr>
            <a:normAutofit/>
          </a:bodyPr>
          <a:lstStyle/>
          <a:p>
            <a:pPr>
              <a:lnSpc>
                <a:spcPct val="100000"/>
              </a:lnSpc>
            </a:pPr>
            <a:r>
              <a:rPr lang="en-US" sz="2000" dirty="0">
                <a:latin typeface="Aptos" panose="020B0004020202020204" pitchFamily="34" charset="0"/>
              </a:rPr>
              <a:t>Most people(7000) have policy active for 0.1 years.</a:t>
            </a:r>
          </a:p>
          <a:p>
            <a:pPr>
              <a:lnSpc>
                <a:spcPct val="100000"/>
              </a:lnSpc>
            </a:pPr>
            <a:r>
              <a:rPr lang="en-US" sz="2000" dirty="0">
                <a:latin typeface="Aptos" panose="020B0004020202020204" pitchFamily="34" charset="0"/>
              </a:rPr>
              <a:t> Majority people opt for insurance immediately when they purchase a car.</a:t>
            </a:r>
          </a:p>
          <a:p>
            <a:pPr>
              <a:lnSpc>
                <a:spcPct val="100000"/>
              </a:lnSpc>
            </a:pPr>
            <a:r>
              <a:rPr lang="en-US" sz="2000" dirty="0">
                <a:latin typeface="Aptos" panose="020B0004020202020204" pitchFamily="34" charset="0"/>
              </a:rPr>
              <a:t> Most policy holders are 0.3-0.4 yrs of age.</a:t>
            </a:r>
          </a:p>
          <a:p>
            <a:pPr>
              <a:lnSpc>
                <a:spcPct val="100000"/>
              </a:lnSpc>
            </a:pPr>
            <a:r>
              <a:rPr lang="en-US" sz="2000" dirty="0">
                <a:latin typeface="Aptos" panose="020B0004020202020204" pitchFamily="34" charset="0"/>
              </a:rPr>
              <a:t> Most people prefer 'make 1' car followed by 'make 3' and least preferred is '2' '4' and ‘5’.</a:t>
            </a:r>
          </a:p>
          <a:p>
            <a:pPr>
              <a:lnSpc>
                <a:spcPct val="100000"/>
              </a:lnSpc>
            </a:pPr>
            <a:r>
              <a:rPr lang="en-US" sz="2000" dirty="0">
                <a:latin typeface="Aptos" panose="020B0004020202020204" pitchFamily="34" charset="0"/>
              </a:rPr>
              <a:t> No. of airbags in most cars is '2'(40k+) while 2nd most popular choice is '6' (17k approx.) .</a:t>
            </a:r>
          </a:p>
          <a:p>
            <a:pPr>
              <a:lnSpc>
                <a:spcPct val="100000"/>
              </a:lnSpc>
            </a:pPr>
            <a:r>
              <a:rPr lang="en-US" sz="2000" dirty="0">
                <a:latin typeface="Aptos" panose="020B0004020202020204" pitchFamily="34" charset="0"/>
              </a:rPr>
              <a:t>'1' airbag is present in almost 1000 cars while no car has '3' ,'4' or '5' airbags.</a:t>
            </a:r>
          </a:p>
          <a:p>
            <a:pPr>
              <a:lnSpc>
                <a:spcPct val="100000"/>
              </a:lnSpc>
            </a:pPr>
            <a:r>
              <a:rPr lang="en-US" sz="2000" dirty="0">
                <a:latin typeface="Aptos" panose="020B0004020202020204" pitchFamily="34" charset="0"/>
              </a:rPr>
              <a:t> Most cars have ncap rating of '2' (20k+) followed by rating '0' (approx. 19k).</a:t>
            </a:r>
          </a:p>
          <a:p>
            <a:pPr>
              <a:lnSpc>
                <a:spcPct val="100000"/>
              </a:lnSpc>
            </a:pPr>
            <a:r>
              <a:rPr lang="en-US" sz="2000" dirty="0">
                <a:latin typeface="Aptos" panose="020B0004020202020204" pitchFamily="34" charset="0"/>
              </a:rPr>
              <a:t> Safer cars with rating '4' and '5' are least (&lt;2.5k both).</a:t>
            </a:r>
          </a:p>
        </p:txBody>
      </p:sp>
      <p:sp>
        <p:nvSpPr>
          <p:cNvPr id="4" name="Title 1">
            <a:extLst>
              <a:ext uri="{FF2B5EF4-FFF2-40B4-BE49-F238E27FC236}">
                <a16:creationId xmlns:a16="http://schemas.microsoft.com/office/drawing/2014/main" id="{16025996-4842-448B-04DD-5E32FD0F8501}"/>
              </a:ext>
            </a:extLst>
          </p:cNvPr>
          <p:cNvSpPr>
            <a:spLocks noGrp="1"/>
          </p:cNvSpPr>
          <p:nvPr>
            <p:ph type="title"/>
          </p:nvPr>
        </p:nvSpPr>
        <p:spPr>
          <a:xfrm>
            <a:off x="838200" y="365125"/>
            <a:ext cx="10515600" cy="1325563"/>
          </a:xfrm>
        </p:spPr>
        <p:txBody>
          <a:bodyPr/>
          <a:lstStyle/>
          <a:p>
            <a:pPr algn="ctr"/>
            <a:r>
              <a:rPr lang="en-US" dirty="0"/>
              <a:t>Insights from EDA </a:t>
            </a:r>
          </a:p>
        </p:txBody>
      </p:sp>
    </p:spTree>
    <p:extLst>
      <p:ext uri="{BB962C8B-B14F-4D97-AF65-F5344CB8AC3E}">
        <p14:creationId xmlns:p14="http://schemas.microsoft.com/office/powerpoint/2010/main" val="237659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E11E-91FE-4B63-2E66-FB13329D03B2}"/>
              </a:ext>
            </a:extLst>
          </p:cNvPr>
          <p:cNvSpPr>
            <a:spLocks noGrp="1"/>
          </p:cNvSpPr>
          <p:nvPr>
            <p:ph type="title"/>
          </p:nvPr>
        </p:nvSpPr>
        <p:spPr>
          <a:xfrm>
            <a:off x="838200" y="365126"/>
            <a:ext cx="10515600" cy="1050720"/>
          </a:xfrm>
        </p:spPr>
        <p:txBody>
          <a:bodyPr/>
          <a:lstStyle/>
          <a:p>
            <a:r>
              <a:rPr lang="en-US" dirty="0"/>
              <a:t>EDA ( categorical variable vs target variable )</a:t>
            </a:r>
          </a:p>
        </p:txBody>
      </p:sp>
      <p:pic>
        <p:nvPicPr>
          <p:cNvPr id="7" name="Content Placeholder 6">
            <a:extLst>
              <a:ext uri="{FF2B5EF4-FFF2-40B4-BE49-F238E27FC236}">
                <a16:creationId xmlns:a16="http://schemas.microsoft.com/office/drawing/2014/main" id="{F2A7392D-D9B7-6EFD-ED9D-6C8192C78186}"/>
              </a:ext>
            </a:extLst>
          </p:cNvPr>
          <p:cNvPicPr>
            <a:picLocks noGrp="1" noChangeAspect="1"/>
          </p:cNvPicPr>
          <p:nvPr>
            <p:ph idx="1"/>
          </p:nvPr>
        </p:nvPicPr>
        <p:blipFill>
          <a:blip r:embed="rId3"/>
          <a:stretch>
            <a:fillRect/>
          </a:stretch>
        </p:blipFill>
        <p:spPr>
          <a:xfrm>
            <a:off x="838201" y="1415845"/>
            <a:ext cx="5257800" cy="4857136"/>
          </a:xfrm>
        </p:spPr>
      </p:pic>
      <p:pic>
        <p:nvPicPr>
          <p:cNvPr id="9" name="Picture 8">
            <a:extLst>
              <a:ext uri="{FF2B5EF4-FFF2-40B4-BE49-F238E27FC236}">
                <a16:creationId xmlns:a16="http://schemas.microsoft.com/office/drawing/2014/main" id="{CFB44F3C-7BE3-FD5E-3A47-3B92D3D962EB}"/>
              </a:ext>
            </a:extLst>
          </p:cNvPr>
          <p:cNvPicPr>
            <a:picLocks noChangeAspect="1"/>
          </p:cNvPicPr>
          <p:nvPr/>
        </p:nvPicPr>
        <p:blipFill>
          <a:blip r:embed="rId4"/>
          <a:stretch>
            <a:fillRect/>
          </a:stretch>
        </p:blipFill>
        <p:spPr>
          <a:xfrm>
            <a:off x="6366989" y="1415845"/>
            <a:ext cx="5257800" cy="4857136"/>
          </a:xfrm>
          <a:prstGeom prst="rect">
            <a:avLst/>
          </a:prstGeom>
        </p:spPr>
      </p:pic>
    </p:spTree>
    <p:extLst>
      <p:ext uri="{BB962C8B-B14F-4D97-AF65-F5344CB8AC3E}">
        <p14:creationId xmlns:p14="http://schemas.microsoft.com/office/powerpoint/2010/main" val="2652134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TM04033917[[fn=Berlin]]</Template>
  <TotalTime>550</TotalTime>
  <Words>1313</Words>
  <Application>Microsoft Office PowerPoint</Application>
  <PresentationFormat>Widescreen</PresentationFormat>
  <Paragraphs>95</Paragraphs>
  <Slides>18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Aptos Display</vt:lpstr>
      <vt:lpstr>Arial</vt:lpstr>
      <vt:lpstr>Calibri</vt:lpstr>
      <vt:lpstr>system-ui</vt:lpstr>
      <vt:lpstr>Times New Roman</vt:lpstr>
      <vt:lpstr>Wingdings</vt:lpstr>
      <vt:lpstr>Office Theme</vt:lpstr>
      <vt:lpstr>CAPSTONE 2 INSURANCE CLAIM PATTERN IN CAR INSURANCE POLICIES</vt:lpstr>
      <vt:lpstr>Problem statement</vt:lpstr>
      <vt:lpstr>Methodology</vt:lpstr>
      <vt:lpstr>Dataset exploration</vt:lpstr>
      <vt:lpstr>Insights (Numerical Columns)</vt:lpstr>
      <vt:lpstr>Insights (Categorical Columns)</vt:lpstr>
      <vt:lpstr>EDA </vt:lpstr>
      <vt:lpstr>Insights from EDA </vt:lpstr>
      <vt:lpstr>EDA ( categorical variable vs target variable )</vt:lpstr>
      <vt:lpstr>Insights from EDA </vt:lpstr>
      <vt:lpstr>Data preparation for model building</vt:lpstr>
      <vt:lpstr>Data preparation for model building</vt:lpstr>
      <vt:lpstr>Model building</vt:lpstr>
      <vt:lpstr>Model Building</vt:lpstr>
      <vt:lpstr>Factors Affecting Target Variable</vt:lpstr>
      <vt:lpstr>Feature Importance</vt:lpstr>
      <vt:lpstr>Conclusion</vt:lpstr>
      <vt:lpstr>Business Insights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 DRIVERS OF EMPLOYEE ATTRITION</dc:title>
  <dc:creator>Mak03930</dc:creator>
  <cp:lastModifiedBy>tejas nakve</cp:lastModifiedBy>
  <cp:revision>11</cp:revision>
  <dcterms:created xsi:type="dcterms:W3CDTF">2024-05-29T11:09:26Z</dcterms:created>
  <dcterms:modified xsi:type="dcterms:W3CDTF">2024-05-30T07:46:16Z</dcterms:modified>
</cp:coreProperties>
</file>