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753600" cy="7315200"/>
  <p:notesSz cx="6858000" cy="9144000"/>
  <p:embeddedFontLst>
    <p:embeddedFont>
      <p:font typeface="Canva Sans" panose="020B0604020202020204" charset="0"/>
      <p:regular r:id="rId16"/>
    </p:embeddedFont>
    <p:embeddedFont>
      <p:font typeface="Canva Sans Bold" panose="020B0604020202020204" charset="0"/>
      <p:regular r:id="rId17"/>
    </p:embeddedFont>
    <p:embeddedFont>
      <p:font typeface="Times New Roman Bold" panose="02020803070505020304" pitchFamily="18" charset="0"/>
      <p:regular r:id="rId18"/>
      <p:bold r:id="rId19"/>
    </p:embeddedFont>
    <p:embeddedFont>
      <p:font typeface="TT Rounds Condense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9" d="100"/>
          <a:sy n="79" d="100"/>
        </p:scale>
        <p:origin x="1421"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12736" y="2699136"/>
            <a:ext cx="8128128" cy="1788288"/>
            <a:chOff x="0" y="0"/>
            <a:chExt cx="10837504" cy="2384384"/>
          </a:xfrm>
        </p:grpSpPr>
        <p:sp>
          <p:nvSpPr>
            <p:cNvPr id="3" name="Freeform 3"/>
            <p:cNvSpPr/>
            <p:nvPr/>
          </p:nvSpPr>
          <p:spPr>
            <a:xfrm>
              <a:off x="0" y="0"/>
              <a:ext cx="10837504" cy="2384384"/>
            </a:xfrm>
            <a:custGeom>
              <a:avLst/>
              <a:gdLst/>
              <a:ahLst/>
              <a:cxnLst/>
              <a:rect l="l" t="t" r="r" b="b"/>
              <a:pathLst>
                <a:path w="10837504" h="2384384">
                  <a:moveTo>
                    <a:pt x="0" y="0"/>
                  </a:moveTo>
                  <a:lnTo>
                    <a:pt x="10837504" y="0"/>
                  </a:lnTo>
                  <a:lnTo>
                    <a:pt x="10837504" y="2384384"/>
                  </a:lnTo>
                  <a:lnTo>
                    <a:pt x="0" y="2384384"/>
                  </a:lnTo>
                  <a:close/>
                </a:path>
              </a:pathLst>
            </a:custGeom>
            <a:solidFill>
              <a:srgbClr val="000000">
                <a:alpha val="0"/>
              </a:srgbClr>
            </a:solidFill>
          </p:spPr>
        </p:sp>
        <p:sp>
          <p:nvSpPr>
            <p:cNvPr id="4" name="TextBox 4"/>
            <p:cNvSpPr txBox="1"/>
            <p:nvPr/>
          </p:nvSpPr>
          <p:spPr>
            <a:xfrm>
              <a:off x="0" y="-133350"/>
              <a:ext cx="10837504" cy="2517734"/>
            </a:xfrm>
            <a:prstGeom prst="rect">
              <a:avLst/>
            </a:prstGeom>
          </p:spPr>
          <p:txBody>
            <a:bodyPr lIns="0" tIns="0" rIns="0" bIns="0" rtlCol="0" anchor="t"/>
            <a:lstStyle/>
            <a:p>
              <a:pPr algn="ctr">
                <a:lnSpc>
                  <a:spcPts val="4300"/>
                </a:lnSpc>
              </a:pPr>
              <a:r>
                <a:rPr lang="en-US" sz="2986" spc="-1">
                  <a:solidFill>
                    <a:srgbClr val="246172"/>
                  </a:solidFill>
                  <a:latin typeface="Times New Roman"/>
                  <a:ea typeface="Times New Roman"/>
                  <a:cs typeface="Times New Roman"/>
                  <a:sym typeface="Times New Roman"/>
                </a:rPr>
                <a:t>	</a:t>
              </a:r>
            </a:p>
            <a:p>
              <a:pPr algn="ctr">
                <a:lnSpc>
                  <a:spcPts val="3583"/>
                </a:lnSpc>
              </a:pPr>
              <a:r>
                <a:rPr lang="en-US" sz="2986" b="1" spc="-1">
                  <a:solidFill>
                    <a:srgbClr val="B4393C"/>
                  </a:solidFill>
                  <a:latin typeface="Times New Roman Bold"/>
                  <a:ea typeface="Times New Roman Bold"/>
                  <a:cs typeface="Times New Roman Bold"/>
                  <a:sym typeface="Times New Roman Bold"/>
                </a:rPr>
                <a:t>Question Paper AI Analyzer</a:t>
              </a:r>
            </a:p>
            <a:p>
              <a:pPr algn="ctr">
                <a:lnSpc>
                  <a:spcPts val="3583"/>
                </a:lnSpc>
              </a:pPr>
              <a:endParaRPr lang="en-US" sz="2986" b="1" spc="-1">
                <a:solidFill>
                  <a:srgbClr val="B4393C"/>
                </a:solidFill>
                <a:latin typeface="Times New Roman Bold"/>
                <a:ea typeface="Times New Roman Bold"/>
                <a:cs typeface="Times New Roman Bold"/>
                <a:sym typeface="Times New Roman Bold"/>
              </a:endParaRPr>
            </a:p>
          </p:txBody>
        </p:sp>
      </p:grpSp>
      <p:grpSp>
        <p:nvGrpSpPr>
          <p:cNvPr id="5" name="Group 5"/>
          <p:cNvGrpSpPr/>
          <p:nvPr/>
        </p:nvGrpSpPr>
        <p:grpSpPr>
          <a:xfrm>
            <a:off x="-13632" y="1286976"/>
            <a:ext cx="9780864" cy="108288"/>
            <a:chOff x="0" y="0"/>
            <a:chExt cx="13041152" cy="144384"/>
          </a:xfrm>
        </p:grpSpPr>
        <p:sp>
          <p:nvSpPr>
            <p:cNvPr id="6" name="Freeform 6"/>
            <p:cNvSpPr/>
            <p:nvPr/>
          </p:nvSpPr>
          <p:spPr>
            <a:xfrm>
              <a:off x="18161" y="18161"/>
              <a:ext cx="13004801" cy="108077"/>
            </a:xfrm>
            <a:custGeom>
              <a:avLst/>
              <a:gdLst/>
              <a:ahLst/>
              <a:cxnLst/>
              <a:rect l="l" t="t" r="r" b="b"/>
              <a:pathLst>
                <a:path w="13004801" h="108077">
                  <a:moveTo>
                    <a:pt x="0" y="0"/>
                  </a:moveTo>
                  <a:lnTo>
                    <a:pt x="13004801" y="0"/>
                  </a:lnTo>
                  <a:lnTo>
                    <a:pt x="13004801" y="108077"/>
                  </a:lnTo>
                  <a:lnTo>
                    <a:pt x="0" y="108077"/>
                  </a:lnTo>
                  <a:close/>
                </a:path>
              </a:pathLst>
            </a:custGeom>
            <a:solidFill>
              <a:srgbClr val="60B5CC">
                <a:alpha val="23922"/>
              </a:srgbClr>
            </a:solidFill>
          </p:spPr>
        </p:sp>
        <p:sp>
          <p:nvSpPr>
            <p:cNvPr id="7" name="Freeform 7"/>
            <p:cNvSpPr/>
            <p:nvPr/>
          </p:nvSpPr>
          <p:spPr>
            <a:xfrm>
              <a:off x="0" y="0"/>
              <a:ext cx="13041122" cy="144399"/>
            </a:xfrm>
            <a:custGeom>
              <a:avLst/>
              <a:gdLst/>
              <a:ahLst/>
              <a:cxnLst/>
              <a:rect l="l" t="t" r="r" b="b"/>
              <a:pathLst>
                <a:path w="13041122" h="144399">
                  <a:moveTo>
                    <a:pt x="18161" y="0"/>
                  </a:moveTo>
                  <a:lnTo>
                    <a:pt x="13022962" y="0"/>
                  </a:lnTo>
                  <a:cubicBezTo>
                    <a:pt x="13032994" y="0"/>
                    <a:pt x="13041122" y="8128"/>
                    <a:pt x="13041122" y="18161"/>
                  </a:cubicBezTo>
                  <a:lnTo>
                    <a:pt x="13041122" y="126238"/>
                  </a:lnTo>
                  <a:cubicBezTo>
                    <a:pt x="13041122" y="136271"/>
                    <a:pt x="13032994" y="144399"/>
                    <a:pt x="13022962" y="144399"/>
                  </a:cubicBezTo>
                  <a:lnTo>
                    <a:pt x="18161" y="144399"/>
                  </a:lnTo>
                  <a:cubicBezTo>
                    <a:pt x="8128" y="144399"/>
                    <a:pt x="0" y="136271"/>
                    <a:pt x="0" y="126238"/>
                  </a:cubicBezTo>
                  <a:lnTo>
                    <a:pt x="0" y="18161"/>
                  </a:lnTo>
                  <a:cubicBezTo>
                    <a:pt x="0" y="8128"/>
                    <a:pt x="8128" y="0"/>
                    <a:pt x="18161" y="0"/>
                  </a:cubicBezTo>
                  <a:moveTo>
                    <a:pt x="18161" y="36322"/>
                  </a:moveTo>
                  <a:lnTo>
                    <a:pt x="18161" y="18161"/>
                  </a:lnTo>
                  <a:lnTo>
                    <a:pt x="36322" y="18161"/>
                  </a:lnTo>
                  <a:lnTo>
                    <a:pt x="36322" y="126238"/>
                  </a:lnTo>
                  <a:lnTo>
                    <a:pt x="18161" y="126238"/>
                  </a:lnTo>
                  <a:lnTo>
                    <a:pt x="18161" y="108077"/>
                  </a:lnTo>
                  <a:lnTo>
                    <a:pt x="13022962" y="108077"/>
                  </a:lnTo>
                  <a:lnTo>
                    <a:pt x="13022962" y="126238"/>
                  </a:lnTo>
                  <a:lnTo>
                    <a:pt x="13004800" y="126238"/>
                  </a:lnTo>
                  <a:lnTo>
                    <a:pt x="13004800" y="18161"/>
                  </a:lnTo>
                  <a:lnTo>
                    <a:pt x="13022962" y="18161"/>
                  </a:lnTo>
                  <a:lnTo>
                    <a:pt x="13022962" y="36322"/>
                  </a:lnTo>
                  <a:lnTo>
                    <a:pt x="18161" y="36322"/>
                  </a:lnTo>
                  <a:close/>
                </a:path>
              </a:pathLst>
            </a:custGeom>
            <a:solidFill>
              <a:srgbClr val="A0D3E0"/>
            </a:solidFill>
          </p:spPr>
        </p:sp>
      </p:grpSp>
      <p:grpSp>
        <p:nvGrpSpPr>
          <p:cNvPr id="8" name="Group 8"/>
          <p:cNvGrpSpPr/>
          <p:nvPr/>
        </p:nvGrpSpPr>
        <p:grpSpPr>
          <a:xfrm>
            <a:off x="0" y="1398528"/>
            <a:ext cx="9753600" cy="1300608"/>
            <a:chOff x="0" y="0"/>
            <a:chExt cx="13004800" cy="1734144"/>
          </a:xfrm>
        </p:grpSpPr>
        <p:sp>
          <p:nvSpPr>
            <p:cNvPr id="9" name="Freeform 9"/>
            <p:cNvSpPr/>
            <p:nvPr/>
          </p:nvSpPr>
          <p:spPr>
            <a:xfrm>
              <a:off x="0" y="0"/>
              <a:ext cx="13004800" cy="1734185"/>
            </a:xfrm>
            <a:custGeom>
              <a:avLst/>
              <a:gdLst/>
              <a:ahLst/>
              <a:cxnLst/>
              <a:rect l="l" t="t" r="r" b="b"/>
              <a:pathLst>
                <a:path w="13004800" h="1734185">
                  <a:moveTo>
                    <a:pt x="0" y="0"/>
                  </a:moveTo>
                  <a:lnTo>
                    <a:pt x="13004800" y="0"/>
                  </a:lnTo>
                  <a:lnTo>
                    <a:pt x="13004800" y="1734185"/>
                  </a:lnTo>
                  <a:lnTo>
                    <a:pt x="0" y="1734185"/>
                  </a:lnTo>
                  <a:close/>
                </a:path>
              </a:pathLst>
            </a:custGeom>
            <a:solidFill>
              <a:srgbClr val="005EA4"/>
            </a:solidFill>
          </p:spPr>
        </p:sp>
      </p:grpSp>
      <p:grpSp>
        <p:nvGrpSpPr>
          <p:cNvPr id="10" name="Group 10"/>
          <p:cNvGrpSpPr/>
          <p:nvPr/>
        </p:nvGrpSpPr>
        <p:grpSpPr>
          <a:xfrm>
            <a:off x="81408" y="1473024"/>
            <a:ext cx="9753600" cy="1251915"/>
            <a:chOff x="0" y="0"/>
            <a:chExt cx="13004800" cy="1669220"/>
          </a:xfrm>
        </p:grpSpPr>
        <p:sp>
          <p:nvSpPr>
            <p:cNvPr id="11" name="Freeform 11"/>
            <p:cNvSpPr/>
            <p:nvPr/>
          </p:nvSpPr>
          <p:spPr>
            <a:xfrm>
              <a:off x="0" y="0"/>
              <a:ext cx="13004800" cy="1669220"/>
            </a:xfrm>
            <a:custGeom>
              <a:avLst/>
              <a:gdLst/>
              <a:ahLst/>
              <a:cxnLst/>
              <a:rect l="l" t="t" r="r" b="b"/>
              <a:pathLst>
                <a:path w="13004800" h="1669220">
                  <a:moveTo>
                    <a:pt x="0" y="0"/>
                  </a:moveTo>
                  <a:lnTo>
                    <a:pt x="13004800" y="0"/>
                  </a:lnTo>
                  <a:lnTo>
                    <a:pt x="13004800" y="1669220"/>
                  </a:lnTo>
                  <a:lnTo>
                    <a:pt x="0" y="1669220"/>
                  </a:lnTo>
                  <a:close/>
                </a:path>
              </a:pathLst>
            </a:custGeom>
            <a:solidFill>
              <a:srgbClr val="000000">
                <a:alpha val="0"/>
              </a:srgbClr>
            </a:solidFill>
          </p:spPr>
        </p:sp>
        <p:sp>
          <p:nvSpPr>
            <p:cNvPr id="12" name="TextBox 12"/>
            <p:cNvSpPr txBox="1"/>
            <p:nvPr/>
          </p:nvSpPr>
          <p:spPr>
            <a:xfrm>
              <a:off x="0" y="-47625"/>
              <a:ext cx="13004800" cy="1716845"/>
            </a:xfrm>
            <a:prstGeom prst="rect">
              <a:avLst/>
            </a:prstGeom>
          </p:spPr>
          <p:txBody>
            <a:bodyPr lIns="0" tIns="0" rIns="0" bIns="0" rtlCol="0" anchor="ctr"/>
            <a:lstStyle/>
            <a:p>
              <a:pPr algn="ctr">
                <a:lnSpc>
                  <a:spcPts val="3071"/>
                </a:lnSpc>
              </a:pPr>
              <a:r>
                <a:rPr lang="en-US" sz="2559" spc="-1">
                  <a:solidFill>
                    <a:srgbClr val="FFFFFF"/>
                  </a:solidFill>
                  <a:latin typeface="Times New Roman"/>
                  <a:ea typeface="Times New Roman"/>
                  <a:cs typeface="Times New Roman"/>
                  <a:sym typeface="Times New Roman"/>
                </a:rPr>
                <a:t>A Project Topic Selection Presentation for the Degree of  Bachelor in Computer  Engineering</a:t>
              </a:r>
            </a:p>
            <a:p>
              <a:pPr algn="ctr">
                <a:lnSpc>
                  <a:spcPts val="3071"/>
                </a:lnSpc>
              </a:pPr>
              <a:endParaRPr lang="en-US" sz="2559" spc="-1">
                <a:solidFill>
                  <a:srgbClr val="FFFFFF"/>
                </a:solidFill>
                <a:latin typeface="Times New Roman"/>
                <a:ea typeface="Times New Roman"/>
                <a:cs typeface="Times New Roman"/>
                <a:sym typeface="Times New Roman"/>
              </a:endParaRPr>
            </a:p>
          </p:txBody>
        </p:sp>
      </p:grpSp>
      <p:grpSp>
        <p:nvGrpSpPr>
          <p:cNvPr id="13" name="Group 13"/>
          <p:cNvGrpSpPr/>
          <p:nvPr/>
        </p:nvGrpSpPr>
        <p:grpSpPr>
          <a:xfrm>
            <a:off x="365952" y="4504320"/>
            <a:ext cx="4957824" cy="1400832"/>
            <a:chOff x="0" y="0"/>
            <a:chExt cx="6610432" cy="1867776"/>
          </a:xfrm>
        </p:grpSpPr>
        <p:sp>
          <p:nvSpPr>
            <p:cNvPr id="14" name="Freeform 14"/>
            <p:cNvSpPr/>
            <p:nvPr/>
          </p:nvSpPr>
          <p:spPr>
            <a:xfrm>
              <a:off x="0" y="0"/>
              <a:ext cx="6610432" cy="1867776"/>
            </a:xfrm>
            <a:custGeom>
              <a:avLst/>
              <a:gdLst/>
              <a:ahLst/>
              <a:cxnLst/>
              <a:rect l="l" t="t" r="r" b="b"/>
              <a:pathLst>
                <a:path w="6610432" h="1867776">
                  <a:moveTo>
                    <a:pt x="0" y="0"/>
                  </a:moveTo>
                  <a:lnTo>
                    <a:pt x="6610432" y="0"/>
                  </a:lnTo>
                  <a:lnTo>
                    <a:pt x="6610432" y="1867776"/>
                  </a:lnTo>
                  <a:lnTo>
                    <a:pt x="0" y="1867776"/>
                  </a:lnTo>
                  <a:close/>
                </a:path>
              </a:pathLst>
            </a:custGeom>
            <a:solidFill>
              <a:srgbClr val="000000">
                <a:alpha val="0"/>
              </a:srgbClr>
            </a:solidFill>
          </p:spPr>
        </p:sp>
        <p:sp>
          <p:nvSpPr>
            <p:cNvPr id="15" name="TextBox 15"/>
            <p:cNvSpPr txBox="1"/>
            <p:nvPr/>
          </p:nvSpPr>
          <p:spPr>
            <a:xfrm>
              <a:off x="0" y="-47625"/>
              <a:ext cx="6610432" cy="1915401"/>
            </a:xfrm>
            <a:prstGeom prst="rect">
              <a:avLst/>
            </a:prstGeom>
          </p:spPr>
          <p:txBody>
            <a:bodyPr lIns="0" tIns="0" rIns="0" bIns="0" rtlCol="0" anchor="t"/>
            <a:lstStyle/>
            <a:p>
              <a:pPr algn="l">
                <a:lnSpc>
                  <a:spcPts val="2304"/>
                </a:lnSpc>
              </a:pPr>
              <a:r>
                <a:rPr lang="en-US" sz="1920" b="1" spc="0">
                  <a:solidFill>
                    <a:srgbClr val="246172"/>
                  </a:solidFill>
                  <a:latin typeface="Times New Roman Bold"/>
                  <a:ea typeface="Times New Roman Bold"/>
                  <a:cs typeface="Times New Roman Bold"/>
                  <a:sym typeface="Times New Roman Bold"/>
                </a:rPr>
                <a:t>Guide Name: Mrs. Trupti Deshmukh</a:t>
              </a:r>
            </a:p>
            <a:p>
              <a:pPr algn="l">
                <a:lnSpc>
                  <a:spcPts val="2304"/>
                </a:lnSpc>
              </a:pPr>
              <a:r>
                <a:rPr lang="en-US" sz="1920" spc="-1">
                  <a:solidFill>
                    <a:srgbClr val="246172"/>
                  </a:solidFill>
                  <a:latin typeface="Times New Roman"/>
                  <a:ea typeface="Times New Roman"/>
                  <a:cs typeface="Times New Roman"/>
                  <a:sym typeface="Times New Roman"/>
                </a:rPr>
                <a:t>Designation: Mentor</a:t>
              </a:r>
            </a:p>
            <a:p>
              <a:pPr algn="l">
                <a:lnSpc>
                  <a:spcPts val="2304"/>
                </a:lnSpc>
              </a:pPr>
              <a:endParaRPr lang="en-US" sz="1920" spc="-1">
                <a:solidFill>
                  <a:srgbClr val="246172"/>
                </a:solidFill>
                <a:latin typeface="Times New Roman"/>
                <a:ea typeface="Times New Roman"/>
                <a:cs typeface="Times New Roman"/>
                <a:sym typeface="Times New Roman"/>
              </a:endParaRPr>
            </a:p>
          </p:txBody>
        </p:sp>
      </p:grpSp>
      <p:grpSp>
        <p:nvGrpSpPr>
          <p:cNvPr id="16" name="Group 16"/>
          <p:cNvGrpSpPr/>
          <p:nvPr/>
        </p:nvGrpSpPr>
        <p:grpSpPr>
          <a:xfrm>
            <a:off x="4470528" y="4226688"/>
            <a:ext cx="5283072" cy="3027456"/>
            <a:chOff x="0" y="0"/>
            <a:chExt cx="7044096" cy="4036608"/>
          </a:xfrm>
        </p:grpSpPr>
        <p:sp>
          <p:nvSpPr>
            <p:cNvPr id="17" name="Freeform 17"/>
            <p:cNvSpPr/>
            <p:nvPr/>
          </p:nvSpPr>
          <p:spPr>
            <a:xfrm>
              <a:off x="0" y="0"/>
              <a:ext cx="7044096" cy="4036608"/>
            </a:xfrm>
            <a:custGeom>
              <a:avLst/>
              <a:gdLst/>
              <a:ahLst/>
              <a:cxnLst/>
              <a:rect l="l" t="t" r="r" b="b"/>
              <a:pathLst>
                <a:path w="7044096" h="4036608">
                  <a:moveTo>
                    <a:pt x="0" y="0"/>
                  </a:moveTo>
                  <a:lnTo>
                    <a:pt x="7044096" y="0"/>
                  </a:lnTo>
                  <a:lnTo>
                    <a:pt x="7044096" y="4036608"/>
                  </a:lnTo>
                  <a:lnTo>
                    <a:pt x="0" y="4036608"/>
                  </a:lnTo>
                  <a:close/>
                </a:path>
              </a:pathLst>
            </a:custGeom>
            <a:solidFill>
              <a:srgbClr val="000000">
                <a:alpha val="0"/>
              </a:srgbClr>
            </a:solidFill>
          </p:spPr>
        </p:sp>
        <p:sp>
          <p:nvSpPr>
            <p:cNvPr id="18" name="TextBox 18"/>
            <p:cNvSpPr txBox="1"/>
            <p:nvPr/>
          </p:nvSpPr>
          <p:spPr>
            <a:xfrm>
              <a:off x="0" y="-38100"/>
              <a:ext cx="7044096" cy="4074708"/>
            </a:xfrm>
            <a:prstGeom prst="rect">
              <a:avLst/>
            </a:prstGeom>
          </p:spPr>
          <p:txBody>
            <a:bodyPr lIns="0" tIns="0" rIns="0" bIns="0" rtlCol="0" anchor="t"/>
            <a:lstStyle/>
            <a:p>
              <a:pPr algn="l">
                <a:lnSpc>
                  <a:spcPts val="2560"/>
                </a:lnSpc>
              </a:pPr>
              <a:r>
                <a:rPr lang="en-US" sz="2133" b="1" spc="-1">
                  <a:solidFill>
                    <a:srgbClr val="246172"/>
                  </a:solidFill>
                  <a:latin typeface="Times New Roman Bold"/>
                  <a:ea typeface="Times New Roman Bold"/>
                  <a:cs typeface="Times New Roman Bold"/>
                  <a:sym typeface="Times New Roman Bold"/>
                </a:rPr>
                <a:t>Group Member Name:</a:t>
              </a:r>
            </a:p>
            <a:p>
              <a:pPr algn="l">
                <a:lnSpc>
                  <a:spcPts val="2560"/>
                </a:lnSpc>
              </a:pPr>
              <a:r>
                <a:rPr lang="en-US" sz="2133" spc="-1">
                  <a:solidFill>
                    <a:srgbClr val="246172"/>
                  </a:solidFill>
                  <a:latin typeface="Times New Roman"/>
                  <a:ea typeface="Times New Roman"/>
                  <a:cs typeface="Times New Roman"/>
                  <a:sym typeface="Times New Roman"/>
                </a:rPr>
                <a:t>Name: 1)Tejas Santosh Nalawade</a:t>
              </a:r>
            </a:p>
            <a:p>
              <a:pPr algn="l">
                <a:lnSpc>
                  <a:spcPts val="2560"/>
                </a:lnSpc>
              </a:pPr>
              <a:r>
                <a:rPr lang="en-US" sz="2133" spc="-1">
                  <a:solidFill>
                    <a:srgbClr val="246172"/>
                  </a:solidFill>
                  <a:latin typeface="Times New Roman"/>
                  <a:ea typeface="Times New Roman"/>
                  <a:cs typeface="Times New Roman"/>
                  <a:sym typeface="Times New Roman"/>
                </a:rPr>
                <a:t>            2)Hitesh Sanjay Khare </a:t>
              </a:r>
            </a:p>
            <a:p>
              <a:pPr algn="l">
                <a:lnSpc>
                  <a:spcPts val="2559"/>
                </a:lnSpc>
              </a:pPr>
              <a:r>
                <a:rPr lang="en-US" sz="2133">
                  <a:solidFill>
                    <a:srgbClr val="246172"/>
                  </a:solidFill>
                  <a:latin typeface="Times New Roman"/>
                  <a:ea typeface="Times New Roman"/>
                  <a:cs typeface="Times New Roman"/>
                  <a:sym typeface="Times New Roman"/>
                </a:rPr>
                <a:t>            3)Naresh Ashok Mali</a:t>
              </a:r>
            </a:p>
            <a:p>
              <a:pPr algn="l">
                <a:lnSpc>
                  <a:spcPts val="2560"/>
                </a:lnSpc>
              </a:pPr>
              <a:r>
                <a:rPr lang="en-US" sz="2133" spc="-1">
                  <a:solidFill>
                    <a:srgbClr val="246172"/>
                  </a:solidFill>
                  <a:latin typeface="Times New Roman"/>
                  <a:ea typeface="Times New Roman"/>
                  <a:cs typeface="Times New Roman"/>
                  <a:sym typeface="Times New Roman"/>
                </a:rPr>
                <a:t>            4)Sahil Sandip Khamkar</a:t>
              </a:r>
            </a:p>
            <a:p>
              <a:pPr algn="l">
                <a:lnSpc>
                  <a:spcPts val="2560"/>
                </a:lnSpc>
              </a:pPr>
              <a:r>
                <a:rPr lang="en-US" sz="2133" b="1" spc="-1">
                  <a:solidFill>
                    <a:srgbClr val="246172"/>
                  </a:solidFill>
                  <a:latin typeface="Times New Roman Bold"/>
                  <a:ea typeface="Times New Roman Bold"/>
                  <a:cs typeface="Times New Roman Bold"/>
                  <a:sym typeface="Times New Roman Bold"/>
                </a:rPr>
                <a:t>Dr. D. Y. Patil Institute Of Technology,                                             Pimpri, Pune</a:t>
              </a:r>
            </a:p>
            <a:p>
              <a:pPr algn="l">
                <a:lnSpc>
                  <a:spcPts val="2560"/>
                </a:lnSpc>
              </a:pPr>
              <a:r>
                <a:rPr lang="en-US" sz="2133" b="1" spc="-1">
                  <a:solidFill>
                    <a:srgbClr val="246172"/>
                  </a:solidFill>
                  <a:latin typeface="Times New Roman Bold"/>
                  <a:ea typeface="Times New Roman Bold"/>
                  <a:cs typeface="Times New Roman Bold"/>
                  <a:sym typeface="Times New Roman Bold"/>
                </a:rPr>
                <a:t>Department  Computer Engineering</a:t>
              </a:r>
            </a:p>
          </p:txBody>
        </p:sp>
      </p:grpSp>
      <p:grpSp>
        <p:nvGrpSpPr>
          <p:cNvPr id="19" name="Group 19"/>
          <p:cNvGrpSpPr/>
          <p:nvPr/>
        </p:nvGrpSpPr>
        <p:grpSpPr>
          <a:xfrm>
            <a:off x="6989952" y="6780288"/>
            <a:ext cx="2275968" cy="389376"/>
            <a:chOff x="0" y="0"/>
            <a:chExt cx="3034624" cy="519168"/>
          </a:xfrm>
        </p:grpSpPr>
        <p:sp>
          <p:nvSpPr>
            <p:cNvPr id="20" name="Freeform 20"/>
            <p:cNvSpPr/>
            <p:nvPr/>
          </p:nvSpPr>
          <p:spPr>
            <a:xfrm>
              <a:off x="0" y="0"/>
              <a:ext cx="3034624" cy="519168"/>
            </a:xfrm>
            <a:custGeom>
              <a:avLst/>
              <a:gdLst/>
              <a:ahLst/>
              <a:cxnLst/>
              <a:rect l="l" t="t" r="r" b="b"/>
              <a:pathLst>
                <a:path w="3034624" h="519168">
                  <a:moveTo>
                    <a:pt x="0" y="0"/>
                  </a:moveTo>
                  <a:lnTo>
                    <a:pt x="3034624" y="0"/>
                  </a:lnTo>
                  <a:lnTo>
                    <a:pt x="3034624" y="519168"/>
                  </a:lnTo>
                  <a:lnTo>
                    <a:pt x="0" y="519168"/>
                  </a:lnTo>
                  <a:close/>
                </a:path>
              </a:pathLst>
            </a:custGeom>
            <a:solidFill>
              <a:srgbClr val="000000">
                <a:alpha val="0"/>
              </a:srgbClr>
            </a:solidFill>
          </p:spPr>
        </p:sp>
        <p:sp>
          <p:nvSpPr>
            <p:cNvPr id="21" name="TextBox 21"/>
            <p:cNvSpPr txBox="1"/>
            <p:nvPr/>
          </p:nvSpPr>
          <p:spPr>
            <a:xfrm>
              <a:off x="0" y="0"/>
              <a:ext cx="3034624" cy="519168"/>
            </a:xfrm>
            <a:prstGeom prst="rect">
              <a:avLst/>
            </a:prstGeom>
          </p:spPr>
          <p:txBody>
            <a:bodyPr lIns="0" tIns="0" rIns="0" bIns="0" rtlCol="0" anchor="ctr"/>
            <a:lstStyle/>
            <a:p>
              <a:pPr algn="r">
                <a:lnSpc>
                  <a:spcPts val="1535"/>
                </a:lnSpc>
              </a:pPr>
              <a:r>
                <a:rPr lang="en-US" sz="1279" spc="10">
                  <a:solidFill>
                    <a:srgbClr val="898989"/>
                  </a:solidFill>
                  <a:latin typeface="TT Rounds Condensed"/>
                  <a:ea typeface="TT Rounds Condensed"/>
                  <a:cs typeface="TT Rounds Condensed"/>
                  <a:sym typeface="TT Rounds Condensed"/>
                </a:rPr>
                <a:t>01</a:t>
              </a:r>
            </a:p>
          </p:txBody>
        </p:sp>
      </p:grpSp>
      <p:grpSp>
        <p:nvGrpSpPr>
          <p:cNvPr id="22" name="Group 22"/>
          <p:cNvGrpSpPr/>
          <p:nvPr/>
        </p:nvGrpSpPr>
        <p:grpSpPr>
          <a:xfrm>
            <a:off x="3657600" y="6861312"/>
            <a:ext cx="1625856" cy="392832"/>
            <a:chOff x="0" y="0"/>
            <a:chExt cx="2167808" cy="523776"/>
          </a:xfrm>
        </p:grpSpPr>
        <p:sp>
          <p:nvSpPr>
            <p:cNvPr id="23" name="Freeform 23"/>
            <p:cNvSpPr/>
            <p:nvPr/>
          </p:nvSpPr>
          <p:spPr>
            <a:xfrm>
              <a:off x="0" y="0"/>
              <a:ext cx="2167808" cy="523776"/>
            </a:xfrm>
            <a:custGeom>
              <a:avLst/>
              <a:gdLst/>
              <a:ahLst/>
              <a:cxnLst/>
              <a:rect l="l" t="t" r="r" b="b"/>
              <a:pathLst>
                <a:path w="2167808" h="523776">
                  <a:moveTo>
                    <a:pt x="0" y="0"/>
                  </a:moveTo>
                  <a:lnTo>
                    <a:pt x="2167808" y="0"/>
                  </a:lnTo>
                  <a:lnTo>
                    <a:pt x="2167808" y="523776"/>
                  </a:lnTo>
                  <a:lnTo>
                    <a:pt x="0" y="523776"/>
                  </a:lnTo>
                  <a:close/>
                </a:path>
              </a:pathLst>
            </a:custGeom>
            <a:solidFill>
              <a:srgbClr val="000000">
                <a:alpha val="0"/>
              </a:srgbClr>
            </a:solidFill>
          </p:spPr>
        </p:sp>
        <p:sp>
          <p:nvSpPr>
            <p:cNvPr id="24" name="TextBox 24"/>
            <p:cNvSpPr txBox="1"/>
            <p:nvPr/>
          </p:nvSpPr>
          <p:spPr>
            <a:xfrm>
              <a:off x="0" y="-47625"/>
              <a:ext cx="2167808" cy="571401"/>
            </a:xfrm>
            <a:prstGeom prst="rect">
              <a:avLst/>
            </a:prstGeom>
          </p:spPr>
          <p:txBody>
            <a:bodyPr lIns="0" tIns="0" rIns="0" bIns="0" rtlCol="0" anchor="t"/>
            <a:lstStyle/>
            <a:p>
              <a:pPr algn="l">
                <a:lnSpc>
                  <a:spcPts val="2304"/>
                </a:lnSpc>
              </a:pPr>
              <a:r>
                <a:rPr lang="en-US" sz="1920" b="1" spc="-1">
                  <a:solidFill>
                    <a:srgbClr val="246172"/>
                  </a:solidFill>
                  <a:latin typeface="Times New Roman Bold"/>
                  <a:ea typeface="Times New Roman Bold"/>
                  <a:cs typeface="Times New Roman Bold"/>
                  <a:sym typeface="Times New Roman Bold"/>
                </a:rPr>
                <a:t>A.Y 2024-2025</a:t>
              </a:r>
            </a:p>
          </p:txBody>
        </p:sp>
      </p:grpSp>
      <p:sp>
        <p:nvSpPr>
          <p:cNvPr id="25" name="Freeform 25"/>
          <p:cNvSpPr/>
          <p:nvPr/>
        </p:nvSpPr>
        <p:spPr>
          <a:xfrm>
            <a:off x="2162115" y="76200"/>
            <a:ext cx="5532745" cy="1210776"/>
          </a:xfrm>
          <a:custGeom>
            <a:avLst/>
            <a:gdLst/>
            <a:ahLst/>
            <a:cxnLst/>
            <a:rect l="l" t="t" r="r" b="b"/>
            <a:pathLst>
              <a:path w="5532745" h="1210776">
                <a:moveTo>
                  <a:pt x="0" y="0"/>
                </a:moveTo>
                <a:lnTo>
                  <a:pt x="5532745" y="0"/>
                </a:lnTo>
                <a:lnTo>
                  <a:pt x="5532745" y="1210776"/>
                </a:lnTo>
                <a:lnTo>
                  <a:pt x="0" y="1210776"/>
                </a:lnTo>
                <a:lnTo>
                  <a:pt x="0" y="0"/>
                </a:lnTo>
                <a:close/>
              </a:path>
            </a:pathLst>
          </a:custGeom>
          <a:blipFill>
            <a:blip r:embed="rId2"/>
            <a:stretch>
              <a:fillRect t="-10847" r="-900" b="-22621"/>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632" y="1286976"/>
            <a:ext cx="9780864" cy="108288"/>
            <a:chOff x="0" y="0"/>
            <a:chExt cx="13041152" cy="144384"/>
          </a:xfrm>
        </p:grpSpPr>
        <p:sp>
          <p:nvSpPr>
            <p:cNvPr id="3" name="Freeform 3"/>
            <p:cNvSpPr/>
            <p:nvPr/>
          </p:nvSpPr>
          <p:spPr>
            <a:xfrm>
              <a:off x="18161" y="18161"/>
              <a:ext cx="13004801" cy="108077"/>
            </a:xfrm>
            <a:custGeom>
              <a:avLst/>
              <a:gdLst/>
              <a:ahLst/>
              <a:cxnLst/>
              <a:rect l="l" t="t" r="r" b="b"/>
              <a:pathLst>
                <a:path w="13004801" h="108077">
                  <a:moveTo>
                    <a:pt x="0" y="0"/>
                  </a:moveTo>
                  <a:lnTo>
                    <a:pt x="13004801" y="0"/>
                  </a:lnTo>
                  <a:lnTo>
                    <a:pt x="13004801" y="108077"/>
                  </a:lnTo>
                  <a:lnTo>
                    <a:pt x="0" y="108077"/>
                  </a:lnTo>
                  <a:close/>
                </a:path>
              </a:pathLst>
            </a:custGeom>
            <a:solidFill>
              <a:srgbClr val="60B5CC">
                <a:alpha val="23922"/>
              </a:srgbClr>
            </a:solidFill>
          </p:spPr>
        </p:sp>
        <p:sp>
          <p:nvSpPr>
            <p:cNvPr id="4" name="Freeform 4"/>
            <p:cNvSpPr/>
            <p:nvPr/>
          </p:nvSpPr>
          <p:spPr>
            <a:xfrm>
              <a:off x="0" y="0"/>
              <a:ext cx="13041122" cy="144399"/>
            </a:xfrm>
            <a:custGeom>
              <a:avLst/>
              <a:gdLst/>
              <a:ahLst/>
              <a:cxnLst/>
              <a:rect l="l" t="t" r="r" b="b"/>
              <a:pathLst>
                <a:path w="13041122" h="144399">
                  <a:moveTo>
                    <a:pt x="18161" y="0"/>
                  </a:moveTo>
                  <a:lnTo>
                    <a:pt x="13022962" y="0"/>
                  </a:lnTo>
                  <a:cubicBezTo>
                    <a:pt x="13032994" y="0"/>
                    <a:pt x="13041122" y="8128"/>
                    <a:pt x="13041122" y="18161"/>
                  </a:cubicBezTo>
                  <a:lnTo>
                    <a:pt x="13041122" y="126238"/>
                  </a:lnTo>
                  <a:cubicBezTo>
                    <a:pt x="13041122" y="136271"/>
                    <a:pt x="13032994" y="144399"/>
                    <a:pt x="13022962" y="144399"/>
                  </a:cubicBezTo>
                  <a:lnTo>
                    <a:pt x="18161" y="144399"/>
                  </a:lnTo>
                  <a:cubicBezTo>
                    <a:pt x="8128" y="144399"/>
                    <a:pt x="0" y="136271"/>
                    <a:pt x="0" y="126238"/>
                  </a:cubicBezTo>
                  <a:lnTo>
                    <a:pt x="0" y="18161"/>
                  </a:lnTo>
                  <a:cubicBezTo>
                    <a:pt x="0" y="8128"/>
                    <a:pt x="8128" y="0"/>
                    <a:pt x="18161" y="0"/>
                  </a:cubicBezTo>
                  <a:moveTo>
                    <a:pt x="18161" y="36322"/>
                  </a:moveTo>
                  <a:lnTo>
                    <a:pt x="18161" y="18161"/>
                  </a:lnTo>
                  <a:lnTo>
                    <a:pt x="36322" y="18161"/>
                  </a:lnTo>
                  <a:lnTo>
                    <a:pt x="36322" y="126238"/>
                  </a:lnTo>
                  <a:lnTo>
                    <a:pt x="18161" y="126238"/>
                  </a:lnTo>
                  <a:lnTo>
                    <a:pt x="18161" y="108077"/>
                  </a:lnTo>
                  <a:lnTo>
                    <a:pt x="13022962" y="108077"/>
                  </a:lnTo>
                  <a:lnTo>
                    <a:pt x="13022962" y="126238"/>
                  </a:lnTo>
                  <a:lnTo>
                    <a:pt x="13004800" y="126238"/>
                  </a:lnTo>
                  <a:lnTo>
                    <a:pt x="13004800" y="18161"/>
                  </a:lnTo>
                  <a:lnTo>
                    <a:pt x="13022962" y="18161"/>
                  </a:lnTo>
                  <a:lnTo>
                    <a:pt x="13022962" y="36322"/>
                  </a:lnTo>
                  <a:lnTo>
                    <a:pt x="18161" y="36322"/>
                  </a:lnTo>
                  <a:close/>
                </a:path>
              </a:pathLst>
            </a:custGeom>
            <a:solidFill>
              <a:srgbClr val="A0D3E0"/>
            </a:solidFill>
          </p:spPr>
        </p:sp>
      </p:grpSp>
      <p:grpSp>
        <p:nvGrpSpPr>
          <p:cNvPr id="5" name="Group 5"/>
          <p:cNvGrpSpPr/>
          <p:nvPr/>
        </p:nvGrpSpPr>
        <p:grpSpPr>
          <a:xfrm>
            <a:off x="8534596" y="6780288"/>
            <a:ext cx="731324" cy="389376"/>
            <a:chOff x="0" y="0"/>
            <a:chExt cx="975099" cy="519168"/>
          </a:xfrm>
        </p:grpSpPr>
        <p:sp>
          <p:nvSpPr>
            <p:cNvPr id="6" name="Freeform 6"/>
            <p:cNvSpPr/>
            <p:nvPr/>
          </p:nvSpPr>
          <p:spPr>
            <a:xfrm>
              <a:off x="0" y="0"/>
              <a:ext cx="975099" cy="519168"/>
            </a:xfrm>
            <a:custGeom>
              <a:avLst/>
              <a:gdLst/>
              <a:ahLst/>
              <a:cxnLst/>
              <a:rect l="l" t="t" r="r" b="b"/>
              <a:pathLst>
                <a:path w="975099" h="519168">
                  <a:moveTo>
                    <a:pt x="0" y="0"/>
                  </a:moveTo>
                  <a:lnTo>
                    <a:pt x="975099" y="0"/>
                  </a:lnTo>
                  <a:lnTo>
                    <a:pt x="975099" y="519168"/>
                  </a:lnTo>
                  <a:lnTo>
                    <a:pt x="0" y="519168"/>
                  </a:lnTo>
                  <a:close/>
                </a:path>
              </a:pathLst>
            </a:custGeom>
            <a:solidFill>
              <a:srgbClr val="000000">
                <a:alpha val="0"/>
              </a:srgbClr>
            </a:solidFill>
          </p:spPr>
        </p:sp>
        <p:sp>
          <p:nvSpPr>
            <p:cNvPr id="7" name="TextBox 7"/>
            <p:cNvSpPr txBox="1"/>
            <p:nvPr/>
          </p:nvSpPr>
          <p:spPr>
            <a:xfrm>
              <a:off x="0" y="0"/>
              <a:ext cx="975099" cy="519168"/>
            </a:xfrm>
            <a:prstGeom prst="rect">
              <a:avLst/>
            </a:prstGeom>
          </p:spPr>
          <p:txBody>
            <a:bodyPr lIns="0" tIns="0" rIns="0" bIns="0" rtlCol="0" anchor="ctr"/>
            <a:lstStyle/>
            <a:p>
              <a:pPr algn="r">
                <a:lnSpc>
                  <a:spcPts val="1535"/>
                </a:lnSpc>
              </a:pPr>
              <a:r>
                <a:rPr lang="en-US" sz="1279" spc="10">
                  <a:solidFill>
                    <a:srgbClr val="898989"/>
                  </a:solidFill>
                  <a:latin typeface="TT Rounds Condensed"/>
                  <a:ea typeface="TT Rounds Condensed"/>
                  <a:cs typeface="TT Rounds Condensed"/>
                  <a:sym typeface="TT Rounds Condensed"/>
                </a:rPr>
                <a:t>09</a:t>
              </a:r>
            </a:p>
          </p:txBody>
        </p:sp>
      </p:grpSp>
      <p:sp>
        <p:nvSpPr>
          <p:cNvPr id="8" name="Freeform 8" descr="D:\Smita khot madam\DIT_ACADEMIC_DATA\2017-2018\SEM-II\Prelium Exam\DPUlogo.png"/>
          <p:cNvSpPr/>
          <p:nvPr/>
        </p:nvSpPr>
        <p:spPr>
          <a:xfrm>
            <a:off x="3495168" y="243840"/>
            <a:ext cx="2519424" cy="975360"/>
          </a:xfrm>
          <a:custGeom>
            <a:avLst/>
            <a:gdLst/>
            <a:ahLst/>
            <a:cxnLst/>
            <a:rect l="l" t="t" r="r" b="b"/>
            <a:pathLst>
              <a:path w="2519424" h="975360">
                <a:moveTo>
                  <a:pt x="0" y="0"/>
                </a:moveTo>
                <a:lnTo>
                  <a:pt x="2519424" y="0"/>
                </a:lnTo>
                <a:lnTo>
                  <a:pt x="2519424" y="975360"/>
                </a:lnTo>
                <a:lnTo>
                  <a:pt x="0" y="975360"/>
                </a:lnTo>
                <a:lnTo>
                  <a:pt x="0" y="0"/>
                </a:lnTo>
                <a:close/>
              </a:path>
            </a:pathLst>
          </a:custGeom>
          <a:blipFill>
            <a:blip r:embed="rId2"/>
            <a:stretch>
              <a:fillRect t="-6504" b="-6504"/>
            </a:stretch>
          </a:blipFill>
        </p:spPr>
      </p:sp>
      <p:sp>
        <p:nvSpPr>
          <p:cNvPr id="9" name="Freeform 9"/>
          <p:cNvSpPr/>
          <p:nvPr/>
        </p:nvSpPr>
        <p:spPr>
          <a:xfrm>
            <a:off x="2162115" y="76200"/>
            <a:ext cx="5532745" cy="1210776"/>
          </a:xfrm>
          <a:custGeom>
            <a:avLst/>
            <a:gdLst/>
            <a:ahLst/>
            <a:cxnLst/>
            <a:rect l="l" t="t" r="r" b="b"/>
            <a:pathLst>
              <a:path w="5532745" h="1210776">
                <a:moveTo>
                  <a:pt x="0" y="0"/>
                </a:moveTo>
                <a:lnTo>
                  <a:pt x="5532745" y="0"/>
                </a:lnTo>
                <a:lnTo>
                  <a:pt x="5532745" y="1210776"/>
                </a:lnTo>
                <a:lnTo>
                  <a:pt x="0" y="1210776"/>
                </a:lnTo>
                <a:lnTo>
                  <a:pt x="0" y="0"/>
                </a:lnTo>
                <a:close/>
              </a:path>
            </a:pathLst>
          </a:custGeom>
          <a:blipFill>
            <a:blip r:embed="rId3"/>
            <a:stretch>
              <a:fillRect t="-10847" r="-900" b="-22621"/>
            </a:stretch>
          </a:blipFill>
        </p:spPr>
      </p:sp>
      <p:sp>
        <p:nvSpPr>
          <p:cNvPr id="10" name="TextBox 10"/>
          <p:cNvSpPr txBox="1"/>
          <p:nvPr/>
        </p:nvSpPr>
        <p:spPr>
          <a:xfrm>
            <a:off x="2375427" y="1849586"/>
            <a:ext cx="5002723" cy="580390"/>
          </a:xfrm>
          <a:prstGeom prst="rect">
            <a:avLst/>
          </a:prstGeom>
        </p:spPr>
        <p:txBody>
          <a:bodyPr wrap="square" lIns="0" tIns="0" rIns="0" bIns="0" rtlCol="0" anchor="t">
            <a:spAutoFit/>
          </a:bodyPr>
          <a:lstStyle/>
          <a:p>
            <a:pPr algn="ctr">
              <a:lnSpc>
                <a:spcPts val="4759"/>
              </a:lnSpc>
            </a:pPr>
            <a:r>
              <a:rPr lang="en-US" sz="3399" b="1" dirty="0">
                <a:solidFill>
                  <a:srgbClr val="B4393C"/>
                </a:solidFill>
                <a:latin typeface="Canva Sans Bold"/>
                <a:ea typeface="Canva Sans Bold"/>
                <a:cs typeface="Canva Sans Bold"/>
                <a:sym typeface="Canva Sans Bold"/>
              </a:rPr>
              <a:t>PROPOSED MODEL</a:t>
            </a:r>
          </a:p>
        </p:txBody>
      </p:sp>
      <p:sp>
        <p:nvSpPr>
          <p:cNvPr id="11" name="TextBox 11"/>
          <p:cNvSpPr txBox="1"/>
          <p:nvPr/>
        </p:nvSpPr>
        <p:spPr>
          <a:xfrm>
            <a:off x="215867" y="2715768"/>
            <a:ext cx="9425242" cy="3539792"/>
          </a:xfrm>
          <a:prstGeom prst="rect">
            <a:avLst/>
          </a:prstGeom>
        </p:spPr>
        <p:txBody>
          <a:bodyPr lIns="0" tIns="0" rIns="0" bIns="0" rtlCol="0" anchor="t">
            <a:spAutoFit/>
          </a:bodyPr>
          <a:lstStyle/>
          <a:p>
            <a:pPr algn="ctr">
              <a:lnSpc>
                <a:spcPts val="2815"/>
              </a:lnSpc>
            </a:pPr>
            <a:r>
              <a:rPr lang="en-US" sz="2010">
                <a:solidFill>
                  <a:srgbClr val="000000"/>
                </a:solidFill>
                <a:latin typeface="Canva Sans"/>
                <a:ea typeface="Canva Sans"/>
                <a:cs typeface="Canva Sans"/>
                <a:sym typeface="Canva Sans"/>
              </a:rPr>
              <a:t>The platform will provide free study materials, curated YouTube videos, and AI-powered support for university students.</a:t>
            </a:r>
          </a:p>
          <a:p>
            <a:pPr marL="434127" lvl="1" indent="-217064" algn="ctr">
              <a:lnSpc>
                <a:spcPts val="2815"/>
              </a:lnSpc>
              <a:buFont typeface="Arial"/>
              <a:buChar char="•"/>
            </a:pPr>
            <a:r>
              <a:rPr lang="en-US" sz="2010">
                <a:solidFill>
                  <a:srgbClr val="000000"/>
                </a:solidFill>
                <a:latin typeface="Canva Sans"/>
                <a:ea typeface="Canva Sans"/>
                <a:cs typeface="Canva Sans"/>
                <a:sym typeface="Canva Sans"/>
              </a:rPr>
              <a:t>Frontend: React, Next.js, Tailwind CSS for a smooth UI.</a:t>
            </a:r>
          </a:p>
          <a:p>
            <a:pPr marL="434127" lvl="1" indent="-217064" algn="ctr">
              <a:lnSpc>
                <a:spcPts val="2815"/>
              </a:lnSpc>
              <a:buFont typeface="Arial"/>
              <a:buChar char="•"/>
            </a:pPr>
            <a:r>
              <a:rPr lang="en-US" sz="2010">
                <a:solidFill>
                  <a:srgbClr val="000000"/>
                </a:solidFill>
                <a:latin typeface="Canva Sans"/>
                <a:ea typeface="Canva Sans"/>
                <a:cs typeface="Canva Sans"/>
                <a:sym typeface="Canva Sans"/>
              </a:rPr>
              <a:t>Backend: Node.js, Express.js, MongoDB for efficient data handling.</a:t>
            </a:r>
          </a:p>
          <a:p>
            <a:pPr marL="434127" lvl="1" indent="-217064" algn="ctr">
              <a:lnSpc>
                <a:spcPts val="2815"/>
              </a:lnSpc>
              <a:buFont typeface="Arial"/>
              <a:buChar char="•"/>
            </a:pPr>
            <a:r>
              <a:rPr lang="en-US" sz="2010">
                <a:solidFill>
                  <a:srgbClr val="000000"/>
                </a:solidFill>
                <a:latin typeface="Canva Sans"/>
                <a:ea typeface="Canva Sans"/>
                <a:cs typeface="Canva Sans"/>
                <a:sym typeface="Canva Sans"/>
              </a:rPr>
              <a:t>AI Chatbot: Botpress, TensorFlow for academic assistance.</a:t>
            </a:r>
          </a:p>
          <a:p>
            <a:pPr marL="434127" lvl="1" indent="-217064" algn="ctr">
              <a:lnSpc>
                <a:spcPts val="2815"/>
              </a:lnSpc>
              <a:buFont typeface="Arial"/>
              <a:buChar char="•"/>
            </a:pPr>
            <a:r>
              <a:rPr lang="en-US" sz="2010">
                <a:solidFill>
                  <a:srgbClr val="000000"/>
                </a:solidFill>
                <a:latin typeface="Canva Sans"/>
                <a:ea typeface="Canva Sans"/>
                <a:cs typeface="Canva Sans"/>
                <a:sym typeface="Canva Sans"/>
              </a:rPr>
              <a:t>Storage &amp; Deployment: Google Drive for files, Vercel for hosting.</a:t>
            </a:r>
          </a:p>
          <a:p>
            <a:pPr marL="434127" lvl="1" indent="-217064" algn="ctr">
              <a:lnSpc>
                <a:spcPts val="2815"/>
              </a:lnSpc>
              <a:buFont typeface="Arial"/>
              <a:buChar char="•"/>
            </a:pPr>
            <a:r>
              <a:rPr lang="en-US" sz="2010">
                <a:solidFill>
                  <a:srgbClr val="000000"/>
                </a:solidFill>
                <a:latin typeface="Canva Sans"/>
                <a:ea typeface="Canva Sans"/>
                <a:cs typeface="Canva Sans"/>
                <a:sym typeface="Canva Sans"/>
              </a:rPr>
              <a:t>Security: OAuth for secure authentication.</a:t>
            </a:r>
          </a:p>
          <a:p>
            <a:pPr marL="434127" lvl="1" indent="-217064" algn="ctr">
              <a:lnSpc>
                <a:spcPts val="2815"/>
              </a:lnSpc>
              <a:buFont typeface="Arial"/>
              <a:buChar char="•"/>
            </a:pPr>
            <a:r>
              <a:rPr lang="en-US" sz="2010">
                <a:solidFill>
                  <a:srgbClr val="000000"/>
                </a:solidFill>
                <a:latin typeface="Canva Sans"/>
                <a:ea typeface="Canva Sans"/>
                <a:cs typeface="Canva Sans"/>
                <a:sym typeface="Canva Sans"/>
              </a:rPr>
              <a:t>Community (if feasible): A forum for peer discussions.</a:t>
            </a:r>
          </a:p>
          <a:p>
            <a:pPr algn="ctr">
              <a:lnSpc>
                <a:spcPts val="2815"/>
              </a:lnSpc>
            </a:pPr>
            <a:r>
              <a:rPr lang="en-US" sz="2010">
                <a:solidFill>
                  <a:srgbClr val="000000"/>
                </a:solidFill>
                <a:latin typeface="Canva Sans"/>
                <a:ea typeface="Canva Sans"/>
                <a:cs typeface="Canva Sans"/>
                <a:sym typeface="Canva Sans"/>
              </a:rPr>
              <a:t>This model ensures easy access, scalability, and interactive learning.</a:t>
            </a:r>
          </a:p>
          <a:p>
            <a:pPr algn="ctr">
              <a:lnSpc>
                <a:spcPts val="2815"/>
              </a:lnSpc>
            </a:pPr>
            <a:endParaRPr lang="en-US" sz="2010">
              <a:solidFill>
                <a:srgbClr val="000000"/>
              </a:solidFill>
              <a:latin typeface="Canva Sans"/>
              <a:ea typeface="Canva Sans"/>
              <a:cs typeface="Canva Sans"/>
              <a:sym typeface="Canva Sans"/>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632" y="1286976"/>
            <a:ext cx="9780864" cy="108288"/>
            <a:chOff x="0" y="0"/>
            <a:chExt cx="13041152" cy="144384"/>
          </a:xfrm>
        </p:grpSpPr>
        <p:sp>
          <p:nvSpPr>
            <p:cNvPr id="3" name="Freeform 3"/>
            <p:cNvSpPr/>
            <p:nvPr/>
          </p:nvSpPr>
          <p:spPr>
            <a:xfrm>
              <a:off x="18161" y="18161"/>
              <a:ext cx="13004801" cy="108077"/>
            </a:xfrm>
            <a:custGeom>
              <a:avLst/>
              <a:gdLst/>
              <a:ahLst/>
              <a:cxnLst/>
              <a:rect l="l" t="t" r="r" b="b"/>
              <a:pathLst>
                <a:path w="13004801" h="108077">
                  <a:moveTo>
                    <a:pt x="0" y="0"/>
                  </a:moveTo>
                  <a:lnTo>
                    <a:pt x="13004801" y="0"/>
                  </a:lnTo>
                  <a:lnTo>
                    <a:pt x="13004801" y="108077"/>
                  </a:lnTo>
                  <a:lnTo>
                    <a:pt x="0" y="108077"/>
                  </a:lnTo>
                  <a:close/>
                </a:path>
              </a:pathLst>
            </a:custGeom>
            <a:solidFill>
              <a:srgbClr val="60B5CC">
                <a:alpha val="23922"/>
              </a:srgbClr>
            </a:solidFill>
          </p:spPr>
        </p:sp>
        <p:sp>
          <p:nvSpPr>
            <p:cNvPr id="4" name="Freeform 4"/>
            <p:cNvSpPr/>
            <p:nvPr/>
          </p:nvSpPr>
          <p:spPr>
            <a:xfrm>
              <a:off x="0" y="0"/>
              <a:ext cx="13041122" cy="144399"/>
            </a:xfrm>
            <a:custGeom>
              <a:avLst/>
              <a:gdLst/>
              <a:ahLst/>
              <a:cxnLst/>
              <a:rect l="l" t="t" r="r" b="b"/>
              <a:pathLst>
                <a:path w="13041122" h="144399">
                  <a:moveTo>
                    <a:pt x="18161" y="0"/>
                  </a:moveTo>
                  <a:lnTo>
                    <a:pt x="13022962" y="0"/>
                  </a:lnTo>
                  <a:cubicBezTo>
                    <a:pt x="13032994" y="0"/>
                    <a:pt x="13041122" y="8128"/>
                    <a:pt x="13041122" y="18161"/>
                  </a:cubicBezTo>
                  <a:lnTo>
                    <a:pt x="13041122" y="126238"/>
                  </a:lnTo>
                  <a:cubicBezTo>
                    <a:pt x="13041122" y="136271"/>
                    <a:pt x="13032994" y="144399"/>
                    <a:pt x="13022962" y="144399"/>
                  </a:cubicBezTo>
                  <a:lnTo>
                    <a:pt x="18161" y="144399"/>
                  </a:lnTo>
                  <a:cubicBezTo>
                    <a:pt x="8128" y="144399"/>
                    <a:pt x="0" y="136271"/>
                    <a:pt x="0" y="126238"/>
                  </a:cubicBezTo>
                  <a:lnTo>
                    <a:pt x="0" y="18161"/>
                  </a:lnTo>
                  <a:cubicBezTo>
                    <a:pt x="0" y="8128"/>
                    <a:pt x="8128" y="0"/>
                    <a:pt x="18161" y="0"/>
                  </a:cubicBezTo>
                  <a:moveTo>
                    <a:pt x="18161" y="36322"/>
                  </a:moveTo>
                  <a:lnTo>
                    <a:pt x="18161" y="18161"/>
                  </a:lnTo>
                  <a:lnTo>
                    <a:pt x="36322" y="18161"/>
                  </a:lnTo>
                  <a:lnTo>
                    <a:pt x="36322" y="126238"/>
                  </a:lnTo>
                  <a:lnTo>
                    <a:pt x="18161" y="126238"/>
                  </a:lnTo>
                  <a:lnTo>
                    <a:pt x="18161" y="108077"/>
                  </a:lnTo>
                  <a:lnTo>
                    <a:pt x="13022962" y="108077"/>
                  </a:lnTo>
                  <a:lnTo>
                    <a:pt x="13022962" y="126238"/>
                  </a:lnTo>
                  <a:lnTo>
                    <a:pt x="13004800" y="126238"/>
                  </a:lnTo>
                  <a:lnTo>
                    <a:pt x="13004800" y="18161"/>
                  </a:lnTo>
                  <a:lnTo>
                    <a:pt x="13022962" y="18161"/>
                  </a:lnTo>
                  <a:lnTo>
                    <a:pt x="13022962" y="36322"/>
                  </a:lnTo>
                  <a:lnTo>
                    <a:pt x="18161" y="36322"/>
                  </a:lnTo>
                  <a:close/>
                </a:path>
              </a:pathLst>
            </a:custGeom>
            <a:solidFill>
              <a:srgbClr val="A0D3E0"/>
            </a:solidFill>
          </p:spPr>
        </p:sp>
      </p:grpSp>
      <p:grpSp>
        <p:nvGrpSpPr>
          <p:cNvPr id="5" name="Group 5"/>
          <p:cNvGrpSpPr/>
          <p:nvPr/>
        </p:nvGrpSpPr>
        <p:grpSpPr>
          <a:xfrm>
            <a:off x="8534596" y="6780288"/>
            <a:ext cx="731324" cy="389376"/>
            <a:chOff x="0" y="0"/>
            <a:chExt cx="975099" cy="519168"/>
          </a:xfrm>
        </p:grpSpPr>
        <p:sp>
          <p:nvSpPr>
            <p:cNvPr id="6" name="Freeform 6"/>
            <p:cNvSpPr/>
            <p:nvPr/>
          </p:nvSpPr>
          <p:spPr>
            <a:xfrm>
              <a:off x="0" y="0"/>
              <a:ext cx="975099" cy="519168"/>
            </a:xfrm>
            <a:custGeom>
              <a:avLst/>
              <a:gdLst/>
              <a:ahLst/>
              <a:cxnLst/>
              <a:rect l="l" t="t" r="r" b="b"/>
              <a:pathLst>
                <a:path w="975099" h="519168">
                  <a:moveTo>
                    <a:pt x="0" y="0"/>
                  </a:moveTo>
                  <a:lnTo>
                    <a:pt x="975099" y="0"/>
                  </a:lnTo>
                  <a:lnTo>
                    <a:pt x="975099" y="519168"/>
                  </a:lnTo>
                  <a:lnTo>
                    <a:pt x="0" y="519168"/>
                  </a:lnTo>
                  <a:close/>
                </a:path>
              </a:pathLst>
            </a:custGeom>
            <a:solidFill>
              <a:srgbClr val="000000">
                <a:alpha val="0"/>
              </a:srgbClr>
            </a:solidFill>
          </p:spPr>
        </p:sp>
        <p:sp>
          <p:nvSpPr>
            <p:cNvPr id="7" name="TextBox 7"/>
            <p:cNvSpPr txBox="1"/>
            <p:nvPr/>
          </p:nvSpPr>
          <p:spPr>
            <a:xfrm>
              <a:off x="0" y="0"/>
              <a:ext cx="975099" cy="519168"/>
            </a:xfrm>
            <a:prstGeom prst="rect">
              <a:avLst/>
            </a:prstGeom>
          </p:spPr>
          <p:txBody>
            <a:bodyPr lIns="0" tIns="0" rIns="0" bIns="0" rtlCol="0" anchor="ctr"/>
            <a:lstStyle/>
            <a:p>
              <a:pPr algn="r">
                <a:lnSpc>
                  <a:spcPts val="1535"/>
                </a:lnSpc>
              </a:pPr>
              <a:r>
                <a:rPr lang="en-US" sz="1279" spc="10">
                  <a:solidFill>
                    <a:srgbClr val="898989"/>
                  </a:solidFill>
                  <a:latin typeface="TT Rounds Condensed"/>
                  <a:ea typeface="TT Rounds Condensed"/>
                  <a:cs typeface="TT Rounds Condensed"/>
                  <a:sym typeface="TT Rounds Condensed"/>
                </a:rPr>
                <a:t>09</a:t>
              </a:r>
            </a:p>
          </p:txBody>
        </p:sp>
      </p:grpSp>
      <p:sp>
        <p:nvSpPr>
          <p:cNvPr id="8" name="Freeform 8" descr="D:\Smita khot madam\DIT_ACADEMIC_DATA\2017-2018\SEM-II\Prelium Exam\DPUlogo.png"/>
          <p:cNvSpPr/>
          <p:nvPr/>
        </p:nvSpPr>
        <p:spPr>
          <a:xfrm>
            <a:off x="3495168" y="243840"/>
            <a:ext cx="2519424" cy="975360"/>
          </a:xfrm>
          <a:custGeom>
            <a:avLst/>
            <a:gdLst/>
            <a:ahLst/>
            <a:cxnLst/>
            <a:rect l="l" t="t" r="r" b="b"/>
            <a:pathLst>
              <a:path w="2519424" h="975360">
                <a:moveTo>
                  <a:pt x="0" y="0"/>
                </a:moveTo>
                <a:lnTo>
                  <a:pt x="2519424" y="0"/>
                </a:lnTo>
                <a:lnTo>
                  <a:pt x="2519424" y="975360"/>
                </a:lnTo>
                <a:lnTo>
                  <a:pt x="0" y="975360"/>
                </a:lnTo>
                <a:lnTo>
                  <a:pt x="0" y="0"/>
                </a:lnTo>
                <a:close/>
              </a:path>
            </a:pathLst>
          </a:custGeom>
          <a:blipFill>
            <a:blip r:embed="rId2"/>
            <a:stretch>
              <a:fillRect t="-6504" b="-6504"/>
            </a:stretch>
          </a:blipFill>
        </p:spPr>
      </p:sp>
      <p:sp>
        <p:nvSpPr>
          <p:cNvPr id="9" name="Freeform 9"/>
          <p:cNvSpPr/>
          <p:nvPr/>
        </p:nvSpPr>
        <p:spPr>
          <a:xfrm>
            <a:off x="2162115" y="76200"/>
            <a:ext cx="5532745" cy="1210776"/>
          </a:xfrm>
          <a:custGeom>
            <a:avLst/>
            <a:gdLst/>
            <a:ahLst/>
            <a:cxnLst/>
            <a:rect l="l" t="t" r="r" b="b"/>
            <a:pathLst>
              <a:path w="5532745" h="1210776">
                <a:moveTo>
                  <a:pt x="0" y="0"/>
                </a:moveTo>
                <a:lnTo>
                  <a:pt x="5532745" y="0"/>
                </a:lnTo>
                <a:lnTo>
                  <a:pt x="5532745" y="1210776"/>
                </a:lnTo>
                <a:lnTo>
                  <a:pt x="0" y="1210776"/>
                </a:lnTo>
                <a:lnTo>
                  <a:pt x="0" y="0"/>
                </a:lnTo>
                <a:close/>
              </a:path>
            </a:pathLst>
          </a:custGeom>
          <a:blipFill>
            <a:blip r:embed="rId3"/>
            <a:stretch>
              <a:fillRect t="-10847" r="-900" b="-22621"/>
            </a:stretch>
          </a:blipFill>
        </p:spPr>
      </p:sp>
      <p:sp>
        <p:nvSpPr>
          <p:cNvPr id="10" name="TextBox 10"/>
          <p:cNvSpPr txBox="1"/>
          <p:nvPr/>
        </p:nvSpPr>
        <p:spPr>
          <a:xfrm>
            <a:off x="2225286" y="1862556"/>
            <a:ext cx="5406402" cy="580390"/>
          </a:xfrm>
          <a:prstGeom prst="rect">
            <a:avLst/>
          </a:prstGeom>
        </p:spPr>
        <p:txBody>
          <a:bodyPr wrap="square" lIns="0" tIns="0" rIns="0" bIns="0" rtlCol="0" anchor="t">
            <a:spAutoFit/>
          </a:bodyPr>
          <a:lstStyle/>
          <a:p>
            <a:pPr algn="ctr">
              <a:lnSpc>
                <a:spcPts val="4759"/>
              </a:lnSpc>
            </a:pPr>
            <a:r>
              <a:rPr lang="en-US" sz="3399" b="1" dirty="0">
                <a:solidFill>
                  <a:srgbClr val="B4393C"/>
                </a:solidFill>
                <a:latin typeface="Canva Sans Bold"/>
                <a:ea typeface="Canva Sans Bold"/>
                <a:cs typeface="Canva Sans Bold"/>
                <a:sym typeface="Canva Sans Bold"/>
              </a:rPr>
              <a:t>EXPECTED OUTCOME</a:t>
            </a:r>
          </a:p>
        </p:txBody>
      </p:sp>
      <p:sp>
        <p:nvSpPr>
          <p:cNvPr id="11" name="TextBox 11"/>
          <p:cNvSpPr txBox="1"/>
          <p:nvPr/>
        </p:nvSpPr>
        <p:spPr>
          <a:xfrm>
            <a:off x="215867" y="2715768"/>
            <a:ext cx="9425242" cy="3894116"/>
          </a:xfrm>
          <a:prstGeom prst="rect">
            <a:avLst/>
          </a:prstGeom>
        </p:spPr>
        <p:txBody>
          <a:bodyPr lIns="0" tIns="0" rIns="0" bIns="0" rtlCol="0" anchor="t">
            <a:spAutoFit/>
          </a:bodyPr>
          <a:lstStyle/>
          <a:p>
            <a:pPr marL="434127" lvl="1" indent="-217064" algn="ctr">
              <a:lnSpc>
                <a:spcPts val="2815"/>
              </a:lnSpc>
              <a:buFont typeface="Arial"/>
              <a:buChar char="•"/>
            </a:pPr>
            <a:r>
              <a:rPr lang="en-US" sz="2010">
                <a:solidFill>
                  <a:srgbClr val="000000"/>
                </a:solidFill>
                <a:latin typeface="Canva Sans"/>
                <a:ea typeface="Canva Sans"/>
                <a:cs typeface="Canva Sans"/>
                <a:sym typeface="Canva Sans"/>
              </a:rPr>
              <a:t>A fully functional AI-powered educational platform for university students.</a:t>
            </a:r>
          </a:p>
          <a:p>
            <a:pPr marL="434127" lvl="1" indent="-217064" algn="ctr">
              <a:lnSpc>
                <a:spcPts val="2815"/>
              </a:lnSpc>
              <a:buFont typeface="Arial"/>
              <a:buChar char="•"/>
            </a:pPr>
            <a:r>
              <a:rPr lang="en-US" sz="2010">
                <a:solidFill>
                  <a:srgbClr val="000000"/>
                </a:solidFill>
                <a:latin typeface="Canva Sans"/>
                <a:ea typeface="Canva Sans"/>
                <a:cs typeface="Canva Sans"/>
                <a:sym typeface="Canva Sans"/>
              </a:rPr>
              <a:t>Chatbot capable of answering academic queries and guiding students through the platform.</a:t>
            </a:r>
          </a:p>
          <a:p>
            <a:pPr marL="434127" lvl="1" indent="-217064" algn="ctr">
              <a:lnSpc>
                <a:spcPts val="2815"/>
              </a:lnSpc>
              <a:buFont typeface="Arial"/>
              <a:buChar char="•"/>
            </a:pPr>
            <a:r>
              <a:rPr lang="en-US" sz="2010">
                <a:solidFill>
                  <a:srgbClr val="000000"/>
                </a:solidFill>
                <a:latin typeface="Canva Sans"/>
                <a:ea typeface="Canva Sans"/>
                <a:cs typeface="Canva Sans"/>
                <a:sym typeface="Canva Sans"/>
              </a:rPr>
              <a:t>Predictive analysis of question papers to highlight important topics.</a:t>
            </a:r>
          </a:p>
          <a:p>
            <a:pPr marL="434127" lvl="1" indent="-217064" algn="ctr">
              <a:lnSpc>
                <a:spcPts val="2815"/>
              </a:lnSpc>
              <a:buFont typeface="Arial"/>
              <a:buChar char="•"/>
            </a:pPr>
            <a:r>
              <a:rPr lang="en-US" sz="2010">
                <a:solidFill>
                  <a:srgbClr val="000000"/>
                </a:solidFill>
                <a:latin typeface="Canva Sans"/>
                <a:ea typeface="Canva Sans"/>
                <a:cs typeface="Canva Sans"/>
                <a:sym typeface="Canva Sans"/>
              </a:rPr>
              <a:t>Personalized study recommendations based on user behavior and preferences.</a:t>
            </a:r>
          </a:p>
          <a:p>
            <a:pPr marL="434127" lvl="1" indent="-217064" algn="ctr">
              <a:lnSpc>
                <a:spcPts val="2815"/>
              </a:lnSpc>
              <a:buFont typeface="Arial"/>
              <a:buChar char="•"/>
            </a:pPr>
            <a:r>
              <a:rPr lang="en-US" sz="2010">
                <a:solidFill>
                  <a:srgbClr val="000000"/>
                </a:solidFill>
                <a:latin typeface="Canva Sans"/>
                <a:ea typeface="Canva Sans"/>
                <a:cs typeface="Canva Sans"/>
                <a:sym typeface="Canva Sans"/>
              </a:rPr>
              <a:t>Community forum enabling peer discussion and resource sharing.</a:t>
            </a:r>
          </a:p>
          <a:p>
            <a:pPr marL="434127" lvl="1" indent="-217064" algn="ctr">
              <a:lnSpc>
                <a:spcPts val="2815"/>
              </a:lnSpc>
              <a:buFont typeface="Arial"/>
              <a:buChar char="•"/>
            </a:pPr>
            <a:r>
              <a:rPr lang="en-US" sz="2010">
                <a:solidFill>
                  <a:srgbClr val="000000"/>
                </a:solidFill>
                <a:latin typeface="Canva Sans"/>
                <a:ea typeface="Canva Sans"/>
                <a:cs typeface="Canva Sans"/>
                <a:sym typeface="Canva Sans"/>
              </a:rPr>
              <a:t>A mobile-friendly, responsive UI with free and easy access to learning resources.</a:t>
            </a:r>
          </a:p>
          <a:p>
            <a:pPr algn="ctr">
              <a:lnSpc>
                <a:spcPts val="2815"/>
              </a:lnSpc>
            </a:pPr>
            <a:endParaRPr lang="en-US" sz="2010">
              <a:solidFill>
                <a:srgbClr val="000000"/>
              </a:solidFill>
              <a:latin typeface="Canva Sans"/>
              <a:ea typeface="Canva Sans"/>
              <a:cs typeface="Canva Sans"/>
              <a:sym typeface="Canv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632" y="1286976"/>
            <a:ext cx="9780864" cy="108288"/>
            <a:chOff x="0" y="0"/>
            <a:chExt cx="13041152" cy="144384"/>
          </a:xfrm>
        </p:grpSpPr>
        <p:sp>
          <p:nvSpPr>
            <p:cNvPr id="3" name="Freeform 3"/>
            <p:cNvSpPr/>
            <p:nvPr/>
          </p:nvSpPr>
          <p:spPr>
            <a:xfrm>
              <a:off x="18161" y="18161"/>
              <a:ext cx="13004801" cy="108077"/>
            </a:xfrm>
            <a:custGeom>
              <a:avLst/>
              <a:gdLst/>
              <a:ahLst/>
              <a:cxnLst/>
              <a:rect l="l" t="t" r="r" b="b"/>
              <a:pathLst>
                <a:path w="13004801" h="108077">
                  <a:moveTo>
                    <a:pt x="0" y="0"/>
                  </a:moveTo>
                  <a:lnTo>
                    <a:pt x="13004801" y="0"/>
                  </a:lnTo>
                  <a:lnTo>
                    <a:pt x="13004801" y="108077"/>
                  </a:lnTo>
                  <a:lnTo>
                    <a:pt x="0" y="108077"/>
                  </a:lnTo>
                  <a:close/>
                </a:path>
              </a:pathLst>
            </a:custGeom>
            <a:solidFill>
              <a:srgbClr val="60B5CC">
                <a:alpha val="23922"/>
              </a:srgbClr>
            </a:solidFill>
          </p:spPr>
        </p:sp>
        <p:sp>
          <p:nvSpPr>
            <p:cNvPr id="4" name="Freeform 4"/>
            <p:cNvSpPr/>
            <p:nvPr/>
          </p:nvSpPr>
          <p:spPr>
            <a:xfrm>
              <a:off x="0" y="0"/>
              <a:ext cx="13041122" cy="144399"/>
            </a:xfrm>
            <a:custGeom>
              <a:avLst/>
              <a:gdLst/>
              <a:ahLst/>
              <a:cxnLst/>
              <a:rect l="l" t="t" r="r" b="b"/>
              <a:pathLst>
                <a:path w="13041122" h="144399">
                  <a:moveTo>
                    <a:pt x="18161" y="0"/>
                  </a:moveTo>
                  <a:lnTo>
                    <a:pt x="13022962" y="0"/>
                  </a:lnTo>
                  <a:cubicBezTo>
                    <a:pt x="13032994" y="0"/>
                    <a:pt x="13041122" y="8128"/>
                    <a:pt x="13041122" y="18161"/>
                  </a:cubicBezTo>
                  <a:lnTo>
                    <a:pt x="13041122" y="126238"/>
                  </a:lnTo>
                  <a:cubicBezTo>
                    <a:pt x="13041122" y="136271"/>
                    <a:pt x="13032994" y="144399"/>
                    <a:pt x="13022962" y="144399"/>
                  </a:cubicBezTo>
                  <a:lnTo>
                    <a:pt x="18161" y="144399"/>
                  </a:lnTo>
                  <a:cubicBezTo>
                    <a:pt x="8128" y="144399"/>
                    <a:pt x="0" y="136271"/>
                    <a:pt x="0" y="126238"/>
                  </a:cubicBezTo>
                  <a:lnTo>
                    <a:pt x="0" y="18161"/>
                  </a:lnTo>
                  <a:cubicBezTo>
                    <a:pt x="0" y="8128"/>
                    <a:pt x="8128" y="0"/>
                    <a:pt x="18161" y="0"/>
                  </a:cubicBezTo>
                  <a:moveTo>
                    <a:pt x="18161" y="36322"/>
                  </a:moveTo>
                  <a:lnTo>
                    <a:pt x="18161" y="18161"/>
                  </a:lnTo>
                  <a:lnTo>
                    <a:pt x="36322" y="18161"/>
                  </a:lnTo>
                  <a:lnTo>
                    <a:pt x="36322" y="126238"/>
                  </a:lnTo>
                  <a:lnTo>
                    <a:pt x="18161" y="126238"/>
                  </a:lnTo>
                  <a:lnTo>
                    <a:pt x="18161" y="108077"/>
                  </a:lnTo>
                  <a:lnTo>
                    <a:pt x="13022962" y="108077"/>
                  </a:lnTo>
                  <a:lnTo>
                    <a:pt x="13022962" y="126238"/>
                  </a:lnTo>
                  <a:lnTo>
                    <a:pt x="13004800" y="126238"/>
                  </a:lnTo>
                  <a:lnTo>
                    <a:pt x="13004800" y="18161"/>
                  </a:lnTo>
                  <a:lnTo>
                    <a:pt x="13022962" y="18161"/>
                  </a:lnTo>
                  <a:lnTo>
                    <a:pt x="13022962" y="36322"/>
                  </a:lnTo>
                  <a:lnTo>
                    <a:pt x="18161" y="36322"/>
                  </a:lnTo>
                  <a:close/>
                </a:path>
              </a:pathLst>
            </a:custGeom>
            <a:solidFill>
              <a:srgbClr val="A0D3E0"/>
            </a:solidFill>
          </p:spPr>
        </p:sp>
      </p:grpSp>
      <p:grpSp>
        <p:nvGrpSpPr>
          <p:cNvPr id="5" name="Group 5"/>
          <p:cNvGrpSpPr/>
          <p:nvPr/>
        </p:nvGrpSpPr>
        <p:grpSpPr>
          <a:xfrm>
            <a:off x="8534596" y="6780288"/>
            <a:ext cx="731324" cy="389376"/>
            <a:chOff x="0" y="0"/>
            <a:chExt cx="975099" cy="519168"/>
          </a:xfrm>
        </p:grpSpPr>
        <p:sp>
          <p:nvSpPr>
            <p:cNvPr id="6" name="Freeform 6"/>
            <p:cNvSpPr/>
            <p:nvPr/>
          </p:nvSpPr>
          <p:spPr>
            <a:xfrm>
              <a:off x="0" y="0"/>
              <a:ext cx="975099" cy="519168"/>
            </a:xfrm>
            <a:custGeom>
              <a:avLst/>
              <a:gdLst/>
              <a:ahLst/>
              <a:cxnLst/>
              <a:rect l="l" t="t" r="r" b="b"/>
              <a:pathLst>
                <a:path w="975099" h="519168">
                  <a:moveTo>
                    <a:pt x="0" y="0"/>
                  </a:moveTo>
                  <a:lnTo>
                    <a:pt x="975099" y="0"/>
                  </a:lnTo>
                  <a:lnTo>
                    <a:pt x="975099" y="519168"/>
                  </a:lnTo>
                  <a:lnTo>
                    <a:pt x="0" y="519168"/>
                  </a:lnTo>
                  <a:close/>
                </a:path>
              </a:pathLst>
            </a:custGeom>
            <a:solidFill>
              <a:srgbClr val="000000">
                <a:alpha val="0"/>
              </a:srgbClr>
            </a:solidFill>
          </p:spPr>
        </p:sp>
        <p:sp>
          <p:nvSpPr>
            <p:cNvPr id="7" name="TextBox 7"/>
            <p:cNvSpPr txBox="1"/>
            <p:nvPr/>
          </p:nvSpPr>
          <p:spPr>
            <a:xfrm>
              <a:off x="0" y="0"/>
              <a:ext cx="975099" cy="519168"/>
            </a:xfrm>
            <a:prstGeom prst="rect">
              <a:avLst/>
            </a:prstGeom>
          </p:spPr>
          <p:txBody>
            <a:bodyPr lIns="0" tIns="0" rIns="0" bIns="0" rtlCol="0" anchor="ctr"/>
            <a:lstStyle/>
            <a:p>
              <a:pPr algn="r">
                <a:lnSpc>
                  <a:spcPts val="1535"/>
                </a:lnSpc>
              </a:pPr>
              <a:r>
                <a:rPr lang="en-US" sz="1279" spc="10">
                  <a:solidFill>
                    <a:srgbClr val="898989"/>
                  </a:solidFill>
                  <a:latin typeface="TT Rounds Condensed"/>
                  <a:ea typeface="TT Rounds Condensed"/>
                  <a:cs typeface="TT Rounds Condensed"/>
                  <a:sym typeface="TT Rounds Condensed"/>
                </a:rPr>
                <a:t>10</a:t>
              </a:r>
            </a:p>
          </p:txBody>
        </p:sp>
      </p:grpSp>
      <p:sp>
        <p:nvSpPr>
          <p:cNvPr id="8" name="Freeform 8" descr="D:\Smita khot madam\DIT_ACADEMIC_DATA\2017-2018\SEM-II\Prelium Exam\DPUlogo.png"/>
          <p:cNvSpPr/>
          <p:nvPr/>
        </p:nvSpPr>
        <p:spPr>
          <a:xfrm>
            <a:off x="3495168" y="243840"/>
            <a:ext cx="2519424" cy="975360"/>
          </a:xfrm>
          <a:custGeom>
            <a:avLst/>
            <a:gdLst/>
            <a:ahLst/>
            <a:cxnLst/>
            <a:rect l="l" t="t" r="r" b="b"/>
            <a:pathLst>
              <a:path w="2519424" h="975360">
                <a:moveTo>
                  <a:pt x="0" y="0"/>
                </a:moveTo>
                <a:lnTo>
                  <a:pt x="2519424" y="0"/>
                </a:lnTo>
                <a:lnTo>
                  <a:pt x="2519424" y="975360"/>
                </a:lnTo>
                <a:lnTo>
                  <a:pt x="0" y="975360"/>
                </a:lnTo>
                <a:lnTo>
                  <a:pt x="0" y="0"/>
                </a:lnTo>
                <a:close/>
              </a:path>
            </a:pathLst>
          </a:custGeom>
          <a:blipFill>
            <a:blip r:embed="rId2"/>
            <a:stretch>
              <a:fillRect t="-6504" b="-6504"/>
            </a:stretch>
          </a:blipFill>
        </p:spPr>
      </p:sp>
      <p:sp>
        <p:nvSpPr>
          <p:cNvPr id="9" name="Freeform 9"/>
          <p:cNvSpPr/>
          <p:nvPr/>
        </p:nvSpPr>
        <p:spPr>
          <a:xfrm>
            <a:off x="2162115" y="76200"/>
            <a:ext cx="5532745" cy="1210776"/>
          </a:xfrm>
          <a:custGeom>
            <a:avLst/>
            <a:gdLst/>
            <a:ahLst/>
            <a:cxnLst/>
            <a:rect l="l" t="t" r="r" b="b"/>
            <a:pathLst>
              <a:path w="5532745" h="1210776">
                <a:moveTo>
                  <a:pt x="0" y="0"/>
                </a:moveTo>
                <a:lnTo>
                  <a:pt x="5532745" y="0"/>
                </a:lnTo>
                <a:lnTo>
                  <a:pt x="5532745" y="1210776"/>
                </a:lnTo>
                <a:lnTo>
                  <a:pt x="0" y="1210776"/>
                </a:lnTo>
                <a:lnTo>
                  <a:pt x="0" y="0"/>
                </a:lnTo>
                <a:close/>
              </a:path>
            </a:pathLst>
          </a:custGeom>
          <a:blipFill>
            <a:blip r:embed="rId3"/>
            <a:stretch>
              <a:fillRect t="-10847" r="-900" b="-22621"/>
            </a:stretch>
          </a:blipFill>
        </p:spPr>
      </p:sp>
      <p:sp>
        <p:nvSpPr>
          <p:cNvPr id="10" name="TextBox 10"/>
          <p:cNvSpPr txBox="1"/>
          <p:nvPr/>
        </p:nvSpPr>
        <p:spPr>
          <a:xfrm>
            <a:off x="3276600" y="1920573"/>
            <a:ext cx="3067447" cy="580390"/>
          </a:xfrm>
          <a:prstGeom prst="rect">
            <a:avLst/>
          </a:prstGeom>
        </p:spPr>
        <p:txBody>
          <a:bodyPr wrap="square" lIns="0" tIns="0" rIns="0" bIns="0" rtlCol="0" anchor="t">
            <a:spAutoFit/>
          </a:bodyPr>
          <a:lstStyle/>
          <a:p>
            <a:pPr algn="ctr">
              <a:lnSpc>
                <a:spcPts val="4759"/>
              </a:lnSpc>
            </a:pPr>
            <a:r>
              <a:rPr lang="en-US" sz="3399" b="1" dirty="0">
                <a:solidFill>
                  <a:srgbClr val="B4393C"/>
                </a:solidFill>
                <a:latin typeface="Canva Sans Bold"/>
                <a:ea typeface="Canva Sans Bold"/>
                <a:cs typeface="Canva Sans Bold"/>
                <a:sym typeface="Canva Sans Bold"/>
              </a:rPr>
              <a:t>CONCLUSION</a:t>
            </a:r>
          </a:p>
        </p:txBody>
      </p:sp>
      <p:sp>
        <p:nvSpPr>
          <p:cNvPr id="11" name="TextBox 11"/>
          <p:cNvSpPr txBox="1"/>
          <p:nvPr/>
        </p:nvSpPr>
        <p:spPr>
          <a:xfrm>
            <a:off x="982865" y="3167713"/>
            <a:ext cx="8039215" cy="2412847"/>
          </a:xfrm>
          <a:prstGeom prst="rect">
            <a:avLst/>
          </a:prstGeom>
        </p:spPr>
        <p:txBody>
          <a:bodyPr lIns="0" tIns="0" rIns="0" bIns="0" rtlCol="0" anchor="t">
            <a:spAutoFit/>
          </a:bodyPr>
          <a:lstStyle/>
          <a:p>
            <a:pPr algn="ctr">
              <a:lnSpc>
                <a:spcPts val="2751"/>
              </a:lnSpc>
            </a:pPr>
            <a:r>
              <a:rPr lang="en-US" sz="1965">
                <a:solidFill>
                  <a:srgbClr val="000000"/>
                </a:solidFill>
                <a:latin typeface="Canva Sans"/>
                <a:ea typeface="Canva Sans"/>
                <a:cs typeface="Canva Sans"/>
                <a:sym typeface="Canva Sans"/>
              </a:rPr>
              <a:t>This platform offers free study materials, curated videos, and AI-powered support, ensuring efficient and accessible learning. Built with React, Next.js, and Node.js, it provides a seamless experience, while Google Drive manages resources. If implemented, a community forum will enhance collaboration.</a:t>
            </a:r>
          </a:p>
          <a:p>
            <a:pPr algn="ctr">
              <a:lnSpc>
                <a:spcPts val="2751"/>
              </a:lnSpc>
            </a:pPr>
            <a:r>
              <a:rPr lang="en-US" sz="1965">
                <a:solidFill>
                  <a:srgbClr val="000000"/>
                </a:solidFill>
                <a:latin typeface="Canva Sans"/>
                <a:ea typeface="Canva Sans"/>
                <a:cs typeface="Canva Sans"/>
                <a:sym typeface="Canva Sans"/>
              </a:rPr>
              <a:t>Overall, it helps students study smarter and reduce exam stress.</a:t>
            </a:r>
          </a:p>
          <a:p>
            <a:pPr algn="ctr">
              <a:lnSpc>
                <a:spcPts val="2751"/>
              </a:lnSpc>
            </a:pPr>
            <a:endParaRPr lang="en-US" sz="1965">
              <a:solidFill>
                <a:srgbClr val="000000"/>
              </a:solidFill>
              <a:latin typeface="Canva Sans"/>
              <a:ea typeface="Canva Sans"/>
              <a:cs typeface="Canva Sans"/>
              <a:sym typeface="Canv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632" y="1286976"/>
            <a:ext cx="9780864" cy="108288"/>
            <a:chOff x="0" y="0"/>
            <a:chExt cx="13041152" cy="144384"/>
          </a:xfrm>
        </p:grpSpPr>
        <p:sp>
          <p:nvSpPr>
            <p:cNvPr id="3" name="Freeform 3"/>
            <p:cNvSpPr/>
            <p:nvPr/>
          </p:nvSpPr>
          <p:spPr>
            <a:xfrm>
              <a:off x="18161" y="18161"/>
              <a:ext cx="13004801" cy="108077"/>
            </a:xfrm>
            <a:custGeom>
              <a:avLst/>
              <a:gdLst/>
              <a:ahLst/>
              <a:cxnLst/>
              <a:rect l="l" t="t" r="r" b="b"/>
              <a:pathLst>
                <a:path w="13004801" h="108077">
                  <a:moveTo>
                    <a:pt x="0" y="0"/>
                  </a:moveTo>
                  <a:lnTo>
                    <a:pt x="13004801" y="0"/>
                  </a:lnTo>
                  <a:lnTo>
                    <a:pt x="13004801" y="108077"/>
                  </a:lnTo>
                  <a:lnTo>
                    <a:pt x="0" y="108077"/>
                  </a:lnTo>
                  <a:close/>
                </a:path>
              </a:pathLst>
            </a:custGeom>
            <a:solidFill>
              <a:srgbClr val="60B5CC">
                <a:alpha val="23922"/>
              </a:srgbClr>
            </a:solidFill>
          </p:spPr>
        </p:sp>
        <p:sp>
          <p:nvSpPr>
            <p:cNvPr id="4" name="Freeform 4"/>
            <p:cNvSpPr/>
            <p:nvPr/>
          </p:nvSpPr>
          <p:spPr>
            <a:xfrm>
              <a:off x="0" y="0"/>
              <a:ext cx="13041122" cy="144399"/>
            </a:xfrm>
            <a:custGeom>
              <a:avLst/>
              <a:gdLst/>
              <a:ahLst/>
              <a:cxnLst/>
              <a:rect l="l" t="t" r="r" b="b"/>
              <a:pathLst>
                <a:path w="13041122" h="144399">
                  <a:moveTo>
                    <a:pt x="18161" y="0"/>
                  </a:moveTo>
                  <a:lnTo>
                    <a:pt x="13022962" y="0"/>
                  </a:lnTo>
                  <a:cubicBezTo>
                    <a:pt x="13032994" y="0"/>
                    <a:pt x="13041122" y="8128"/>
                    <a:pt x="13041122" y="18161"/>
                  </a:cubicBezTo>
                  <a:lnTo>
                    <a:pt x="13041122" y="126238"/>
                  </a:lnTo>
                  <a:cubicBezTo>
                    <a:pt x="13041122" y="136271"/>
                    <a:pt x="13032994" y="144399"/>
                    <a:pt x="13022962" y="144399"/>
                  </a:cubicBezTo>
                  <a:lnTo>
                    <a:pt x="18161" y="144399"/>
                  </a:lnTo>
                  <a:cubicBezTo>
                    <a:pt x="8128" y="144399"/>
                    <a:pt x="0" y="136271"/>
                    <a:pt x="0" y="126238"/>
                  </a:cubicBezTo>
                  <a:lnTo>
                    <a:pt x="0" y="18161"/>
                  </a:lnTo>
                  <a:cubicBezTo>
                    <a:pt x="0" y="8128"/>
                    <a:pt x="8128" y="0"/>
                    <a:pt x="18161" y="0"/>
                  </a:cubicBezTo>
                  <a:moveTo>
                    <a:pt x="18161" y="36322"/>
                  </a:moveTo>
                  <a:lnTo>
                    <a:pt x="18161" y="18161"/>
                  </a:lnTo>
                  <a:lnTo>
                    <a:pt x="36322" y="18161"/>
                  </a:lnTo>
                  <a:lnTo>
                    <a:pt x="36322" y="126238"/>
                  </a:lnTo>
                  <a:lnTo>
                    <a:pt x="18161" y="126238"/>
                  </a:lnTo>
                  <a:lnTo>
                    <a:pt x="18161" y="108077"/>
                  </a:lnTo>
                  <a:lnTo>
                    <a:pt x="13022962" y="108077"/>
                  </a:lnTo>
                  <a:lnTo>
                    <a:pt x="13022962" y="126238"/>
                  </a:lnTo>
                  <a:lnTo>
                    <a:pt x="13004800" y="126238"/>
                  </a:lnTo>
                  <a:lnTo>
                    <a:pt x="13004800" y="18161"/>
                  </a:lnTo>
                  <a:lnTo>
                    <a:pt x="13022962" y="18161"/>
                  </a:lnTo>
                  <a:lnTo>
                    <a:pt x="13022962" y="36322"/>
                  </a:lnTo>
                  <a:lnTo>
                    <a:pt x="18161" y="36322"/>
                  </a:lnTo>
                  <a:close/>
                </a:path>
              </a:pathLst>
            </a:custGeom>
            <a:solidFill>
              <a:srgbClr val="A0D3E0"/>
            </a:solidFill>
          </p:spPr>
        </p:sp>
      </p:grpSp>
      <p:grpSp>
        <p:nvGrpSpPr>
          <p:cNvPr id="5" name="Group 5"/>
          <p:cNvGrpSpPr/>
          <p:nvPr/>
        </p:nvGrpSpPr>
        <p:grpSpPr>
          <a:xfrm>
            <a:off x="8553646" y="6780288"/>
            <a:ext cx="731324" cy="389376"/>
            <a:chOff x="0" y="0"/>
            <a:chExt cx="975099" cy="519168"/>
          </a:xfrm>
        </p:grpSpPr>
        <p:sp>
          <p:nvSpPr>
            <p:cNvPr id="6" name="Freeform 6"/>
            <p:cNvSpPr/>
            <p:nvPr/>
          </p:nvSpPr>
          <p:spPr>
            <a:xfrm>
              <a:off x="0" y="0"/>
              <a:ext cx="975099" cy="519168"/>
            </a:xfrm>
            <a:custGeom>
              <a:avLst/>
              <a:gdLst/>
              <a:ahLst/>
              <a:cxnLst/>
              <a:rect l="l" t="t" r="r" b="b"/>
              <a:pathLst>
                <a:path w="975099" h="519168">
                  <a:moveTo>
                    <a:pt x="0" y="0"/>
                  </a:moveTo>
                  <a:lnTo>
                    <a:pt x="975099" y="0"/>
                  </a:lnTo>
                  <a:lnTo>
                    <a:pt x="975099" y="519168"/>
                  </a:lnTo>
                  <a:lnTo>
                    <a:pt x="0" y="519168"/>
                  </a:lnTo>
                  <a:close/>
                </a:path>
              </a:pathLst>
            </a:custGeom>
            <a:solidFill>
              <a:srgbClr val="000000">
                <a:alpha val="0"/>
              </a:srgbClr>
            </a:solidFill>
          </p:spPr>
        </p:sp>
        <p:sp>
          <p:nvSpPr>
            <p:cNvPr id="7" name="TextBox 7"/>
            <p:cNvSpPr txBox="1"/>
            <p:nvPr/>
          </p:nvSpPr>
          <p:spPr>
            <a:xfrm>
              <a:off x="0" y="0"/>
              <a:ext cx="975099" cy="519168"/>
            </a:xfrm>
            <a:prstGeom prst="rect">
              <a:avLst/>
            </a:prstGeom>
          </p:spPr>
          <p:txBody>
            <a:bodyPr lIns="0" tIns="0" rIns="0" bIns="0" rtlCol="0" anchor="ctr"/>
            <a:lstStyle/>
            <a:p>
              <a:pPr algn="r">
                <a:lnSpc>
                  <a:spcPts val="1535"/>
                </a:lnSpc>
              </a:pPr>
              <a:r>
                <a:rPr lang="en-US" sz="1279" spc="10">
                  <a:solidFill>
                    <a:srgbClr val="898989"/>
                  </a:solidFill>
                  <a:latin typeface="TT Rounds Condensed"/>
                  <a:ea typeface="TT Rounds Condensed"/>
                  <a:cs typeface="TT Rounds Condensed"/>
                  <a:sym typeface="TT Rounds Condensed"/>
                </a:rPr>
                <a:t>11</a:t>
              </a:r>
            </a:p>
          </p:txBody>
        </p:sp>
      </p:grpSp>
      <p:sp>
        <p:nvSpPr>
          <p:cNvPr id="8" name="Freeform 8" descr="D:\Smita khot madam\DIT_ACADEMIC_DATA\2017-2018\SEM-II\Prelium Exam\DPUlogo.png"/>
          <p:cNvSpPr/>
          <p:nvPr/>
        </p:nvSpPr>
        <p:spPr>
          <a:xfrm>
            <a:off x="3495168" y="243840"/>
            <a:ext cx="2519424" cy="975360"/>
          </a:xfrm>
          <a:custGeom>
            <a:avLst/>
            <a:gdLst/>
            <a:ahLst/>
            <a:cxnLst/>
            <a:rect l="l" t="t" r="r" b="b"/>
            <a:pathLst>
              <a:path w="2519424" h="975360">
                <a:moveTo>
                  <a:pt x="0" y="0"/>
                </a:moveTo>
                <a:lnTo>
                  <a:pt x="2519424" y="0"/>
                </a:lnTo>
                <a:lnTo>
                  <a:pt x="2519424" y="975360"/>
                </a:lnTo>
                <a:lnTo>
                  <a:pt x="0" y="975360"/>
                </a:lnTo>
                <a:lnTo>
                  <a:pt x="0" y="0"/>
                </a:lnTo>
                <a:close/>
              </a:path>
            </a:pathLst>
          </a:custGeom>
          <a:blipFill>
            <a:blip r:embed="rId2"/>
            <a:stretch>
              <a:fillRect t="-6504" b="-6504"/>
            </a:stretch>
          </a:blipFill>
        </p:spPr>
      </p:sp>
      <p:sp>
        <p:nvSpPr>
          <p:cNvPr id="9" name="Freeform 9"/>
          <p:cNvSpPr/>
          <p:nvPr/>
        </p:nvSpPr>
        <p:spPr>
          <a:xfrm>
            <a:off x="2162115" y="76200"/>
            <a:ext cx="5532745" cy="1210776"/>
          </a:xfrm>
          <a:custGeom>
            <a:avLst/>
            <a:gdLst/>
            <a:ahLst/>
            <a:cxnLst/>
            <a:rect l="l" t="t" r="r" b="b"/>
            <a:pathLst>
              <a:path w="5532745" h="1210776">
                <a:moveTo>
                  <a:pt x="0" y="0"/>
                </a:moveTo>
                <a:lnTo>
                  <a:pt x="5532745" y="0"/>
                </a:lnTo>
                <a:lnTo>
                  <a:pt x="5532745" y="1210776"/>
                </a:lnTo>
                <a:lnTo>
                  <a:pt x="0" y="1210776"/>
                </a:lnTo>
                <a:lnTo>
                  <a:pt x="0" y="0"/>
                </a:lnTo>
                <a:close/>
              </a:path>
            </a:pathLst>
          </a:custGeom>
          <a:blipFill>
            <a:blip r:embed="rId3"/>
            <a:stretch>
              <a:fillRect t="-10847" r="-900" b="-22621"/>
            </a:stretch>
          </a:blipFill>
        </p:spPr>
      </p:sp>
      <p:sp>
        <p:nvSpPr>
          <p:cNvPr id="10" name="TextBox 10"/>
          <p:cNvSpPr txBox="1"/>
          <p:nvPr/>
        </p:nvSpPr>
        <p:spPr>
          <a:xfrm>
            <a:off x="3302867" y="1887271"/>
            <a:ext cx="3147843" cy="580390"/>
          </a:xfrm>
          <a:prstGeom prst="rect">
            <a:avLst/>
          </a:prstGeom>
        </p:spPr>
        <p:txBody>
          <a:bodyPr wrap="square" lIns="0" tIns="0" rIns="0" bIns="0" rtlCol="0" anchor="t">
            <a:spAutoFit/>
          </a:bodyPr>
          <a:lstStyle/>
          <a:p>
            <a:pPr algn="ctr">
              <a:lnSpc>
                <a:spcPts val="4759"/>
              </a:lnSpc>
            </a:pPr>
            <a:r>
              <a:rPr lang="en-US" sz="3399" b="1" dirty="0">
                <a:solidFill>
                  <a:srgbClr val="B4393C"/>
                </a:solidFill>
                <a:latin typeface="Canva Sans Bold"/>
                <a:ea typeface="Canva Sans Bold"/>
                <a:cs typeface="Canva Sans Bold"/>
                <a:sym typeface="Canva Sans Bold"/>
              </a:rPr>
              <a:t>REFERENCES</a:t>
            </a:r>
          </a:p>
        </p:txBody>
      </p:sp>
      <p:sp>
        <p:nvSpPr>
          <p:cNvPr id="11" name="TextBox 11"/>
          <p:cNvSpPr txBox="1"/>
          <p:nvPr/>
        </p:nvSpPr>
        <p:spPr>
          <a:xfrm>
            <a:off x="1201828" y="2840499"/>
            <a:ext cx="7820252" cy="2348166"/>
          </a:xfrm>
          <a:prstGeom prst="rect">
            <a:avLst/>
          </a:prstGeom>
        </p:spPr>
        <p:txBody>
          <a:bodyPr lIns="0" tIns="0" rIns="0" bIns="0" rtlCol="0" anchor="t">
            <a:spAutoFit/>
          </a:bodyPr>
          <a:lstStyle/>
          <a:p>
            <a:pPr marL="412838" lvl="1" indent="-206419" algn="ctr">
              <a:lnSpc>
                <a:spcPts val="2677"/>
              </a:lnSpc>
              <a:buFont typeface="Arial"/>
              <a:buChar char="•"/>
            </a:pPr>
            <a:r>
              <a:rPr lang="en-US" sz="1912">
                <a:solidFill>
                  <a:srgbClr val="000000"/>
                </a:solidFill>
                <a:latin typeface="Canva Sans"/>
                <a:ea typeface="Canva Sans"/>
                <a:cs typeface="Canva Sans"/>
                <a:sym typeface="Canva Sans"/>
              </a:rPr>
              <a:t>Okonkwo &amp; Ade-Ibijola – Chatbots in Education (2021)</a:t>
            </a:r>
          </a:p>
          <a:p>
            <a:pPr marL="412838" lvl="1" indent="-206419" algn="ctr">
              <a:lnSpc>
                <a:spcPts val="2677"/>
              </a:lnSpc>
              <a:buFont typeface="Arial"/>
              <a:buChar char="•"/>
            </a:pPr>
            <a:r>
              <a:rPr lang="en-US" sz="1912">
                <a:solidFill>
                  <a:srgbClr val="000000"/>
                </a:solidFill>
                <a:latin typeface="Canva Sans"/>
                <a:ea typeface="Canva Sans"/>
                <a:cs typeface="Canva Sans"/>
                <a:sym typeface="Canva Sans"/>
              </a:rPr>
              <a:t>Kingchang et al. – AI Chatbot for Educational Recommendations</a:t>
            </a:r>
          </a:p>
          <a:p>
            <a:pPr marL="412838" lvl="1" indent="-206419" algn="ctr">
              <a:lnSpc>
                <a:spcPts val="2677"/>
              </a:lnSpc>
              <a:buFont typeface="Arial"/>
              <a:buChar char="•"/>
            </a:pPr>
            <a:r>
              <a:rPr lang="en-US" sz="1912">
                <a:solidFill>
                  <a:srgbClr val="000000"/>
                </a:solidFill>
                <a:latin typeface="Canva Sans"/>
                <a:ea typeface="Canva Sans"/>
                <a:cs typeface="Canva Sans"/>
                <a:sym typeface="Canva Sans"/>
              </a:rPr>
              <a:t>Ait Baha et al. – Impact of Educational Chatbots</a:t>
            </a:r>
          </a:p>
          <a:p>
            <a:pPr marL="412838" lvl="1" indent="-206419" algn="ctr">
              <a:lnSpc>
                <a:spcPts val="2677"/>
              </a:lnSpc>
              <a:buFont typeface="Arial"/>
              <a:buChar char="•"/>
            </a:pPr>
            <a:r>
              <a:rPr lang="en-US" sz="1912">
                <a:solidFill>
                  <a:srgbClr val="000000"/>
                </a:solidFill>
                <a:latin typeface="Canva Sans"/>
                <a:ea typeface="Canva Sans"/>
                <a:cs typeface="Canva Sans"/>
                <a:sym typeface="Canva Sans"/>
              </a:rPr>
              <a:t>Alanya-Beltran – ML for Personalized Learning</a:t>
            </a:r>
          </a:p>
          <a:p>
            <a:pPr marL="412838" lvl="1" indent="-206419" algn="ctr">
              <a:lnSpc>
                <a:spcPts val="2677"/>
              </a:lnSpc>
              <a:buFont typeface="Arial"/>
              <a:buChar char="•"/>
            </a:pPr>
            <a:r>
              <a:rPr lang="en-US" sz="1912">
                <a:solidFill>
                  <a:srgbClr val="000000"/>
                </a:solidFill>
                <a:latin typeface="Canva Sans"/>
                <a:ea typeface="Canva Sans"/>
                <a:cs typeface="Canva Sans"/>
                <a:sym typeface="Canva Sans"/>
              </a:rPr>
              <a:t>Zimba &amp; Gasparyan – Social Media in Education</a:t>
            </a:r>
          </a:p>
          <a:p>
            <a:pPr algn="ctr">
              <a:lnSpc>
                <a:spcPts val="2677"/>
              </a:lnSpc>
            </a:pPr>
            <a:endParaRPr lang="en-US" sz="1912">
              <a:solidFill>
                <a:srgbClr val="000000"/>
              </a:solidFill>
              <a:latin typeface="Canva Sans"/>
              <a:ea typeface="Canva Sans"/>
              <a:cs typeface="Canva Sans"/>
              <a:sym typeface="Canv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632" y="1286976"/>
            <a:ext cx="9780864" cy="108288"/>
            <a:chOff x="0" y="0"/>
            <a:chExt cx="13041152" cy="144384"/>
          </a:xfrm>
        </p:grpSpPr>
        <p:sp>
          <p:nvSpPr>
            <p:cNvPr id="3" name="Freeform 3"/>
            <p:cNvSpPr/>
            <p:nvPr/>
          </p:nvSpPr>
          <p:spPr>
            <a:xfrm>
              <a:off x="18161" y="18161"/>
              <a:ext cx="13004801" cy="108077"/>
            </a:xfrm>
            <a:custGeom>
              <a:avLst/>
              <a:gdLst/>
              <a:ahLst/>
              <a:cxnLst/>
              <a:rect l="l" t="t" r="r" b="b"/>
              <a:pathLst>
                <a:path w="13004801" h="108077">
                  <a:moveTo>
                    <a:pt x="0" y="0"/>
                  </a:moveTo>
                  <a:lnTo>
                    <a:pt x="13004801" y="0"/>
                  </a:lnTo>
                  <a:lnTo>
                    <a:pt x="13004801" y="108077"/>
                  </a:lnTo>
                  <a:lnTo>
                    <a:pt x="0" y="108077"/>
                  </a:lnTo>
                  <a:close/>
                </a:path>
              </a:pathLst>
            </a:custGeom>
            <a:solidFill>
              <a:srgbClr val="60B5CC">
                <a:alpha val="23922"/>
              </a:srgbClr>
            </a:solidFill>
          </p:spPr>
        </p:sp>
        <p:sp>
          <p:nvSpPr>
            <p:cNvPr id="4" name="Freeform 4"/>
            <p:cNvSpPr/>
            <p:nvPr/>
          </p:nvSpPr>
          <p:spPr>
            <a:xfrm>
              <a:off x="0" y="0"/>
              <a:ext cx="13041122" cy="144399"/>
            </a:xfrm>
            <a:custGeom>
              <a:avLst/>
              <a:gdLst/>
              <a:ahLst/>
              <a:cxnLst/>
              <a:rect l="l" t="t" r="r" b="b"/>
              <a:pathLst>
                <a:path w="13041122" h="144399">
                  <a:moveTo>
                    <a:pt x="18161" y="0"/>
                  </a:moveTo>
                  <a:lnTo>
                    <a:pt x="13022962" y="0"/>
                  </a:lnTo>
                  <a:cubicBezTo>
                    <a:pt x="13032994" y="0"/>
                    <a:pt x="13041122" y="8128"/>
                    <a:pt x="13041122" y="18161"/>
                  </a:cubicBezTo>
                  <a:lnTo>
                    <a:pt x="13041122" y="126238"/>
                  </a:lnTo>
                  <a:cubicBezTo>
                    <a:pt x="13041122" y="136271"/>
                    <a:pt x="13032994" y="144399"/>
                    <a:pt x="13022962" y="144399"/>
                  </a:cubicBezTo>
                  <a:lnTo>
                    <a:pt x="18161" y="144399"/>
                  </a:lnTo>
                  <a:cubicBezTo>
                    <a:pt x="8128" y="144399"/>
                    <a:pt x="0" y="136271"/>
                    <a:pt x="0" y="126238"/>
                  </a:cubicBezTo>
                  <a:lnTo>
                    <a:pt x="0" y="18161"/>
                  </a:lnTo>
                  <a:cubicBezTo>
                    <a:pt x="0" y="8128"/>
                    <a:pt x="8128" y="0"/>
                    <a:pt x="18161" y="0"/>
                  </a:cubicBezTo>
                  <a:moveTo>
                    <a:pt x="18161" y="36322"/>
                  </a:moveTo>
                  <a:lnTo>
                    <a:pt x="18161" y="18161"/>
                  </a:lnTo>
                  <a:lnTo>
                    <a:pt x="36322" y="18161"/>
                  </a:lnTo>
                  <a:lnTo>
                    <a:pt x="36322" y="126238"/>
                  </a:lnTo>
                  <a:lnTo>
                    <a:pt x="18161" y="126238"/>
                  </a:lnTo>
                  <a:lnTo>
                    <a:pt x="18161" y="108077"/>
                  </a:lnTo>
                  <a:lnTo>
                    <a:pt x="13022962" y="108077"/>
                  </a:lnTo>
                  <a:lnTo>
                    <a:pt x="13022962" y="126238"/>
                  </a:lnTo>
                  <a:lnTo>
                    <a:pt x="13004800" y="126238"/>
                  </a:lnTo>
                  <a:lnTo>
                    <a:pt x="13004800" y="18161"/>
                  </a:lnTo>
                  <a:lnTo>
                    <a:pt x="13022962" y="18161"/>
                  </a:lnTo>
                  <a:lnTo>
                    <a:pt x="13022962" y="36322"/>
                  </a:lnTo>
                  <a:lnTo>
                    <a:pt x="18161" y="36322"/>
                  </a:lnTo>
                  <a:close/>
                </a:path>
              </a:pathLst>
            </a:custGeom>
            <a:solidFill>
              <a:srgbClr val="A0D3E0"/>
            </a:solidFill>
          </p:spPr>
        </p:sp>
      </p:grpSp>
      <p:grpSp>
        <p:nvGrpSpPr>
          <p:cNvPr id="5" name="Group 5"/>
          <p:cNvGrpSpPr/>
          <p:nvPr/>
        </p:nvGrpSpPr>
        <p:grpSpPr>
          <a:xfrm>
            <a:off x="8534596" y="6780288"/>
            <a:ext cx="731324" cy="389376"/>
            <a:chOff x="0" y="0"/>
            <a:chExt cx="975099" cy="519168"/>
          </a:xfrm>
        </p:grpSpPr>
        <p:sp>
          <p:nvSpPr>
            <p:cNvPr id="6" name="Freeform 6"/>
            <p:cNvSpPr/>
            <p:nvPr/>
          </p:nvSpPr>
          <p:spPr>
            <a:xfrm>
              <a:off x="0" y="0"/>
              <a:ext cx="975099" cy="519168"/>
            </a:xfrm>
            <a:custGeom>
              <a:avLst/>
              <a:gdLst/>
              <a:ahLst/>
              <a:cxnLst/>
              <a:rect l="l" t="t" r="r" b="b"/>
              <a:pathLst>
                <a:path w="975099" h="519168">
                  <a:moveTo>
                    <a:pt x="0" y="0"/>
                  </a:moveTo>
                  <a:lnTo>
                    <a:pt x="975099" y="0"/>
                  </a:lnTo>
                  <a:lnTo>
                    <a:pt x="975099" y="519168"/>
                  </a:lnTo>
                  <a:lnTo>
                    <a:pt x="0" y="519168"/>
                  </a:lnTo>
                  <a:close/>
                </a:path>
              </a:pathLst>
            </a:custGeom>
            <a:solidFill>
              <a:srgbClr val="000000">
                <a:alpha val="0"/>
              </a:srgbClr>
            </a:solidFill>
          </p:spPr>
        </p:sp>
        <p:sp>
          <p:nvSpPr>
            <p:cNvPr id="7" name="TextBox 7"/>
            <p:cNvSpPr txBox="1"/>
            <p:nvPr/>
          </p:nvSpPr>
          <p:spPr>
            <a:xfrm>
              <a:off x="0" y="0"/>
              <a:ext cx="975099" cy="519168"/>
            </a:xfrm>
            <a:prstGeom prst="rect">
              <a:avLst/>
            </a:prstGeom>
          </p:spPr>
          <p:txBody>
            <a:bodyPr lIns="0" tIns="0" rIns="0" bIns="0" rtlCol="0" anchor="ctr"/>
            <a:lstStyle/>
            <a:p>
              <a:pPr algn="r">
                <a:lnSpc>
                  <a:spcPts val="1535"/>
                </a:lnSpc>
              </a:pPr>
              <a:r>
                <a:rPr lang="en-US" sz="1279" spc="10">
                  <a:solidFill>
                    <a:srgbClr val="898989"/>
                  </a:solidFill>
                  <a:latin typeface="TT Rounds Condensed"/>
                  <a:ea typeface="TT Rounds Condensed"/>
                  <a:cs typeface="TT Rounds Condensed"/>
                  <a:sym typeface="TT Rounds Condensed"/>
                </a:rPr>
                <a:t>12</a:t>
              </a:r>
            </a:p>
          </p:txBody>
        </p:sp>
      </p:grpSp>
      <p:sp>
        <p:nvSpPr>
          <p:cNvPr id="8" name="Freeform 8" descr="D:\Smita khot madam\DIT_ACADEMIC_DATA\2017-2018\SEM-II\Prelium Exam\DPUlogo.png"/>
          <p:cNvSpPr/>
          <p:nvPr/>
        </p:nvSpPr>
        <p:spPr>
          <a:xfrm>
            <a:off x="3495168" y="243840"/>
            <a:ext cx="2519424" cy="975360"/>
          </a:xfrm>
          <a:custGeom>
            <a:avLst/>
            <a:gdLst/>
            <a:ahLst/>
            <a:cxnLst/>
            <a:rect l="l" t="t" r="r" b="b"/>
            <a:pathLst>
              <a:path w="2519424" h="975360">
                <a:moveTo>
                  <a:pt x="0" y="0"/>
                </a:moveTo>
                <a:lnTo>
                  <a:pt x="2519424" y="0"/>
                </a:lnTo>
                <a:lnTo>
                  <a:pt x="2519424" y="975360"/>
                </a:lnTo>
                <a:lnTo>
                  <a:pt x="0" y="975360"/>
                </a:lnTo>
                <a:lnTo>
                  <a:pt x="0" y="0"/>
                </a:lnTo>
                <a:close/>
              </a:path>
            </a:pathLst>
          </a:custGeom>
          <a:blipFill>
            <a:blip r:embed="rId2"/>
            <a:stretch>
              <a:fillRect t="-6504" b="-6504"/>
            </a:stretch>
          </a:blipFill>
        </p:spPr>
      </p:sp>
      <p:sp>
        <p:nvSpPr>
          <p:cNvPr id="9" name="Freeform 9"/>
          <p:cNvSpPr/>
          <p:nvPr/>
        </p:nvSpPr>
        <p:spPr>
          <a:xfrm>
            <a:off x="2162115" y="76200"/>
            <a:ext cx="5532745" cy="1210776"/>
          </a:xfrm>
          <a:custGeom>
            <a:avLst/>
            <a:gdLst/>
            <a:ahLst/>
            <a:cxnLst/>
            <a:rect l="l" t="t" r="r" b="b"/>
            <a:pathLst>
              <a:path w="5532745" h="1210776">
                <a:moveTo>
                  <a:pt x="0" y="0"/>
                </a:moveTo>
                <a:lnTo>
                  <a:pt x="5532745" y="0"/>
                </a:lnTo>
                <a:lnTo>
                  <a:pt x="5532745" y="1210776"/>
                </a:lnTo>
                <a:lnTo>
                  <a:pt x="0" y="1210776"/>
                </a:lnTo>
                <a:lnTo>
                  <a:pt x="0" y="0"/>
                </a:lnTo>
                <a:close/>
              </a:path>
            </a:pathLst>
          </a:custGeom>
          <a:blipFill>
            <a:blip r:embed="rId3"/>
            <a:stretch>
              <a:fillRect t="-10847" r="-900" b="-22621"/>
            </a:stretch>
          </a:blipFill>
        </p:spPr>
      </p:sp>
      <p:sp>
        <p:nvSpPr>
          <p:cNvPr id="10" name="TextBox 10"/>
          <p:cNvSpPr txBox="1"/>
          <p:nvPr/>
        </p:nvSpPr>
        <p:spPr>
          <a:xfrm>
            <a:off x="2617731" y="3086100"/>
            <a:ext cx="4518138" cy="1028700"/>
          </a:xfrm>
          <a:prstGeom prst="rect">
            <a:avLst/>
          </a:prstGeom>
        </p:spPr>
        <p:txBody>
          <a:bodyPr lIns="0" tIns="0" rIns="0" bIns="0" rtlCol="0" anchor="t">
            <a:spAutoFit/>
          </a:bodyPr>
          <a:lstStyle/>
          <a:p>
            <a:pPr algn="ctr">
              <a:lnSpc>
                <a:spcPts val="8400"/>
              </a:lnSpc>
            </a:pPr>
            <a:r>
              <a:rPr lang="en-US" sz="6000" b="1">
                <a:solidFill>
                  <a:srgbClr val="B4393C"/>
                </a:solidFill>
                <a:latin typeface="Canva Sans Bold"/>
                <a:ea typeface="Canva Sans Bold"/>
                <a:cs typeface="Canva Sans Bold"/>
                <a:sym typeface="Canva Sans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632" y="1286976"/>
            <a:ext cx="9780864" cy="108288"/>
            <a:chOff x="0" y="0"/>
            <a:chExt cx="13041152" cy="144384"/>
          </a:xfrm>
        </p:grpSpPr>
        <p:sp>
          <p:nvSpPr>
            <p:cNvPr id="3" name="Freeform 3"/>
            <p:cNvSpPr/>
            <p:nvPr/>
          </p:nvSpPr>
          <p:spPr>
            <a:xfrm>
              <a:off x="18161" y="18161"/>
              <a:ext cx="13004801" cy="108077"/>
            </a:xfrm>
            <a:custGeom>
              <a:avLst/>
              <a:gdLst/>
              <a:ahLst/>
              <a:cxnLst/>
              <a:rect l="l" t="t" r="r" b="b"/>
              <a:pathLst>
                <a:path w="13004801" h="108077">
                  <a:moveTo>
                    <a:pt x="0" y="0"/>
                  </a:moveTo>
                  <a:lnTo>
                    <a:pt x="13004801" y="0"/>
                  </a:lnTo>
                  <a:lnTo>
                    <a:pt x="13004801" y="108077"/>
                  </a:lnTo>
                  <a:lnTo>
                    <a:pt x="0" y="108077"/>
                  </a:lnTo>
                  <a:close/>
                </a:path>
              </a:pathLst>
            </a:custGeom>
            <a:solidFill>
              <a:srgbClr val="60B5CC">
                <a:alpha val="23922"/>
              </a:srgbClr>
            </a:solidFill>
          </p:spPr>
        </p:sp>
        <p:sp>
          <p:nvSpPr>
            <p:cNvPr id="4" name="Freeform 4"/>
            <p:cNvSpPr/>
            <p:nvPr/>
          </p:nvSpPr>
          <p:spPr>
            <a:xfrm>
              <a:off x="0" y="0"/>
              <a:ext cx="13041122" cy="144399"/>
            </a:xfrm>
            <a:custGeom>
              <a:avLst/>
              <a:gdLst/>
              <a:ahLst/>
              <a:cxnLst/>
              <a:rect l="l" t="t" r="r" b="b"/>
              <a:pathLst>
                <a:path w="13041122" h="144399">
                  <a:moveTo>
                    <a:pt x="18161" y="0"/>
                  </a:moveTo>
                  <a:lnTo>
                    <a:pt x="13022962" y="0"/>
                  </a:lnTo>
                  <a:cubicBezTo>
                    <a:pt x="13032994" y="0"/>
                    <a:pt x="13041122" y="8128"/>
                    <a:pt x="13041122" y="18161"/>
                  </a:cubicBezTo>
                  <a:lnTo>
                    <a:pt x="13041122" y="126238"/>
                  </a:lnTo>
                  <a:cubicBezTo>
                    <a:pt x="13041122" y="136271"/>
                    <a:pt x="13032994" y="144399"/>
                    <a:pt x="13022962" y="144399"/>
                  </a:cubicBezTo>
                  <a:lnTo>
                    <a:pt x="18161" y="144399"/>
                  </a:lnTo>
                  <a:cubicBezTo>
                    <a:pt x="8128" y="144399"/>
                    <a:pt x="0" y="136271"/>
                    <a:pt x="0" y="126238"/>
                  </a:cubicBezTo>
                  <a:lnTo>
                    <a:pt x="0" y="18161"/>
                  </a:lnTo>
                  <a:cubicBezTo>
                    <a:pt x="0" y="8128"/>
                    <a:pt x="8128" y="0"/>
                    <a:pt x="18161" y="0"/>
                  </a:cubicBezTo>
                  <a:moveTo>
                    <a:pt x="18161" y="36322"/>
                  </a:moveTo>
                  <a:lnTo>
                    <a:pt x="18161" y="18161"/>
                  </a:lnTo>
                  <a:lnTo>
                    <a:pt x="36322" y="18161"/>
                  </a:lnTo>
                  <a:lnTo>
                    <a:pt x="36322" y="126238"/>
                  </a:lnTo>
                  <a:lnTo>
                    <a:pt x="18161" y="126238"/>
                  </a:lnTo>
                  <a:lnTo>
                    <a:pt x="18161" y="108077"/>
                  </a:lnTo>
                  <a:lnTo>
                    <a:pt x="13022962" y="108077"/>
                  </a:lnTo>
                  <a:lnTo>
                    <a:pt x="13022962" y="126238"/>
                  </a:lnTo>
                  <a:lnTo>
                    <a:pt x="13004800" y="126238"/>
                  </a:lnTo>
                  <a:lnTo>
                    <a:pt x="13004800" y="18161"/>
                  </a:lnTo>
                  <a:lnTo>
                    <a:pt x="13022962" y="18161"/>
                  </a:lnTo>
                  <a:lnTo>
                    <a:pt x="13022962" y="36322"/>
                  </a:lnTo>
                  <a:lnTo>
                    <a:pt x="18161" y="36322"/>
                  </a:lnTo>
                  <a:close/>
                </a:path>
              </a:pathLst>
            </a:custGeom>
            <a:solidFill>
              <a:srgbClr val="A0D3E0"/>
            </a:solidFill>
          </p:spPr>
        </p:sp>
      </p:grpSp>
      <p:grpSp>
        <p:nvGrpSpPr>
          <p:cNvPr id="5" name="Group 5"/>
          <p:cNvGrpSpPr/>
          <p:nvPr/>
        </p:nvGrpSpPr>
        <p:grpSpPr>
          <a:xfrm>
            <a:off x="650112" y="1544448"/>
            <a:ext cx="6177408" cy="4680915"/>
            <a:chOff x="0" y="0"/>
            <a:chExt cx="8236544" cy="6241220"/>
          </a:xfrm>
        </p:grpSpPr>
        <p:sp>
          <p:nvSpPr>
            <p:cNvPr id="6" name="Freeform 6"/>
            <p:cNvSpPr/>
            <p:nvPr/>
          </p:nvSpPr>
          <p:spPr>
            <a:xfrm>
              <a:off x="0" y="0"/>
              <a:ext cx="8236544" cy="6241220"/>
            </a:xfrm>
            <a:custGeom>
              <a:avLst/>
              <a:gdLst/>
              <a:ahLst/>
              <a:cxnLst/>
              <a:rect l="l" t="t" r="r" b="b"/>
              <a:pathLst>
                <a:path w="8236544" h="6241220">
                  <a:moveTo>
                    <a:pt x="0" y="0"/>
                  </a:moveTo>
                  <a:lnTo>
                    <a:pt x="8236544" y="0"/>
                  </a:lnTo>
                  <a:lnTo>
                    <a:pt x="8236544" y="6241220"/>
                  </a:lnTo>
                  <a:lnTo>
                    <a:pt x="0" y="6241220"/>
                  </a:lnTo>
                  <a:close/>
                </a:path>
              </a:pathLst>
            </a:custGeom>
            <a:solidFill>
              <a:srgbClr val="000000">
                <a:alpha val="0"/>
              </a:srgbClr>
            </a:solidFill>
          </p:spPr>
        </p:sp>
        <p:sp>
          <p:nvSpPr>
            <p:cNvPr id="7" name="TextBox 7"/>
            <p:cNvSpPr txBox="1"/>
            <p:nvPr/>
          </p:nvSpPr>
          <p:spPr>
            <a:xfrm>
              <a:off x="0" y="-47625"/>
              <a:ext cx="8236544" cy="6288845"/>
            </a:xfrm>
            <a:prstGeom prst="rect">
              <a:avLst/>
            </a:prstGeom>
          </p:spPr>
          <p:txBody>
            <a:bodyPr lIns="0" tIns="0" rIns="0" bIns="0" rtlCol="0" anchor="t"/>
            <a:lstStyle/>
            <a:p>
              <a:pPr algn="l">
                <a:lnSpc>
                  <a:spcPts val="3071"/>
                </a:lnSpc>
              </a:pPr>
              <a:r>
                <a:rPr lang="en-US" sz="2559" b="1" spc="-1">
                  <a:solidFill>
                    <a:srgbClr val="B4393C"/>
                  </a:solidFill>
                  <a:latin typeface="Times New Roman Bold"/>
                  <a:ea typeface="Times New Roman Bold"/>
                  <a:cs typeface="Times New Roman Bold"/>
                  <a:sym typeface="Times New Roman Bold"/>
                </a:rPr>
                <a:t>Table of Contents</a:t>
              </a:r>
            </a:p>
            <a:p>
              <a:pPr marL="329346" lvl="1" indent="-164673" algn="l">
                <a:lnSpc>
                  <a:spcPts val="3071"/>
                </a:lnSpc>
                <a:buFont typeface="Arial"/>
                <a:buChar char="•"/>
              </a:pPr>
              <a:r>
                <a:rPr lang="en-US" sz="2559" b="1">
                  <a:solidFill>
                    <a:srgbClr val="000000"/>
                  </a:solidFill>
                  <a:latin typeface="Times New Roman Bold"/>
                  <a:ea typeface="Times New Roman Bold"/>
                  <a:cs typeface="Times New Roman Bold"/>
                  <a:sym typeface="Times New Roman Bold"/>
                </a:rPr>
                <a:t>Abstract</a:t>
              </a:r>
            </a:p>
            <a:p>
              <a:pPr marL="329346" lvl="1" indent="-164673" algn="l">
                <a:lnSpc>
                  <a:spcPts val="3071"/>
                </a:lnSpc>
                <a:buFont typeface="Arial"/>
                <a:buChar char="•"/>
              </a:pPr>
              <a:r>
                <a:rPr lang="en-US" sz="2559" b="1">
                  <a:solidFill>
                    <a:srgbClr val="000000"/>
                  </a:solidFill>
                  <a:latin typeface="Times New Roman Bold"/>
                  <a:ea typeface="Times New Roman Bold"/>
                  <a:cs typeface="Times New Roman Bold"/>
                  <a:sym typeface="Times New Roman Bold"/>
                </a:rPr>
                <a:t>Introduction</a:t>
              </a:r>
            </a:p>
            <a:p>
              <a:pPr marL="329346" lvl="1" indent="-164673" algn="l">
                <a:lnSpc>
                  <a:spcPts val="3071"/>
                </a:lnSpc>
                <a:buFont typeface="Arial"/>
                <a:buChar char="•"/>
              </a:pPr>
              <a:r>
                <a:rPr lang="en-US" sz="2559" b="1">
                  <a:solidFill>
                    <a:srgbClr val="000000"/>
                  </a:solidFill>
                  <a:latin typeface="Times New Roman Bold"/>
                  <a:ea typeface="Times New Roman Bold"/>
                  <a:cs typeface="Times New Roman Bold"/>
                  <a:sym typeface="Times New Roman Bold"/>
                </a:rPr>
                <a:t>Literature survey</a:t>
              </a:r>
            </a:p>
            <a:p>
              <a:pPr marL="329346" lvl="1" indent="-164673" algn="l">
                <a:lnSpc>
                  <a:spcPts val="3071"/>
                </a:lnSpc>
                <a:buFont typeface="Arial"/>
                <a:buChar char="•"/>
              </a:pPr>
              <a:r>
                <a:rPr lang="en-US" sz="2559" b="1">
                  <a:solidFill>
                    <a:srgbClr val="000000"/>
                  </a:solidFill>
                  <a:latin typeface="Times New Roman Bold"/>
                  <a:ea typeface="Times New Roman Bold"/>
                  <a:cs typeface="Times New Roman Bold"/>
                  <a:sym typeface="Times New Roman Bold"/>
                </a:rPr>
                <a:t>Challenges</a:t>
              </a:r>
            </a:p>
            <a:p>
              <a:pPr marL="329455" lvl="1" indent="-164727" algn="l">
                <a:lnSpc>
                  <a:spcPts val="3071"/>
                </a:lnSpc>
                <a:buFont typeface="Arial"/>
                <a:buChar char="•"/>
              </a:pPr>
              <a:r>
                <a:rPr lang="en-US" sz="2559" b="1" spc="-1">
                  <a:solidFill>
                    <a:srgbClr val="000000"/>
                  </a:solidFill>
                  <a:latin typeface="Times New Roman Bold"/>
                  <a:ea typeface="Times New Roman Bold"/>
                  <a:cs typeface="Times New Roman Bold"/>
                  <a:sym typeface="Times New Roman Bold"/>
                </a:rPr>
                <a:t>Problem Statement</a:t>
              </a:r>
            </a:p>
            <a:p>
              <a:pPr marL="329455" lvl="1" indent="-164727" algn="l">
                <a:lnSpc>
                  <a:spcPts val="3071"/>
                </a:lnSpc>
                <a:buFont typeface="Arial"/>
                <a:buChar char="•"/>
              </a:pPr>
              <a:r>
                <a:rPr lang="en-US" sz="2559" b="1" spc="-1">
                  <a:solidFill>
                    <a:srgbClr val="000000"/>
                  </a:solidFill>
                  <a:latin typeface="Times New Roman Bold"/>
                  <a:ea typeface="Times New Roman Bold"/>
                  <a:cs typeface="Times New Roman Bold"/>
                  <a:sym typeface="Times New Roman Bold"/>
                </a:rPr>
                <a:t>Objectives</a:t>
              </a:r>
            </a:p>
            <a:p>
              <a:pPr marL="329346" lvl="1" indent="-164673" algn="l">
                <a:lnSpc>
                  <a:spcPts val="3071"/>
                </a:lnSpc>
                <a:buFont typeface="Arial"/>
                <a:buChar char="•"/>
              </a:pPr>
              <a:r>
                <a:rPr lang="en-US" sz="2559" b="1">
                  <a:solidFill>
                    <a:srgbClr val="000000"/>
                  </a:solidFill>
                  <a:latin typeface="Times New Roman Bold"/>
                  <a:ea typeface="Times New Roman Bold"/>
                  <a:cs typeface="Times New Roman Bold"/>
                  <a:sym typeface="Times New Roman Bold"/>
                </a:rPr>
                <a:t>Motivation</a:t>
              </a:r>
            </a:p>
            <a:p>
              <a:pPr marL="329346" lvl="1" indent="-164673" algn="l">
                <a:lnSpc>
                  <a:spcPts val="3071"/>
                </a:lnSpc>
                <a:buFont typeface="Arial"/>
                <a:buChar char="•"/>
              </a:pPr>
              <a:r>
                <a:rPr lang="en-US" sz="2559" b="1">
                  <a:solidFill>
                    <a:srgbClr val="000000"/>
                  </a:solidFill>
                  <a:latin typeface="Times New Roman Bold"/>
                  <a:ea typeface="Times New Roman Bold"/>
                  <a:cs typeface="Times New Roman Bold"/>
                  <a:sym typeface="Times New Roman Bold"/>
                </a:rPr>
                <a:t>Proposed model</a:t>
              </a:r>
            </a:p>
            <a:p>
              <a:pPr marL="329347" lvl="1" indent="-164673" algn="l">
                <a:lnSpc>
                  <a:spcPts val="3071"/>
                </a:lnSpc>
                <a:buFont typeface="Arial"/>
                <a:buChar char="•"/>
              </a:pPr>
              <a:r>
                <a:rPr lang="en-US" sz="2559" b="1" spc="-1">
                  <a:solidFill>
                    <a:srgbClr val="000000"/>
                  </a:solidFill>
                  <a:latin typeface="Times New Roman Bold"/>
                  <a:ea typeface="Times New Roman Bold"/>
                  <a:cs typeface="Times New Roman Bold"/>
                  <a:sym typeface="Times New Roman Bold"/>
                </a:rPr>
                <a:t>Expected Outcome</a:t>
              </a:r>
            </a:p>
            <a:p>
              <a:pPr marL="329455" lvl="1" indent="-164727" algn="l">
                <a:lnSpc>
                  <a:spcPts val="3071"/>
                </a:lnSpc>
                <a:buFont typeface="Arial"/>
                <a:buChar char="•"/>
              </a:pPr>
              <a:r>
                <a:rPr lang="en-US" sz="2559" b="1" spc="-1">
                  <a:solidFill>
                    <a:srgbClr val="000000"/>
                  </a:solidFill>
                  <a:latin typeface="Times New Roman Bold"/>
                  <a:ea typeface="Times New Roman Bold"/>
                  <a:cs typeface="Times New Roman Bold"/>
                  <a:sym typeface="Times New Roman Bold"/>
                </a:rPr>
                <a:t>Conclusion</a:t>
              </a:r>
            </a:p>
            <a:p>
              <a:pPr marL="329455" lvl="1" indent="-164727" algn="l">
                <a:lnSpc>
                  <a:spcPts val="3071"/>
                </a:lnSpc>
                <a:buFont typeface="Arial"/>
                <a:buChar char="•"/>
              </a:pPr>
              <a:r>
                <a:rPr lang="en-US" sz="2559" b="1" spc="-1">
                  <a:solidFill>
                    <a:srgbClr val="000000"/>
                  </a:solidFill>
                  <a:latin typeface="Times New Roman Bold"/>
                  <a:ea typeface="Times New Roman Bold"/>
                  <a:cs typeface="Times New Roman Bold"/>
                  <a:sym typeface="Times New Roman Bold"/>
                </a:rPr>
                <a:t>References</a:t>
              </a:r>
            </a:p>
          </p:txBody>
        </p:sp>
      </p:grpSp>
      <p:grpSp>
        <p:nvGrpSpPr>
          <p:cNvPr id="8" name="Group 8"/>
          <p:cNvGrpSpPr/>
          <p:nvPr/>
        </p:nvGrpSpPr>
        <p:grpSpPr>
          <a:xfrm>
            <a:off x="8578312" y="6780288"/>
            <a:ext cx="687608" cy="389376"/>
            <a:chOff x="0" y="0"/>
            <a:chExt cx="916811" cy="519168"/>
          </a:xfrm>
        </p:grpSpPr>
        <p:sp>
          <p:nvSpPr>
            <p:cNvPr id="9" name="Freeform 9"/>
            <p:cNvSpPr/>
            <p:nvPr/>
          </p:nvSpPr>
          <p:spPr>
            <a:xfrm>
              <a:off x="0" y="0"/>
              <a:ext cx="916811" cy="519168"/>
            </a:xfrm>
            <a:custGeom>
              <a:avLst/>
              <a:gdLst/>
              <a:ahLst/>
              <a:cxnLst/>
              <a:rect l="l" t="t" r="r" b="b"/>
              <a:pathLst>
                <a:path w="916811" h="519168">
                  <a:moveTo>
                    <a:pt x="0" y="0"/>
                  </a:moveTo>
                  <a:lnTo>
                    <a:pt x="916811" y="0"/>
                  </a:lnTo>
                  <a:lnTo>
                    <a:pt x="916811" y="519168"/>
                  </a:lnTo>
                  <a:lnTo>
                    <a:pt x="0" y="519168"/>
                  </a:lnTo>
                  <a:close/>
                </a:path>
              </a:pathLst>
            </a:custGeom>
            <a:solidFill>
              <a:srgbClr val="000000">
                <a:alpha val="0"/>
              </a:srgbClr>
            </a:solidFill>
          </p:spPr>
        </p:sp>
        <p:sp>
          <p:nvSpPr>
            <p:cNvPr id="10" name="TextBox 10"/>
            <p:cNvSpPr txBox="1"/>
            <p:nvPr/>
          </p:nvSpPr>
          <p:spPr>
            <a:xfrm>
              <a:off x="0" y="0"/>
              <a:ext cx="916811" cy="519168"/>
            </a:xfrm>
            <a:prstGeom prst="rect">
              <a:avLst/>
            </a:prstGeom>
          </p:spPr>
          <p:txBody>
            <a:bodyPr lIns="0" tIns="0" rIns="0" bIns="0" rtlCol="0" anchor="ctr"/>
            <a:lstStyle/>
            <a:p>
              <a:pPr algn="r">
                <a:lnSpc>
                  <a:spcPts val="1535"/>
                </a:lnSpc>
              </a:pPr>
              <a:r>
                <a:rPr lang="en-US" sz="1279" spc="10">
                  <a:solidFill>
                    <a:srgbClr val="898989"/>
                  </a:solidFill>
                  <a:latin typeface="TT Rounds Condensed"/>
                  <a:ea typeface="TT Rounds Condensed"/>
                  <a:cs typeface="TT Rounds Condensed"/>
                  <a:sym typeface="TT Rounds Condensed"/>
                </a:rPr>
                <a:t>02</a:t>
              </a:r>
            </a:p>
          </p:txBody>
        </p:sp>
      </p:grpSp>
      <p:sp>
        <p:nvSpPr>
          <p:cNvPr id="11" name="Freeform 11" descr="D:\Smita khot madam\DIT_ACADEMIC_DATA\2017-2018\SEM-II\Prelium Exam\DPUlogo.png"/>
          <p:cNvSpPr/>
          <p:nvPr/>
        </p:nvSpPr>
        <p:spPr>
          <a:xfrm>
            <a:off x="3495168" y="243840"/>
            <a:ext cx="2519424" cy="975360"/>
          </a:xfrm>
          <a:custGeom>
            <a:avLst/>
            <a:gdLst/>
            <a:ahLst/>
            <a:cxnLst/>
            <a:rect l="l" t="t" r="r" b="b"/>
            <a:pathLst>
              <a:path w="2519424" h="975360">
                <a:moveTo>
                  <a:pt x="0" y="0"/>
                </a:moveTo>
                <a:lnTo>
                  <a:pt x="2519424" y="0"/>
                </a:lnTo>
                <a:lnTo>
                  <a:pt x="2519424" y="975360"/>
                </a:lnTo>
                <a:lnTo>
                  <a:pt x="0" y="975360"/>
                </a:lnTo>
                <a:lnTo>
                  <a:pt x="0" y="0"/>
                </a:lnTo>
                <a:close/>
              </a:path>
            </a:pathLst>
          </a:custGeom>
          <a:blipFill>
            <a:blip r:embed="rId2"/>
            <a:stretch>
              <a:fillRect t="-6504" b="-6504"/>
            </a:stretch>
          </a:blipFill>
        </p:spPr>
      </p:sp>
      <p:sp>
        <p:nvSpPr>
          <p:cNvPr id="12" name="Freeform 12"/>
          <p:cNvSpPr/>
          <p:nvPr/>
        </p:nvSpPr>
        <p:spPr>
          <a:xfrm>
            <a:off x="2162115" y="76200"/>
            <a:ext cx="5532745" cy="1210776"/>
          </a:xfrm>
          <a:custGeom>
            <a:avLst/>
            <a:gdLst/>
            <a:ahLst/>
            <a:cxnLst/>
            <a:rect l="l" t="t" r="r" b="b"/>
            <a:pathLst>
              <a:path w="5532745" h="1210776">
                <a:moveTo>
                  <a:pt x="0" y="0"/>
                </a:moveTo>
                <a:lnTo>
                  <a:pt x="5532745" y="0"/>
                </a:lnTo>
                <a:lnTo>
                  <a:pt x="5532745" y="1210776"/>
                </a:lnTo>
                <a:lnTo>
                  <a:pt x="0" y="1210776"/>
                </a:lnTo>
                <a:lnTo>
                  <a:pt x="0" y="0"/>
                </a:lnTo>
                <a:close/>
              </a:path>
            </a:pathLst>
          </a:custGeom>
          <a:blipFill>
            <a:blip r:embed="rId3"/>
            <a:stretch>
              <a:fillRect t="-10847" r="-900" b="-22621"/>
            </a:stretch>
          </a:blipFill>
        </p:spPr>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632" y="1286976"/>
            <a:ext cx="9780864" cy="108288"/>
            <a:chOff x="0" y="0"/>
            <a:chExt cx="13041152" cy="144384"/>
          </a:xfrm>
        </p:grpSpPr>
        <p:sp>
          <p:nvSpPr>
            <p:cNvPr id="3" name="Freeform 3"/>
            <p:cNvSpPr/>
            <p:nvPr/>
          </p:nvSpPr>
          <p:spPr>
            <a:xfrm>
              <a:off x="18161" y="18161"/>
              <a:ext cx="13004801" cy="108077"/>
            </a:xfrm>
            <a:custGeom>
              <a:avLst/>
              <a:gdLst/>
              <a:ahLst/>
              <a:cxnLst/>
              <a:rect l="l" t="t" r="r" b="b"/>
              <a:pathLst>
                <a:path w="13004801" h="108077">
                  <a:moveTo>
                    <a:pt x="0" y="0"/>
                  </a:moveTo>
                  <a:lnTo>
                    <a:pt x="13004801" y="0"/>
                  </a:lnTo>
                  <a:lnTo>
                    <a:pt x="13004801" y="108077"/>
                  </a:lnTo>
                  <a:lnTo>
                    <a:pt x="0" y="108077"/>
                  </a:lnTo>
                  <a:close/>
                </a:path>
              </a:pathLst>
            </a:custGeom>
            <a:solidFill>
              <a:srgbClr val="60B5CC">
                <a:alpha val="23922"/>
              </a:srgbClr>
            </a:solidFill>
          </p:spPr>
        </p:sp>
        <p:sp>
          <p:nvSpPr>
            <p:cNvPr id="4" name="Freeform 4"/>
            <p:cNvSpPr/>
            <p:nvPr/>
          </p:nvSpPr>
          <p:spPr>
            <a:xfrm>
              <a:off x="0" y="0"/>
              <a:ext cx="13041122" cy="144399"/>
            </a:xfrm>
            <a:custGeom>
              <a:avLst/>
              <a:gdLst/>
              <a:ahLst/>
              <a:cxnLst/>
              <a:rect l="l" t="t" r="r" b="b"/>
              <a:pathLst>
                <a:path w="13041122" h="144399">
                  <a:moveTo>
                    <a:pt x="18161" y="0"/>
                  </a:moveTo>
                  <a:lnTo>
                    <a:pt x="13022962" y="0"/>
                  </a:lnTo>
                  <a:cubicBezTo>
                    <a:pt x="13032994" y="0"/>
                    <a:pt x="13041122" y="8128"/>
                    <a:pt x="13041122" y="18161"/>
                  </a:cubicBezTo>
                  <a:lnTo>
                    <a:pt x="13041122" y="126238"/>
                  </a:lnTo>
                  <a:cubicBezTo>
                    <a:pt x="13041122" y="136271"/>
                    <a:pt x="13032994" y="144399"/>
                    <a:pt x="13022962" y="144399"/>
                  </a:cubicBezTo>
                  <a:lnTo>
                    <a:pt x="18161" y="144399"/>
                  </a:lnTo>
                  <a:cubicBezTo>
                    <a:pt x="8128" y="144399"/>
                    <a:pt x="0" y="136271"/>
                    <a:pt x="0" y="126238"/>
                  </a:cubicBezTo>
                  <a:lnTo>
                    <a:pt x="0" y="18161"/>
                  </a:lnTo>
                  <a:cubicBezTo>
                    <a:pt x="0" y="8128"/>
                    <a:pt x="8128" y="0"/>
                    <a:pt x="18161" y="0"/>
                  </a:cubicBezTo>
                  <a:moveTo>
                    <a:pt x="18161" y="36322"/>
                  </a:moveTo>
                  <a:lnTo>
                    <a:pt x="18161" y="18161"/>
                  </a:lnTo>
                  <a:lnTo>
                    <a:pt x="36322" y="18161"/>
                  </a:lnTo>
                  <a:lnTo>
                    <a:pt x="36322" y="126238"/>
                  </a:lnTo>
                  <a:lnTo>
                    <a:pt x="18161" y="126238"/>
                  </a:lnTo>
                  <a:lnTo>
                    <a:pt x="18161" y="108077"/>
                  </a:lnTo>
                  <a:lnTo>
                    <a:pt x="13022962" y="108077"/>
                  </a:lnTo>
                  <a:lnTo>
                    <a:pt x="13022962" y="126238"/>
                  </a:lnTo>
                  <a:lnTo>
                    <a:pt x="13004800" y="126238"/>
                  </a:lnTo>
                  <a:lnTo>
                    <a:pt x="13004800" y="18161"/>
                  </a:lnTo>
                  <a:lnTo>
                    <a:pt x="13022962" y="18161"/>
                  </a:lnTo>
                  <a:lnTo>
                    <a:pt x="13022962" y="36322"/>
                  </a:lnTo>
                  <a:lnTo>
                    <a:pt x="18161" y="36322"/>
                  </a:lnTo>
                  <a:close/>
                </a:path>
              </a:pathLst>
            </a:custGeom>
            <a:solidFill>
              <a:srgbClr val="A0D3E0"/>
            </a:solidFill>
          </p:spPr>
        </p:sp>
      </p:grpSp>
      <p:grpSp>
        <p:nvGrpSpPr>
          <p:cNvPr id="5" name="Group 5"/>
          <p:cNvGrpSpPr/>
          <p:nvPr/>
        </p:nvGrpSpPr>
        <p:grpSpPr>
          <a:xfrm>
            <a:off x="8563740" y="6780288"/>
            <a:ext cx="702180" cy="389376"/>
            <a:chOff x="0" y="0"/>
            <a:chExt cx="936240" cy="519168"/>
          </a:xfrm>
        </p:grpSpPr>
        <p:sp>
          <p:nvSpPr>
            <p:cNvPr id="6" name="Freeform 6"/>
            <p:cNvSpPr/>
            <p:nvPr/>
          </p:nvSpPr>
          <p:spPr>
            <a:xfrm>
              <a:off x="0" y="0"/>
              <a:ext cx="936240" cy="519168"/>
            </a:xfrm>
            <a:custGeom>
              <a:avLst/>
              <a:gdLst/>
              <a:ahLst/>
              <a:cxnLst/>
              <a:rect l="l" t="t" r="r" b="b"/>
              <a:pathLst>
                <a:path w="936240" h="519168">
                  <a:moveTo>
                    <a:pt x="0" y="0"/>
                  </a:moveTo>
                  <a:lnTo>
                    <a:pt x="936240" y="0"/>
                  </a:lnTo>
                  <a:lnTo>
                    <a:pt x="936240" y="519168"/>
                  </a:lnTo>
                  <a:lnTo>
                    <a:pt x="0" y="519168"/>
                  </a:lnTo>
                  <a:close/>
                </a:path>
              </a:pathLst>
            </a:custGeom>
            <a:solidFill>
              <a:srgbClr val="000000">
                <a:alpha val="0"/>
              </a:srgbClr>
            </a:solidFill>
          </p:spPr>
        </p:sp>
        <p:sp>
          <p:nvSpPr>
            <p:cNvPr id="7" name="TextBox 7"/>
            <p:cNvSpPr txBox="1"/>
            <p:nvPr/>
          </p:nvSpPr>
          <p:spPr>
            <a:xfrm>
              <a:off x="0" y="0"/>
              <a:ext cx="936240" cy="519168"/>
            </a:xfrm>
            <a:prstGeom prst="rect">
              <a:avLst/>
            </a:prstGeom>
          </p:spPr>
          <p:txBody>
            <a:bodyPr lIns="0" tIns="0" rIns="0" bIns="0" rtlCol="0" anchor="ctr"/>
            <a:lstStyle/>
            <a:p>
              <a:pPr algn="r">
                <a:lnSpc>
                  <a:spcPts val="1535"/>
                </a:lnSpc>
              </a:pPr>
              <a:r>
                <a:rPr lang="en-US" sz="1279" spc="10">
                  <a:solidFill>
                    <a:srgbClr val="898989"/>
                  </a:solidFill>
                  <a:latin typeface="TT Rounds Condensed"/>
                  <a:ea typeface="TT Rounds Condensed"/>
                  <a:cs typeface="TT Rounds Condensed"/>
                  <a:sym typeface="TT Rounds Condensed"/>
                </a:rPr>
                <a:t>04</a:t>
              </a:r>
            </a:p>
          </p:txBody>
        </p:sp>
      </p:grpSp>
      <p:sp>
        <p:nvSpPr>
          <p:cNvPr id="8" name="Freeform 8" descr="D:\Smita khot madam\DIT_ACADEMIC_DATA\2017-2018\SEM-II\Prelium Exam\DPUlogo.png"/>
          <p:cNvSpPr/>
          <p:nvPr/>
        </p:nvSpPr>
        <p:spPr>
          <a:xfrm>
            <a:off x="3495168" y="243840"/>
            <a:ext cx="2519424" cy="975360"/>
          </a:xfrm>
          <a:custGeom>
            <a:avLst/>
            <a:gdLst/>
            <a:ahLst/>
            <a:cxnLst/>
            <a:rect l="l" t="t" r="r" b="b"/>
            <a:pathLst>
              <a:path w="2519424" h="975360">
                <a:moveTo>
                  <a:pt x="0" y="0"/>
                </a:moveTo>
                <a:lnTo>
                  <a:pt x="2519424" y="0"/>
                </a:lnTo>
                <a:lnTo>
                  <a:pt x="2519424" y="975360"/>
                </a:lnTo>
                <a:lnTo>
                  <a:pt x="0" y="975360"/>
                </a:lnTo>
                <a:lnTo>
                  <a:pt x="0" y="0"/>
                </a:lnTo>
                <a:close/>
              </a:path>
            </a:pathLst>
          </a:custGeom>
          <a:blipFill>
            <a:blip r:embed="rId2"/>
            <a:stretch>
              <a:fillRect t="-6504" b="-6504"/>
            </a:stretch>
          </a:blipFill>
        </p:spPr>
      </p:sp>
      <p:sp>
        <p:nvSpPr>
          <p:cNvPr id="9" name="TextBox 9"/>
          <p:cNvSpPr txBox="1"/>
          <p:nvPr/>
        </p:nvSpPr>
        <p:spPr>
          <a:xfrm>
            <a:off x="3843933" y="1507599"/>
            <a:ext cx="1821894" cy="580390"/>
          </a:xfrm>
          <a:prstGeom prst="rect">
            <a:avLst/>
          </a:prstGeom>
        </p:spPr>
        <p:txBody>
          <a:bodyPr lIns="0" tIns="0" rIns="0" bIns="0" rtlCol="0" anchor="t">
            <a:spAutoFit/>
          </a:bodyPr>
          <a:lstStyle/>
          <a:p>
            <a:pPr algn="ctr">
              <a:lnSpc>
                <a:spcPts val="4759"/>
              </a:lnSpc>
            </a:pPr>
            <a:r>
              <a:rPr lang="en-US" sz="3399" b="1">
                <a:solidFill>
                  <a:srgbClr val="B4393C"/>
                </a:solidFill>
                <a:latin typeface="Canva Sans Bold"/>
                <a:ea typeface="Canva Sans Bold"/>
                <a:cs typeface="Canva Sans Bold"/>
                <a:sym typeface="Canva Sans Bold"/>
              </a:rPr>
              <a:t>Abstract</a:t>
            </a:r>
          </a:p>
        </p:txBody>
      </p:sp>
      <p:sp>
        <p:nvSpPr>
          <p:cNvPr id="10" name="TextBox 10"/>
          <p:cNvSpPr txBox="1"/>
          <p:nvPr/>
        </p:nvSpPr>
        <p:spPr>
          <a:xfrm>
            <a:off x="240440" y="2160433"/>
            <a:ext cx="9272720" cy="2880868"/>
          </a:xfrm>
          <a:prstGeom prst="rect">
            <a:avLst/>
          </a:prstGeom>
        </p:spPr>
        <p:txBody>
          <a:bodyPr lIns="0" tIns="0" rIns="0" bIns="0" rtlCol="0" anchor="t">
            <a:spAutoFit/>
          </a:bodyPr>
          <a:lstStyle/>
          <a:p>
            <a:pPr algn="ctr">
              <a:lnSpc>
                <a:spcPts val="2911"/>
              </a:lnSpc>
            </a:pPr>
            <a:r>
              <a:rPr lang="en-US" sz="2079">
                <a:solidFill>
                  <a:srgbClr val="000000"/>
                </a:solidFill>
                <a:latin typeface="Canva Sans"/>
                <a:ea typeface="Canva Sans"/>
                <a:cs typeface="Canva Sans"/>
                <a:sym typeface="Canva Sans"/>
              </a:rPr>
              <a:t>This project creates a centralized platform for university students, offering free study materials, curated YouTube videos, and AI-powered support. Built with React, Next.js, Node.js, and MongoDB, it ensures seamless access to learning resources. An AI chatbot (Botpress, TensorFlow) provides instant academic assistance, while Google Drive manages study materials. If feasible, a community forum will enhance peer learning. This platform aims to make education more accessible, efficient, and collaborative.</a:t>
            </a:r>
          </a:p>
        </p:txBody>
      </p:sp>
      <p:sp>
        <p:nvSpPr>
          <p:cNvPr id="11" name="Freeform 11"/>
          <p:cNvSpPr/>
          <p:nvPr/>
        </p:nvSpPr>
        <p:spPr>
          <a:xfrm>
            <a:off x="2162115" y="76200"/>
            <a:ext cx="5532745" cy="1210776"/>
          </a:xfrm>
          <a:custGeom>
            <a:avLst/>
            <a:gdLst/>
            <a:ahLst/>
            <a:cxnLst/>
            <a:rect l="l" t="t" r="r" b="b"/>
            <a:pathLst>
              <a:path w="5532745" h="1210776">
                <a:moveTo>
                  <a:pt x="0" y="0"/>
                </a:moveTo>
                <a:lnTo>
                  <a:pt x="5532745" y="0"/>
                </a:lnTo>
                <a:lnTo>
                  <a:pt x="5532745" y="1210776"/>
                </a:lnTo>
                <a:lnTo>
                  <a:pt x="0" y="1210776"/>
                </a:lnTo>
                <a:lnTo>
                  <a:pt x="0" y="0"/>
                </a:lnTo>
                <a:close/>
              </a:path>
            </a:pathLst>
          </a:custGeom>
          <a:blipFill>
            <a:blip r:embed="rId3"/>
            <a:stretch>
              <a:fillRect t="-10847" r="-900" b="-22621"/>
            </a:stretch>
          </a:blipFill>
        </p:spPr>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632" y="1286976"/>
            <a:ext cx="9780864" cy="108288"/>
            <a:chOff x="0" y="0"/>
            <a:chExt cx="13041152" cy="144384"/>
          </a:xfrm>
        </p:grpSpPr>
        <p:sp>
          <p:nvSpPr>
            <p:cNvPr id="3" name="Freeform 3"/>
            <p:cNvSpPr/>
            <p:nvPr/>
          </p:nvSpPr>
          <p:spPr>
            <a:xfrm>
              <a:off x="18161" y="18161"/>
              <a:ext cx="13004801" cy="108077"/>
            </a:xfrm>
            <a:custGeom>
              <a:avLst/>
              <a:gdLst/>
              <a:ahLst/>
              <a:cxnLst/>
              <a:rect l="l" t="t" r="r" b="b"/>
              <a:pathLst>
                <a:path w="13004801" h="108077">
                  <a:moveTo>
                    <a:pt x="0" y="0"/>
                  </a:moveTo>
                  <a:lnTo>
                    <a:pt x="13004801" y="0"/>
                  </a:lnTo>
                  <a:lnTo>
                    <a:pt x="13004801" y="108077"/>
                  </a:lnTo>
                  <a:lnTo>
                    <a:pt x="0" y="108077"/>
                  </a:lnTo>
                  <a:close/>
                </a:path>
              </a:pathLst>
            </a:custGeom>
            <a:solidFill>
              <a:srgbClr val="60B5CC">
                <a:alpha val="23922"/>
              </a:srgbClr>
            </a:solidFill>
          </p:spPr>
        </p:sp>
        <p:sp>
          <p:nvSpPr>
            <p:cNvPr id="4" name="Freeform 4"/>
            <p:cNvSpPr/>
            <p:nvPr/>
          </p:nvSpPr>
          <p:spPr>
            <a:xfrm>
              <a:off x="0" y="0"/>
              <a:ext cx="13041122" cy="144399"/>
            </a:xfrm>
            <a:custGeom>
              <a:avLst/>
              <a:gdLst/>
              <a:ahLst/>
              <a:cxnLst/>
              <a:rect l="l" t="t" r="r" b="b"/>
              <a:pathLst>
                <a:path w="13041122" h="144399">
                  <a:moveTo>
                    <a:pt x="18161" y="0"/>
                  </a:moveTo>
                  <a:lnTo>
                    <a:pt x="13022962" y="0"/>
                  </a:lnTo>
                  <a:cubicBezTo>
                    <a:pt x="13032994" y="0"/>
                    <a:pt x="13041122" y="8128"/>
                    <a:pt x="13041122" y="18161"/>
                  </a:cubicBezTo>
                  <a:lnTo>
                    <a:pt x="13041122" y="126238"/>
                  </a:lnTo>
                  <a:cubicBezTo>
                    <a:pt x="13041122" y="136271"/>
                    <a:pt x="13032994" y="144399"/>
                    <a:pt x="13022962" y="144399"/>
                  </a:cubicBezTo>
                  <a:lnTo>
                    <a:pt x="18161" y="144399"/>
                  </a:lnTo>
                  <a:cubicBezTo>
                    <a:pt x="8128" y="144399"/>
                    <a:pt x="0" y="136271"/>
                    <a:pt x="0" y="126238"/>
                  </a:cubicBezTo>
                  <a:lnTo>
                    <a:pt x="0" y="18161"/>
                  </a:lnTo>
                  <a:cubicBezTo>
                    <a:pt x="0" y="8128"/>
                    <a:pt x="8128" y="0"/>
                    <a:pt x="18161" y="0"/>
                  </a:cubicBezTo>
                  <a:moveTo>
                    <a:pt x="18161" y="36322"/>
                  </a:moveTo>
                  <a:lnTo>
                    <a:pt x="18161" y="18161"/>
                  </a:lnTo>
                  <a:lnTo>
                    <a:pt x="36322" y="18161"/>
                  </a:lnTo>
                  <a:lnTo>
                    <a:pt x="36322" y="126238"/>
                  </a:lnTo>
                  <a:lnTo>
                    <a:pt x="18161" y="126238"/>
                  </a:lnTo>
                  <a:lnTo>
                    <a:pt x="18161" y="108077"/>
                  </a:lnTo>
                  <a:lnTo>
                    <a:pt x="13022962" y="108077"/>
                  </a:lnTo>
                  <a:lnTo>
                    <a:pt x="13022962" y="126238"/>
                  </a:lnTo>
                  <a:lnTo>
                    <a:pt x="13004800" y="126238"/>
                  </a:lnTo>
                  <a:lnTo>
                    <a:pt x="13004800" y="18161"/>
                  </a:lnTo>
                  <a:lnTo>
                    <a:pt x="13022962" y="18161"/>
                  </a:lnTo>
                  <a:lnTo>
                    <a:pt x="13022962" y="36322"/>
                  </a:lnTo>
                  <a:lnTo>
                    <a:pt x="18161" y="36322"/>
                  </a:lnTo>
                  <a:close/>
                </a:path>
              </a:pathLst>
            </a:custGeom>
            <a:solidFill>
              <a:srgbClr val="A0D3E0"/>
            </a:solidFill>
          </p:spPr>
        </p:sp>
      </p:grpSp>
      <p:grpSp>
        <p:nvGrpSpPr>
          <p:cNvPr id="5" name="Group 5"/>
          <p:cNvGrpSpPr/>
          <p:nvPr/>
        </p:nvGrpSpPr>
        <p:grpSpPr>
          <a:xfrm>
            <a:off x="8214009" y="6780288"/>
            <a:ext cx="1051911" cy="389376"/>
            <a:chOff x="0" y="0"/>
            <a:chExt cx="1402548" cy="519168"/>
          </a:xfrm>
        </p:grpSpPr>
        <p:sp>
          <p:nvSpPr>
            <p:cNvPr id="6" name="Freeform 6"/>
            <p:cNvSpPr/>
            <p:nvPr/>
          </p:nvSpPr>
          <p:spPr>
            <a:xfrm>
              <a:off x="0" y="0"/>
              <a:ext cx="1402548" cy="519168"/>
            </a:xfrm>
            <a:custGeom>
              <a:avLst/>
              <a:gdLst/>
              <a:ahLst/>
              <a:cxnLst/>
              <a:rect l="l" t="t" r="r" b="b"/>
              <a:pathLst>
                <a:path w="1402548" h="519168">
                  <a:moveTo>
                    <a:pt x="0" y="0"/>
                  </a:moveTo>
                  <a:lnTo>
                    <a:pt x="1402548" y="0"/>
                  </a:lnTo>
                  <a:lnTo>
                    <a:pt x="1402548" y="519168"/>
                  </a:lnTo>
                  <a:lnTo>
                    <a:pt x="0" y="519168"/>
                  </a:lnTo>
                  <a:close/>
                </a:path>
              </a:pathLst>
            </a:custGeom>
            <a:solidFill>
              <a:srgbClr val="000000">
                <a:alpha val="0"/>
              </a:srgbClr>
            </a:solidFill>
          </p:spPr>
        </p:sp>
        <p:sp>
          <p:nvSpPr>
            <p:cNvPr id="7" name="TextBox 7"/>
            <p:cNvSpPr txBox="1"/>
            <p:nvPr/>
          </p:nvSpPr>
          <p:spPr>
            <a:xfrm>
              <a:off x="0" y="0"/>
              <a:ext cx="1402548" cy="519168"/>
            </a:xfrm>
            <a:prstGeom prst="rect">
              <a:avLst/>
            </a:prstGeom>
          </p:spPr>
          <p:txBody>
            <a:bodyPr lIns="0" tIns="0" rIns="0" bIns="0" rtlCol="0" anchor="ctr"/>
            <a:lstStyle/>
            <a:p>
              <a:pPr algn="r">
                <a:lnSpc>
                  <a:spcPts val="1535"/>
                </a:lnSpc>
              </a:pPr>
              <a:r>
                <a:rPr lang="en-US" sz="1279" spc="10">
                  <a:solidFill>
                    <a:srgbClr val="898989"/>
                  </a:solidFill>
                  <a:latin typeface="TT Rounds Condensed"/>
                  <a:ea typeface="TT Rounds Condensed"/>
                  <a:cs typeface="TT Rounds Condensed"/>
                  <a:sym typeface="TT Rounds Condensed"/>
                </a:rPr>
                <a:t>03</a:t>
              </a:r>
            </a:p>
          </p:txBody>
        </p:sp>
      </p:grpSp>
      <p:sp>
        <p:nvSpPr>
          <p:cNvPr id="8" name="Freeform 8" descr="D:\Smita khot madam\DIT_ACADEMIC_DATA\2017-2018\SEM-II\Prelium Exam\DPUlogo.png"/>
          <p:cNvSpPr/>
          <p:nvPr/>
        </p:nvSpPr>
        <p:spPr>
          <a:xfrm>
            <a:off x="3495168" y="243840"/>
            <a:ext cx="2519424" cy="975360"/>
          </a:xfrm>
          <a:custGeom>
            <a:avLst/>
            <a:gdLst/>
            <a:ahLst/>
            <a:cxnLst/>
            <a:rect l="l" t="t" r="r" b="b"/>
            <a:pathLst>
              <a:path w="2519424" h="975360">
                <a:moveTo>
                  <a:pt x="0" y="0"/>
                </a:moveTo>
                <a:lnTo>
                  <a:pt x="2519424" y="0"/>
                </a:lnTo>
                <a:lnTo>
                  <a:pt x="2519424" y="975360"/>
                </a:lnTo>
                <a:lnTo>
                  <a:pt x="0" y="975360"/>
                </a:lnTo>
                <a:lnTo>
                  <a:pt x="0" y="0"/>
                </a:lnTo>
                <a:close/>
              </a:path>
            </a:pathLst>
          </a:custGeom>
          <a:blipFill>
            <a:blip r:embed="rId2"/>
            <a:stretch>
              <a:fillRect t="-6504" b="-6504"/>
            </a:stretch>
          </a:blipFill>
        </p:spPr>
      </p:sp>
      <p:sp>
        <p:nvSpPr>
          <p:cNvPr id="9" name="Freeform 9"/>
          <p:cNvSpPr/>
          <p:nvPr/>
        </p:nvSpPr>
        <p:spPr>
          <a:xfrm>
            <a:off x="2162115" y="76200"/>
            <a:ext cx="5532745" cy="1210776"/>
          </a:xfrm>
          <a:custGeom>
            <a:avLst/>
            <a:gdLst/>
            <a:ahLst/>
            <a:cxnLst/>
            <a:rect l="l" t="t" r="r" b="b"/>
            <a:pathLst>
              <a:path w="5532745" h="1210776">
                <a:moveTo>
                  <a:pt x="0" y="0"/>
                </a:moveTo>
                <a:lnTo>
                  <a:pt x="5532745" y="0"/>
                </a:lnTo>
                <a:lnTo>
                  <a:pt x="5532745" y="1210776"/>
                </a:lnTo>
                <a:lnTo>
                  <a:pt x="0" y="1210776"/>
                </a:lnTo>
                <a:lnTo>
                  <a:pt x="0" y="0"/>
                </a:lnTo>
                <a:close/>
              </a:path>
            </a:pathLst>
          </a:custGeom>
          <a:blipFill>
            <a:blip r:embed="rId3"/>
            <a:stretch>
              <a:fillRect t="-10847" r="-900" b="-22621"/>
            </a:stretch>
          </a:blipFill>
        </p:spPr>
      </p:sp>
      <p:sp>
        <p:nvSpPr>
          <p:cNvPr id="10" name="TextBox 10"/>
          <p:cNvSpPr txBox="1"/>
          <p:nvPr/>
        </p:nvSpPr>
        <p:spPr>
          <a:xfrm>
            <a:off x="1981200" y="1587369"/>
            <a:ext cx="5337119" cy="825867"/>
          </a:xfrm>
          <a:prstGeom prst="rect">
            <a:avLst/>
          </a:prstGeom>
        </p:spPr>
        <p:txBody>
          <a:bodyPr wrap="square" lIns="0" tIns="0" rIns="0" bIns="0" rtlCol="0" anchor="t">
            <a:spAutoFit/>
          </a:bodyPr>
          <a:lstStyle/>
          <a:p>
            <a:pPr algn="ctr">
              <a:lnSpc>
                <a:spcPts val="6860"/>
              </a:lnSpc>
            </a:pPr>
            <a:r>
              <a:rPr lang="en-US" sz="4900" b="1" dirty="0">
                <a:solidFill>
                  <a:srgbClr val="B4393C"/>
                </a:solidFill>
                <a:latin typeface="Canva Sans Bold"/>
                <a:ea typeface="Canva Sans Bold"/>
                <a:cs typeface="Canva Sans Bold"/>
                <a:sym typeface="Canva Sans Bold"/>
              </a:rPr>
              <a:t>INTRODUCTION</a:t>
            </a:r>
          </a:p>
        </p:txBody>
      </p:sp>
      <p:sp>
        <p:nvSpPr>
          <p:cNvPr id="11" name="TextBox 11"/>
          <p:cNvSpPr txBox="1"/>
          <p:nvPr/>
        </p:nvSpPr>
        <p:spPr>
          <a:xfrm>
            <a:off x="131196" y="2801526"/>
            <a:ext cx="9622404" cy="3019425"/>
          </a:xfrm>
          <a:prstGeom prst="rect">
            <a:avLst/>
          </a:prstGeom>
        </p:spPr>
        <p:txBody>
          <a:bodyPr lIns="0" tIns="0" rIns="0" bIns="0" rtlCol="0" anchor="t">
            <a:spAutoFit/>
          </a:bodyPr>
          <a:lstStyle/>
          <a:p>
            <a:pPr algn="ctr">
              <a:lnSpc>
                <a:spcPts val="1536"/>
              </a:lnSpc>
            </a:pPr>
            <a:endParaRPr/>
          </a:p>
          <a:p>
            <a:pPr algn="ctr">
              <a:lnSpc>
                <a:spcPts val="2495"/>
              </a:lnSpc>
            </a:pPr>
            <a:r>
              <a:rPr lang="en-US" sz="2079" spc="16">
                <a:solidFill>
                  <a:srgbClr val="000000"/>
                </a:solidFill>
                <a:latin typeface="Canva Sans"/>
                <a:ea typeface="Canva Sans"/>
                <a:cs typeface="Canva Sans"/>
                <a:sym typeface="Canva Sans"/>
              </a:rPr>
              <a:t> The objective of this project is to develop a comprehensive educational website for university students, providing free study materials, curated YouTube video links, and interactive learning resources. The platform aims to enhance accessibility to quality education by integrating a chatbot for academic assistance and, if feasible, a student community for discussions and knowledge sharing. This initiative seeks to foster collaborative learning, improve academic performance, and create a supportive online ecosystem for students.</a:t>
            </a:r>
          </a:p>
          <a:p>
            <a:pPr algn="ctr">
              <a:lnSpc>
                <a:spcPts val="2495"/>
              </a:lnSpc>
              <a:spcBef>
                <a:spcPct val="0"/>
              </a:spcBef>
            </a:pPr>
            <a:endParaRPr lang="en-US" sz="2079" spc="16">
              <a:solidFill>
                <a:srgbClr val="000000"/>
              </a:solidFill>
              <a:latin typeface="Canva Sans"/>
              <a:ea typeface="Canva Sans"/>
              <a:cs typeface="Canva Sans"/>
              <a:sym typeface="Canva Sans"/>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632" y="1286976"/>
            <a:ext cx="9780864" cy="108288"/>
            <a:chOff x="0" y="0"/>
            <a:chExt cx="13041152" cy="144384"/>
          </a:xfrm>
        </p:grpSpPr>
        <p:sp>
          <p:nvSpPr>
            <p:cNvPr id="3" name="Freeform 3"/>
            <p:cNvSpPr/>
            <p:nvPr/>
          </p:nvSpPr>
          <p:spPr>
            <a:xfrm>
              <a:off x="18161" y="18161"/>
              <a:ext cx="13004801" cy="108077"/>
            </a:xfrm>
            <a:custGeom>
              <a:avLst/>
              <a:gdLst/>
              <a:ahLst/>
              <a:cxnLst/>
              <a:rect l="l" t="t" r="r" b="b"/>
              <a:pathLst>
                <a:path w="13004801" h="108077">
                  <a:moveTo>
                    <a:pt x="0" y="0"/>
                  </a:moveTo>
                  <a:lnTo>
                    <a:pt x="13004801" y="0"/>
                  </a:lnTo>
                  <a:lnTo>
                    <a:pt x="13004801" y="108077"/>
                  </a:lnTo>
                  <a:lnTo>
                    <a:pt x="0" y="108077"/>
                  </a:lnTo>
                  <a:close/>
                </a:path>
              </a:pathLst>
            </a:custGeom>
            <a:solidFill>
              <a:srgbClr val="60B5CC">
                <a:alpha val="23922"/>
              </a:srgbClr>
            </a:solidFill>
          </p:spPr>
        </p:sp>
        <p:sp>
          <p:nvSpPr>
            <p:cNvPr id="4" name="Freeform 4"/>
            <p:cNvSpPr/>
            <p:nvPr/>
          </p:nvSpPr>
          <p:spPr>
            <a:xfrm>
              <a:off x="0" y="0"/>
              <a:ext cx="13041122" cy="144399"/>
            </a:xfrm>
            <a:custGeom>
              <a:avLst/>
              <a:gdLst/>
              <a:ahLst/>
              <a:cxnLst/>
              <a:rect l="l" t="t" r="r" b="b"/>
              <a:pathLst>
                <a:path w="13041122" h="144399">
                  <a:moveTo>
                    <a:pt x="18161" y="0"/>
                  </a:moveTo>
                  <a:lnTo>
                    <a:pt x="13022962" y="0"/>
                  </a:lnTo>
                  <a:cubicBezTo>
                    <a:pt x="13032994" y="0"/>
                    <a:pt x="13041122" y="8128"/>
                    <a:pt x="13041122" y="18161"/>
                  </a:cubicBezTo>
                  <a:lnTo>
                    <a:pt x="13041122" y="126238"/>
                  </a:lnTo>
                  <a:cubicBezTo>
                    <a:pt x="13041122" y="136271"/>
                    <a:pt x="13032994" y="144399"/>
                    <a:pt x="13022962" y="144399"/>
                  </a:cubicBezTo>
                  <a:lnTo>
                    <a:pt x="18161" y="144399"/>
                  </a:lnTo>
                  <a:cubicBezTo>
                    <a:pt x="8128" y="144399"/>
                    <a:pt x="0" y="136271"/>
                    <a:pt x="0" y="126238"/>
                  </a:cubicBezTo>
                  <a:lnTo>
                    <a:pt x="0" y="18161"/>
                  </a:lnTo>
                  <a:cubicBezTo>
                    <a:pt x="0" y="8128"/>
                    <a:pt x="8128" y="0"/>
                    <a:pt x="18161" y="0"/>
                  </a:cubicBezTo>
                  <a:moveTo>
                    <a:pt x="18161" y="36322"/>
                  </a:moveTo>
                  <a:lnTo>
                    <a:pt x="18161" y="18161"/>
                  </a:lnTo>
                  <a:lnTo>
                    <a:pt x="36322" y="18161"/>
                  </a:lnTo>
                  <a:lnTo>
                    <a:pt x="36322" y="126238"/>
                  </a:lnTo>
                  <a:lnTo>
                    <a:pt x="18161" y="126238"/>
                  </a:lnTo>
                  <a:lnTo>
                    <a:pt x="18161" y="108077"/>
                  </a:lnTo>
                  <a:lnTo>
                    <a:pt x="13022962" y="108077"/>
                  </a:lnTo>
                  <a:lnTo>
                    <a:pt x="13022962" y="126238"/>
                  </a:lnTo>
                  <a:lnTo>
                    <a:pt x="13004800" y="126238"/>
                  </a:lnTo>
                  <a:lnTo>
                    <a:pt x="13004800" y="18161"/>
                  </a:lnTo>
                  <a:lnTo>
                    <a:pt x="13022962" y="18161"/>
                  </a:lnTo>
                  <a:lnTo>
                    <a:pt x="13022962" y="36322"/>
                  </a:lnTo>
                  <a:lnTo>
                    <a:pt x="18161" y="36322"/>
                  </a:lnTo>
                  <a:close/>
                </a:path>
              </a:pathLst>
            </a:custGeom>
            <a:solidFill>
              <a:srgbClr val="A0D3E0"/>
            </a:solidFill>
          </p:spPr>
        </p:sp>
      </p:grpSp>
      <p:grpSp>
        <p:nvGrpSpPr>
          <p:cNvPr id="5" name="Group 5"/>
          <p:cNvGrpSpPr/>
          <p:nvPr/>
        </p:nvGrpSpPr>
        <p:grpSpPr>
          <a:xfrm>
            <a:off x="8214009" y="6780288"/>
            <a:ext cx="1051911" cy="389376"/>
            <a:chOff x="0" y="0"/>
            <a:chExt cx="1402548" cy="519168"/>
          </a:xfrm>
        </p:grpSpPr>
        <p:sp>
          <p:nvSpPr>
            <p:cNvPr id="6" name="Freeform 6"/>
            <p:cNvSpPr/>
            <p:nvPr/>
          </p:nvSpPr>
          <p:spPr>
            <a:xfrm>
              <a:off x="0" y="0"/>
              <a:ext cx="1402548" cy="519168"/>
            </a:xfrm>
            <a:custGeom>
              <a:avLst/>
              <a:gdLst/>
              <a:ahLst/>
              <a:cxnLst/>
              <a:rect l="l" t="t" r="r" b="b"/>
              <a:pathLst>
                <a:path w="1402548" h="519168">
                  <a:moveTo>
                    <a:pt x="0" y="0"/>
                  </a:moveTo>
                  <a:lnTo>
                    <a:pt x="1402548" y="0"/>
                  </a:lnTo>
                  <a:lnTo>
                    <a:pt x="1402548" y="519168"/>
                  </a:lnTo>
                  <a:lnTo>
                    <a:pt x="0" y="519168"/>
                  </a:lnTo>
                  <a:close/>
                </a:path>
              </a:pathLst>
            </a:custGeom>
            <a:solidFill>
              <a:srgbClr val="000000">
                <a:alpha val="0"/>
              </a:srgbClr>
            </a:solidFill>
          </p:spPr>
        </p:sp>
        <p:sp>
          <p:nvSpPr>
            <p:cNvPr id="7" name="TextBox 7"/>
            <p:cNvSpPr txBox="1"/>
            <p:nvPr/>
          </p:nvSpPr>
          <p:spPr>
            <a:xfrm>
              <a:off x="0" y="0"/>
              <a:ext cx="1402548" cy="519168"/>
            </a:xfrm>
            <a:prstGeom prst="rect">
              <a:avLst/>
            </a:prstGeom>
          </p:spPr>
          <p:txBody>
            <a:bodyPr lIns="0" tIns="0" rIns="0" bIns="0" rtlCol="0" anchor="ctr"/>
            <a:lstStyle/>
            <a:p>
              <a:pPr algn="r">
                <a:lnSpc>
                  <a:spcPts val="1535"/>
                </a:lnSpc>
              </a:pPr>
              <a:r>
                <a:rPr lang="en-US" sz="1279" spc="10">
                  <a:solidFill>
                    <a:srgbClr val="898989"/>
                  </a:solidFill>
                  <a:latin typeface="TT Rounds Condensed"/>
                  <a:ea typeface="TT Rounds Condensed"/>
                  <a:cs typeface="TT Rounds Condensed"/>
                  <a:sym typeface="TT Rounds Condensed"/>
                </a:rPr>
                <a:t>03</a:t>
              </a:r>
            </a:p>
          </p:txBody>
        </p:sp>
      </p:grpSp>
      <p:sp>
        <p:nvSpPr>
          <p:cNvPr id="8" name="Freeform 8" descr="D:\Smita khot madam\DIT_ACADEMIC_DATA\2017-2018\SEM-II\Prelium Exam\DPUlogo.png"/>
          <p:cNvSpPr/>
          <p:nvPr/>
        </p:nvSpPr>
        <p:spPr>
          <a:xfrm>
            <a:off x="3495168" y="243840"/>
            <a:ext cx="2519424" cy="975360"/>
          </a:xfrm>
          <a:custGeom>
            <a:avLst/>
            <a:gdLst/>
            <a:ahLst/>
            <a:cxnLst/>
            <a:rect l="l" t="t" r="r" b="b"/>
            <a:pathLst>
              <a:path w="2519424" h="975360">
                <a:moveTo>
                  <a:pt x="0" y="0"/>
                </a:moveTo>
                <a:lnTo>
                  <a:pt x="2519424" y="0"/>
                </a:lnTo>
                <a:lnTo>
                  <a:pt x="2519424" y="975360"/>
                </a:lnTo>
                <a:lnTo>
                  <a:pt x="0" y="975360"/>
                </a:lnTo>
                <a:lnTo>
                  <a:pt x="0" y="0"/>
                </a:lnTo>
                <a:close/>
              </a:path>
            </a:pathLst>
          </a:custGeom>
          <a:blipFill>
            <a:blip r:embed="rId2"/>
            <a:stretch>
              <a:fillRect t="-6504" b="-6504"/>
            </a:stretch>
          </a:blipFill>
        </p:spPr>
      </p:sp>
      <p:sp>
        <p:nvSpPr>
          <p:cNvPr id="9" name="Freeform 9"/>
          <p:cNvSpPr/>
          <p:nvPr/>
        </p:nvSpPr>
        <p:spPr>
          <a:xfrm>
            <a:off x="2162115" y="76200"/>
            <a:ext cx="5532745" cy="1210776"/>
          </a:xfrm>
          <a:custGeom>
            <a:avLst/>
            <a:gdLst/>
            <a:ahLst/>
            <a:cxnLst/>
            <a:rect l="l" t="t" r="r" b="b"/>
            <a:pathLst>
              <a:path w="5532745" h="1210776">
                <a:moveTo>
                  <a:pt x="0" y="0"/>
                </a:moveTo>
                <a:lnTo>
                  <a:pt x="5532745" y="0"/>
                </a:lnTo>
                <a:lnTo>
                  <a:pt x="5532745" y="1210776"/>
                </a:lnTo>
                <a:lnTo>
                  <a:pt x="0" y="1210776"/>
                </a:lnTo>
                <a:lnTo>
                  <a:pt x="0" y="0"/>
                </a:lnTo>
                <a:close/>
              </a:path>
            </a:pathLst>
          </a:custGeom>
          <a:blipFill>
            <a:blip r:embed="rId3"/>
            <a:stretch>
              <a:fillRect t="-10847" r="-900" b="-22621"/>
            </a:stretch>
          </a:blipFill>
        </p:spPr>
      </p:sp>
      <p:sp>
        <p:nvSpPr>
          <p:cNvPr id="10" name="TextBox 10"/>
          <p:cNvSpPr txBox="1"/>
          <p:nvPr/>
        </p:nvSpPr>
        <p:spPr>
          <a:xfrm>
            <a:off x="1668802" y="1587369"/>
            <a:ext cx="6415995" cy="828039"/>
          </a:xfrm>
          <a:prstGeom prst="rect">
            <a:avLst/>
          </a:prstGeom>
        </p:spPr>
        <p:txBody>
          <a:bodyPr lIns="0" tIns="0" rIns="0" bIns="0" rtlCol="0" anchor="t">
            <a:spAutoFit/>
          </a:bodyPr>
          <a:lstStyle/>
          <a:p>
            <a:pPr algn="ctr">
              <a:lnSpc>
                <a:spcPts val="6860"/>
              </a:lnSpc>
            </a:pPr>
            <a:r>
              <a:rPr lang="en-US" sz="4900" b="1">
                <a:solidFill>
                  <a:srgbClr val="B4393C"/>
                </a:solidFill>
                <a:latin typeface="Canva Sans Bold"/>
                <a:ea typeface="Canva Sans Bold"/>
                <a:cs typeface="Canva Sans Bold"/>
                <a:sym typeface="Canva Sans Bold"/>
              </a:rPr>
              <a:t>LITERATURE SURVEY</a:t>
            </a:r>
          </a:p>
        </p:txBody>
      </p:sp>
      <p:sp>
        <p:nvSpPr>
          <p:cNvPr id="11" name="TextBox 11"/>
          <p:cNvSpPr txBox="1"/>
          <p:nvPr/>
        </p:nvSpPr>
        <p:spPr>
          <a:xfrm>
            <a:off x="65598" y="3483199"/>
            <a:ext cx="9622404" cy="3019425"/>
          </a:xfrm>
          <a:prstGeom prst="rect">
            <a:avLst/>
          </a:prstGeom>
        </p:spPr>
        <p:txBody>
          <a:bodyPr lIns="0" tIns="0" rIns="0" bIns="0" rtlCol="0" anchor="t">
            <a:spAutoFit/>
          </a:bodyPr>
          <a:lstStyle/>
          <a:p>
            <a:pPr algn="ctr">
              <a:lnSpc>
                <a:spcPts val="1536"/>
              </a:lnSpc>
            </a:pPr>
            <a:endParaRPr dirty="0"/>
          </a:p>
          <a:p>
            <a:pPr marL="449068" lvl="1" indent="-224534" algn="ctr">
              <a:lnSpc>
                <a:spcPts val="2495"/>
              </a:lnSpc>
              <a:buFont typeface="Arial"/>
              <a:buChar char="•"/>
            </a:pPr>
            <a:r>
              <a:rPr lang="en-US" sz="2079" spc="16" dirty="0">
                <a:solidFill>
                  <a:srgbClr val="000000"/>
                </a:solidFill>
                <a:latin typeface="TT Rounds Condensed"/>
                <a:ea typeface="TT Rounds Condensed"/>
                <a:cs typeface="TT Rounds Condensed"/>
                <a:sym typeface="TT Rounds Condensed"/>
              </a:rPr>
              <a:t>Okonkwo &amp; Ade-</a:t>
            </a:r>
            <a:r>
              <a:rPr lang="en-US" sz="2079" spc="16" dirty="0" err="1">
                <a:solidFill>
                  <a:srgbClr val="000000"/>
                </a:solidFill>
                <a:latin typeface="TT Rounds Condensed"/>
                <a:ea typeface="TT Rounds Condensed"/>
                <a:cs typeface="TT Rounds Condensed"/>
                <a:sym typeface="TT Rounds Condensed"/>
              </a:rPr>
              <a:t>Ibijola</a:t>
            </a:r>
            <a:r>
              <a:rPr lang="en-US" sz="2079" spc="16" dirty="0">
                <a:solidFill>
                  <a:srgbClr val="000000"/>
                </a:solidFill>
                <a:latin typeface="TT Rounds Condensed"/>
                <a:ea typeface="TT Rounds Condensed"/>
                <a:cs typeface="TT Rounds Condensed"/>
                <a:sym typeface="TT Rounds Condensed"/>
              </a:rPr>
              <a:t>: Chatbots improve student engagement and support in education.</a:t>
            </a:r>
          </a:p>
          <a:p>
            <a:pPr marL="449068" lvl="1" indent="-224534" algn="ctr">
              <a:lnSpc>
                <a:spcPts val="2495"/>
              </a:lnSpc>
              <a:buFont typeface="Arial"/>
              <a:buChar char="•"/>
            </a:pPr>
            <a:r>
              <a:rPr lang="en-US" sz="2079" spc="16" dirty="0" err="1">
                <a:solidFill>
                  <a:srgbClr val="000000"/>
                </a:solidFill>
                <a:latin typeface="TT Rounds Condensed"/>
                <a:ea typeface="TT Rounds Condensed"/>
                <a:cs typeface="TT Rounds Condensed"/>
                <a:sym typeface="TT Rounds Condensed"/>
              </a:rPr>
              <a:t>Kingchang</a:t>
            </a:r>
            <a:r>
              <a:rPr lang="en-US" sz="2079" spc="16" dirty="0">
                <a:solidFill>
                  <a:srgbClr val="000000"/>
                </a:solidFill>
                <a:latin typeface="TT Rounds Condensed"/>
                <a:ea typeface="TT Rounds Condensed"/>
                <a:cs typeface="TT Rounds Condensed"/>
                <a:sym typeface="TT Rounds Condensed"/>
              </a:rPr>
              <a:t> et al.: AI chatbot can give personalized academic recommendations.</a:t>
            </a:r>
          </a:p>
          <a:p>
            <a:pPr marL="449068" lvl="1" indent="-224534" algn="ctr">
              <a:lnSpc>
                <a:spcPts val="2495"/>
              </a:lnSpc>
              <a:buFont typeface="Arial"/>
              <a:buChar char="•"/>
            </a:pPr>
            <a:r>
              <a:rPr lang="en-US" sz="2079" spc="16" dirty="0" err="1">
                <a:solidFill>
                  <a:srgbClr val="000000"/>
                </a:solidFill>
                <a:latin typeface="TT Rounds Condensed"/>
                <a:ea typeface="TT Rounds Condensed"/>
                <a:cs typeface="TT Rounds Condensed"/>
                <a:sym typeface="TT Rounds Condensed"/>
              </a:rPr>
              <a:t>Ait</a:t>
            </a:r>
            <a:r>
              <a:rPr lang="en-US" sz="2079" spc="16" dirty="0">
                <a:solidFill>
                  <a:srgbClr val="000000"/>
                </a:solidFill>
                <a:latin typeface="TT Rounds Condensed"/>
                <a:ea typeface="TT Rounds Condensed"/>
                <a:cs typeface="TT Rounds Condensed"/>
                <a:sym typeface="TT Rounds Condensed"/>
              </a:rPr>
              <a:t> Baha et al.: Chatbots enhance motivation and learning outcomes.</a:t>
            </a:r>
          </a:p>
          <a:p>
            <a:pPr marL="449068" lvl="1" indent="-224534" algn="ctr">
              <a:lnSpc>
                <a:spcPts val="2495"/>
              </a:lnSpc>
              <a:buFont typeface="Arial"/>
              <a:buChar char="•"/>
            </a:pPr>
            <a:r>
              <a:rPr lang="en-US" sz="2079" spc="16" dirty="0">
                <a:solidFill>
                  <a:srgbClr val="000000"/>
                </a:solidFill>
                <a:latin typeface="TT Rounds Condensed"/>
                <a:ea typeface="TT Rounds Condensed"/>
                <a:cs typeface="TT Rounds Condensed"/>
                <a:sym typeface="TT Rounds Condensed"/>
              </a:rPr>
              <a:t>Joel Alanya-Beltran: ML-based systems help recommend personalized study content.</a:t>
            </a:r>
          </a:p>
          <a:p>
            <a:pPr marL="449068" lvl="1" indent="-224534" algn="ctr">
              <a:lnSpc>
                <a:spcPts val="2495"/>
              </a:lnSpc>
              <a:buFont typeface="Arial"/>
              <a:buChar char="•"/>
            </a:pPr>
            <a:r>
              <a:rPr lang="en-US" sz="2079" spc="16" dirty="0">
                <a:solidFill>
                  <a:srgbClr val="000000"/>
                </a:solidFill>
                <a:latin typeface="TT Rounds Condensed"/>
                <a:ea typeface="TT Rounds Condensed"/>
                <a:cs typeface="TT Rounds Condensed"/>
                <a:sym typeface="TT Rounds Condensed"/>
              </a:rPr>
              <a:t>Zimba &amp; Gasparyan: Social platforms support peer-to-peer learning and collaboration.</a:t>
            </a:r>
          </a:p>
          <a:p>
            <a:pPr algn="ctr">
              <a:lnSpc>
                <a:spcPts val="2495"/>
              </a:lnSpc>
              <a:spcBef>
                <a:spcPct val="0"/>
              </a:spcBef>
            </a:pPr>
            <a:endParaRPr lang="en-US" sz="2079" spc="16" dirty="0">
              <a:solidFill>
                <a:srgbClr val="000000"/>
              </a:solidFill>
              <a:latin typeface="TT Rounds Condensed"/>
              <a:ea typeface="TT Rounds Condensed"/>
              <a:cs typeface="TT Rounds Condensed"/>
              <a:sym typeface="TT Rounds Condensed"/>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632" y="1286976"/>
            <a:ext cx="9780864" cy="108288"/>
            <a:chOff x="0" y="0"/>
            <a:chExt cx="13041152" cy="144384"/>
          </a:xfrm>
        </p:grpSpPr>
        <p:sp>
          <p:nvSpPr>
            <p:cNvPr id="3" name="Freeform 3"/>
            <p:cNvSpPr/>
            <p:nvPr/>
          </p:nvSpPr>
          <p:spPr>
            <a:xfrm>
              <a:off x="18161" y="18161"/>
              <a:ext cx="13004801" cy="108077"/>
            </a:xfrm>
            <a:custGeom>
              <a:avLst/>
              <a:gdLst/>
              <a:ahLst/>
              <a:cxnLst/>
              <a:rect l="l" t="t" r="r" b="b"/>
              <a:pathLst>
                <a:path w="13004801" h="108077">
                  <a:moveTo>
                    <a:pt x="0" y="0"/>
                  </a:moveTo>
                  <a:lnTo>
                    <a:pt x="13004801" y="0"/>
                  </a:lnTo>
                  <a:lnTo>
                    <a:pt x="13004801" y="108077"/>
                  </a:lnTo>
                  <a:lnTo>
                    <a:pt x="0" y="108077"/>
                  </a:lnTo>
                  <a:close/>
                </a:path>
              </a:pathLst>
            </a:custGeom>
            <a:solidFill>
              <a:srgbClr val="60B5CC">
                <a:alpha val="23922"/>
              </a:srgbClr>
            </a:solidFill>
          </p:spPr>
        </p:sp>
        <p:sp>
          <p:nvSpPr>
            <p:cNvPr id="4" name="Freeform 4"/>
            <p:cNvSpPr/>
            <p:nvPr/>
          </p:nvSpPr>
          <p:spPr>
            <a:xfrm>
              <a:off x="0" y="0"/>
              <a:ext cx="13041122" cy="144399"/>
            </a:xfrm>
            <a:custGeom>
              <a:avLst/>
              <a:gdLst/>
              <a:ahLst/>
              <a:cxnLst/>
              <a:rect l="l" t="t" r="r" b="b"/>
              <a:pathLst>
                <a:path w="13041122" h="144399">
                  <a:moveTo>
                    <a:pt x="18161" y="0"/>
                  </a:moveTo>
                  <a:lnTo>
                    <a:pt x="13022962" y="0"/>
                  </a:lnTo>
                  <a:cubicBezTo>
                    <a:pt x="13032994" y="0"/>
                    <a:pt x="13041122" y="8128"/>
                    <a:pt x="13041122" y="18161"/>
                  </a:cubicBezTo>
                  <a:lnTo>
                    <a:pt x="13041122" y="126238"/>
                  </a:lnTo>
                  <a:cubicBezTo>
                    <a:pt x="13041122" y="136271"/>
                    <a:pt x="13032994" y="144399"/>
                    <a:pt x="13022962" y="144399"/>
                  </a:cubicBezTo>
                  <a:lnTo>
                    <a:pt x="18161" y="144399"/>
                  </a:lnTo>
                  <a:cubicBezTo>
                    <a:pt x="8128" y="144399"/>
                    <a:pt x="0" y="136271"/>
                    <a:pt x="0" y="126238"/>
                  </a:cubicBezTo>
                  <a:lnTo>
                    <a:pt x="0" y="18161"/>
                  </a:lnTo>
                  <a:cubicBezTo>
                    <a:pt x="0" y="8128"/>
                    <a:pt x="8128" y="0"/>
                    <a:pt x="18161" y="0"/>
                  </a:cubicBezTo>
                  <a:moveTo>
                    <a:pt x="18161" y="36322"/>
                  </a:moveTo>
                  <a:lnTo>
                    <a:pt x="18161" y="18161"/>
                  </a:lnTo>
                  <a:lnTo>
                    <a:pt x="36322" y="18161"/>
                  </a:lnTo>
                  <a:lnTo>
                    <a:pt x="36322" y="126238"/>
                  </a:lnTo>
                  <a:lnTo>
                    <a:pt x="18161" y="126238"/>
                  </a:lnTo>
                  <a:lnTo>
                    <a:pt x="18161" y="108077"/>
                  </a:lnTo>
                  <a:lnTo>
                    <a:pt x="13022962" y="108077"/>
                  </a:lnTo>
                  <a:lnTo>
                    <a:pt x="13022962" y="126238"/>
                  </a:lnTo>
                  <a:lnTo>
                    <a:pt x="13004800" y="126238"/>
                  </a:lnTo>
                  <a:lnTo>
                    <a:pt x="13004800" y="18161"/>
                  </a:lnTo>
                  <a:lnTo>
                    <a:pt x="13022962" y="18161"/>
                  </a:lnTo>
                  <a:lnTo>
                    <a:pt x="13022962" y="36322"/>
                  </a:lnTo>
                  <a:lnTo>
                    <a:pt x="18161" y="36322"/>
                  </a:lnTo>
                  <a:close/>
                </a:path>
              </a:pathLst>
            </a:custGeom>
            <a:solidFill>
              <a:srgbClr val="A0D3E0"/>
            </a:solidFill>
          </p:spPr>
        </p:sp>
      </p:grpSp>
      <p:grpSp>
        <p:nvGrpSpPr>
          <p:cNvPr id="5" name="Group 5"/>
          <p:cNvGrpSpPr/>
          <p:nvPr/>
        </p:nvGrpSpPr>
        <p:grpSpPr>
          <a:xfrm>
            <a:off x="8563740" y="6780288"/>
            <a:ext cx="702180" cy="389376"/>
            <a:chOff x="0" y="0"/>
            <a:chExt cx="936240" cy="519168"/>
          </a:xfrm>
        </p:grpSpPr>
        <p:sp>
          <p:nvSpPr>
            <p:cNvPr id="6" name="Freeform 6"/>
            <p:cNvSpPr/>
            <p:nvPr/>
          </p:nvSpPr>
          <p:spPr>
            <a:xfrm>
              <a:off x="0" y="0"/>
              <a:ext cx="936240" cy="519168"/>
            </a:xfrm>
            <a:custGeom>
              <a:avLst/>
              <a:gdLst/>
              <a:ahLst/>
              <a:cxnLst/>
              <a:rect l="l" t="t" r="r" b="b"/>
              <a:pathLst>
                <a:path w="936240" h="519168">
                  <a:moveTo>
                    <a:pt x="0" y="0"/>
                  </a:moveTo>
                  <a:lnTo>
                    <a:pt x="936240" y="0"/>
                  </a:lnTo>
                  <a:lnTo>
                    <a:pt x="936240" y="519168"/>
                  </a:lnTo>
                  <a:lnTo>
                    <a:pt x="0" y="519168"/>
                  </a:lnTo>
                  <a:close/>
                </a:path>
              </a:pathLst>
            </a:custGeom>
            <a:solidFill>
              <a:srgbClr val="000000">
                <a:alpha val="0"/>
              </a:srgbClr>
            </a:solidFill>
          </p:spPr>
        </p:sp>
        <p:sp>
          <p:nvSpPr>
            <p:cNvPr id="7" name="TextBox 7"/>
            <p:cNvSpPr txBox="1"/>
            <p:nvPr/>
          </p:nvSpPr>
          <p:spPr>
            <a:xfrm>
              <a:off x="0" y="0"/>
              <a:ext cx="936240" cy="519168"/>
            </a:xfrm>
            <a:prstGeom prst="rect">
              <a:avLst/>
            </a:prstGeom>
          </p:spPr>
          <p:txBody>
            <a:bodyPr lIns="0" tIns="0" rIns="0" bIns="0" rtlCol="0" anchor="ctr"/>
            <a:lstStyle/>
            <a:p>
              <a:pPr algn="r">
                <a:lnSpc>
                  <a:spcPts val="1535"/>
                </a:lnSpc>
              </a:pPr>
              <a:r>
                <a:rPr lang="en-US" sz="1279" spc="10">
                  <a:solidFill>
                    <a:srgbClr val="898989"/>
                  </a:solidFill>
                  <a:latin typeface="TT Rounds Condensed"/>
                  <a:ea typeface="TT Rounds Condensed"/>
                  <a:cs typeface="TT Rounds Condensed"/>
                  <a:sym typeface="TT Rounds Condensed"/>
                </a:rPr>
                <a:t>06</a:t>
              </a:r>
            </a:p>
          </p:txBody>
        </p:sp>
      </p:grpSp>
      <p:sp>
        <p:nvSpPr>
          <p:cNvPr id="8" name="Freeform 8" descr="D:\Smita khot madam\DIT_ACADEMIC_DATA\2017-2018\SEM-II\Prelium Exam\DPUlogo.png"/>
          <p:cNvSpPr/>
          <p:nvPr/>
        </p:nvSpPr>
        <p:spPr>
          <a:xfrm>
            <a:off x="3495168" y="243840"/>
            <a:ext cx="2519424" cy="975360"/>
          </a:xfrm>
          <a:custGeom>
            <a:avLst/>
            <a:gdLst/>
            <a:ahLst/>
            <a:cxnLst/>
            <a:rect l="l" t="t" r="r" b="b"/>
            <a:pathLst>
              <a:path w="2519424" h="975360">
                <a:moveTo>
                  <a:pt x="0" y="0"/>
                </a:moveTo>
                <a:lnTo>
                  <a:pt x="2519424" y="0"/>
                </a:lnTo>
                <a:lnTo>
                  <a:pt x="2519424" y="975360"/>
                </a:lnTo>
                <a:lnTo>
                  <a:pt x="0" y="975360"/>
                </a:lnTo>
                <a:lnTo>
                  <a:pt x="0" y="0"/>
                </a:lnTo>
                <a:close/>
              </a:path>
            </a:pathLst>
          </a:custGeom>
          <a:blipFill>
            <a:blip r:embed="rId2"/>
            <a:stretch>
              <a:fillRect t="-6504" b="-6504"/>
            </a:stretch>
          </a:blipFill>
        </p:spPr>
      </p:sp>
      <p:sp>
        <p:nvSpPr>
          <p:cNvPr id="9" name="Freeform 9"/>
          <p:cNvSpPr/>
          <p:nvPr/>
        </p:nvSpPr>
        <p:spPr>
          <a:xfrm>
            <a:off x="2162115" y="76200"/>
            <a:ext cx="5532745" cy="1210776"/>
          </a:xfrm>
          <a:custGeom>
            <a:avLst/>
            <a:gdLst/>
            <a:ahLst/>
            <a:cxnLst/>
            <a:rect l="l" t="t" r="r" b="b"/>
            <a:pathLst>
              <a:path w="5532745" h="1210776">
                <a:moveTo>
                  <a:pt x="0" y="0"/>
                </a:moveTo>
                <a:lnTo>
                  <a:pt x="5532745" y="0"/>
                </a:lnTo>
                <a:lnTo>
                  <a:pt x="5532745" y="1210776"/>
                </a:lnTo>
                <a:lnTo>
                  <a:pt x="0" y="1210776"/>
                </a:lnTo>
                <a:lnTo>
                  <a:pt x="0" y="0"/>
                </a:lnTo>
                <a:close/>
              </a:path>
            </a:pathLst>
          </a:custGeom>
          <a:blipFill>
            <a:blip r:embed="rId3"/>
            <a:stretch>
              <a:fillRect t="-10847" r="-900" b="-22621"/>
            </a:stretch>
          </a:blipFill>
        </p:spPr>
      </p:sp>
      <p:sp>
        <p:nvSpPr>
          <p:cNvPr id="10" name="TextBox 10"/>
          <p:cNvSpPr txBox="1"/>
          <p:nvPr/>
        </p:nvSpPr>
        <p:spPr>
          <a:xfrm>
            <a:off x="3402905" y="1676400"/>
            <a:ext cx="2947789" cy="580390"/>
          </a:xfrm>
          <a:prstGeom prst="rect">
            <a:avLst/>
          </a:prstGeom>
        </p:spPr>
        <p:txBody>
          <a:bodyPr lIns="0" tIns="0" rIns="0" bIns="0" rtlCol="0" anchor="t">
            <a:spAutoFit/>
          </a:bodyPr>
          <a:lstStyle/>
          <a:p>
            <a:pPr marL="0" lvl="0" indent="0" algn="ctr">
              <a:lnSpc>
                <a:spcPts val="4759"/>
              </a:lnSpc>
              <a:spcBef>
                <a:spcPct val="0"/>
              </a:spcBef>
            </a:pPr>
            <a:r>
              <a:rPr lang="en-US" sz="3399" b="1" u="none" strike="noStrike">
                <a:solidFill>
                  <a:srgbClr val="B4393C"/>
                </a:solidFill>
                <a:latin typeface="Canva Sans Bold"/>
                <a:ea typeface="Canva Sans Bold"/>
                <a:cs typeface="Canva Sans Bold"/>
                <a:sym typeface="Canva Sans Bold"/>
              </a:rPr>
              <a:t>CHALLENGES</a:t>
            </a:r>
          </a:p>
        </p:txBody>
      </p:sp>
      <p:sp>
        <p:nvSpPr>
          <p:cNvPr id="11" name="TextBox 11"/>
          <p:cNvSpPr txBox="1"/>
          <p:nvPr/>
        </p:nvSpPr>
        <p:spPr>
          <a:xfrm>
            <a:off x="678894" y="2844742"/>
            <a:ext cx="8395811" cy="2880868"/>
          </a:xfrm>
          <a:prstGeom prst="rect">
            <a:avLst/>
          </a:prstGeom>
        </p:spPr>
        <p:txBody>
          <a:bodyPr lIns="0" tIns="0" rIns="0" bIns="0" rtlCol="0" anchor="t">
            <a:spAutoFit/>
          </a:bodyPr>
          <a:lstStyle/>
          <a:p>
            <a:pPr marL="0" lvl="0" indent="0" algn="ctr">
              <a:lnSpc>
                <a:spcPts val="2911"/>
              </a:lnSpc>
              <a:spcBef>
                <a:spcPct val="0"/>
              </a:spcBef>
            </a:pPr>
            <a:r>
              <a:rPr lang="en-US" sz="2079" u="none" strike="noStrike">
                <a:solidFill>
                  <a:srgbClr val="000000"/>
                </a:solidFill>
                <a:latin typeface="Canva Sans"/>
                <a:ea typeface="Canva Sans"/>
                <a:cs typeface="Canva Sans"/>
                <a:sym typeface="Canva Sans"/>
              </a:rPr>
              <a:t>Content Quality – Ensuring accurate and updated study materials.</a:t>
            </a:r>
          </a:p>
          <a:p>
            <a:pPr marL="0" lvl="0" indent="0" algn="ctr">
              <a:lnSpc>
                <a:spcPts val="2911"/>
              </a:lnSpc>
              <a:spcBef>
                <a:spcPct val="0"/>
              </a:spcBef>
            </a:pPr>
            <a:r>
              <a:rPr lang="en-US" sz="2079" u="none" strike="noStrike">
                <a:solidFill>
                  <a:srgbClr val="000000"/>
                </a:solidFill>
                <a:latin typeface="Canva Sans"/>
                <a:ea typeface="Canva Sans"/>
                <a:cs typeface="Canva Sans"/>
                <a:sym typeface="Canva Sans"/>
              </a:rPr>
              <a:t>User Engagement – Encouraging active participation.</a:t>
            </a:r>
          </a:p>
          <a:p>
            <a:pPr marL="0" lvl="0" indent="0" algn="ctr">
              <a:lnSpc>
                <a:spcPts val="2911"/>
              </a:lnSpc>
              <a:spcBef>
                <a:spcPct val="0"/>
              </a:spcBef>
            </a:pPr>
            <a:r>
              <a:rPr lang="en-US" sz="2079" u="none" strike="noStrike">
                <a:solidFill>
                  <a:srgbClr val="000000"/>
                </a:solidFill>
                <a:latin typeface="Canva Sans"/>
                <a:ea typeface="Canva Sans"/>
                <a:cs typeface="Canva Sans"/>
                <a:sym typeface="Canva Sans"/>
              </a:rPr>
              <a:t>AI Chatbot Accuracy – Providing reliable academic support.</a:t>
            </a:r>
          </a:p>
          <a:p>
            <a:pPr marL="0" lvl="0" indent="0" algn="ctr">
              <a:lnSpc>
                <a:spcPts val="2911"/>
              </a:lnSpc>
              <a:spcBef>
                <a:spcPct val="0"/>
              </a:spcBef>
            </a:pPr>
            <a:r>
              <a:rPr lang="en-US" sz="2079" u="none" strike="noStrike">
                <a:solidFill>
                  <a:srgbClr val="000000"/>
                </a:solidFill>
                <a:latin typeface="Canva Sans"/>
                <a:ea typeface="Canva Sans"/>
                <a:cs typeface="Canva Sans"/>
                <a:sym typeface="Canva Sans"/>
              </a:rPr>
              <a:t>Scalability – Handling high traffic efficiently.</a:t>
            </a:r>
          </a:p>
          <a:p>
            <a:pPr marL="0" lvl="0" indent="0" algn="ctr">
              <a:lnSpc>
                <a:spcPts val="2911"/>
              </a:lnSpc>
              <a:spcBef>
                <a:spcPct val="0"/>
              </a:spcBef>
            </a:pPr>
            <a:r>
              <a:rPr lang="en-US" sz="2079" u="none" strike="noStrike">
                <a:solidFill>
                  <a:srgbClr val="000000"/>
                </a:solidFill>
                <a:latin typeface="Canva Sans"/>
                <a:ea typeface="Canva Sans"/>
                <a:cs typeface="Canva Sans"/>
                <a:sym typeface="Canva Sans"/>
              </a:rPr>
              <a:t>Security – Ensuring safe authentication and data protection.</a:t>
            </a:r>
          </a:p>
          <a:p>
            <a:pPr marL="0" lvl="0" indent="0" algn="ctr">
              <a:lnSpc>
                <a:spcPts val="2911"/>
              </a:lnSpc>
              <a:spcBef>
                <a:spcPct val="0"/>
              </a:spcBef>
            </a:pPr>
            <a:r>
              <a:rPr lang="en-US" sz="2079" u="none" strike="noStrike">
                <a:solidFill>
                  <a:srgbClr val="000000"/>
                </a:solidFill>
                <a:latin typeface="Canva Sans"/>
                <a:ea typeface="Canva Sans"/>
                <a:cs typeface="Canva Sans"/>
                <a:sym typeface="Canva Sans"/>
              </a:rPr>
              <a:t>Storage Management – Organizing large study resources.</a:t>
            </a:r>
          </a:p>
          <a:p>
            <a:pPr marL="0" lvl="0" indent="0" algn="ctr">
              <a:lnSpc>
                <a:spcPts val="2911"/>
              </a:lnSpc>
              <a:spcBef>
                <a:spcPct val="0"/>
              </a:spcBef>
            </a:pPr>
            <a:r>
              <a:rPr lang="en-US" sz="2079" u="none" strike="noStrike">
                <a:solidFill>
                  <a:srgbClr val="000000"/>
                </a:solidFill>
                <a:latin typeface="Canva Sans"/>
                <a:ea typeface="Canva Sans"/>
                <a:cs typeface="Canva Sans"/>
                <a:sym typeface="Canva Sans"/>
              </a:rPr>
              <a:t>Maintenance – Regular updates and bug fixes.</a:t>
            </a:r>
          </a:p>
          <a:p>
            <a:pPr marL="0" lvl="0" indent="0" algn="ctr">
              <a:lnSpc>
                <a:spcPts val="2911"/>
              </a:lnSpc>
              <a:spcBef>
                <a:spcPct val="0"/>
              </a:spcBef>
            </a:pPr>
            <a:endParaRPr lang="en-US" sz="2079" u="none" strike="noStrike">
              <a:solidFill>
                <a:srgbClr val="000000"/>
              </a:solidFill>
              <a:latin typeface="Canva Sans"/>
              <a:ea typeface="Canva Sans"/>
              <a:cs typeface="Canva Sans"/>
              <a:sym typeface="Canva Sans"/>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632" y="1286976"/>
            <a:ext cx="9780864" cy="108288"/>
            <a:chOff x="0" y="0"/>
            <a:chExt cx="13041152" cy="144384"/>
          </a:xfrm>
        </p:grpSpPr>
        <p:sp>
          <p:nvSpPr>
            <p:cNvPr id="3" name="Freeform 3"/>
            <p:cNvSpPr/>
            <p:nvPr/>
          </p:nvSpPr>
          <p:spPr>
            <a:xfrm>
              <a:off x="18161" y="18161"/>
              <a:ext cx="13004801" cy="108077"/>
            </a:xfrm>
            <a:custGeom>
              <a:avLst/>
              <a:gdLst/>
              <a:ahLst/>
              <a:cxnLst/>
              <a:rect l="l" t="t" r="r" b="b"/>
              <a:pathLst>
                <a:path w="13004801" h="108077">
                  <a:moveTo>
                    <a:pt x="0" y="0"/>
                  </a:moveTo>
                  <a:lnTo>
                    <a:pt x="13004801" y="0"/>
                  </a:lnTo>
                  <a:lnTo>
                    <a:pt x="13004801" y="108077"/>
                  </a:lnTo>
                  <a:lnTo>
                    <a:pt x="0" y="108077"/>
                  </a:lnTo>
                  <a:close/>
                </a:path>
              </a:pathLst>
            </a:custGeom>
            <a:solidFill>
              <a:srgbClr val="60B5CC">
                <a:alpha val="23922"/>
              </a:srgbClr>
            </a:solidFill>
          </p:spPr>
        </p:sp>
        <p:sp>
          <p:nvSpPr>
            <p:cNvPr id="4" name="Freeform 4"/>
            <p:cNvSpPr/>
            <p:nvPr/>
          </p:nvSpPr>
          <p:spPr>
            <a:xfrm>
              <a:off x="0" y="0"/>
              <a:ext cx="13041122" cy="144399"/>
            </a:xfrm>
            <a:custGeom>
              <a:avLst/>
              <a:gdLst/>
              <a:ahLst/>
              <a:cxnLst/>
              <a:rect l="l" t="t" r="r" b="b"/>
              <a:pathLst>
                <a:path w="13041122" h="144399">
                  <a:moveTo>
                    <a:pt x="18161" y="0"/>
                  </a:moveTo>
                  <a:lnTo>
                    <a:pt x="13022962" y="0"/>
                  </a:lnTo>
                  <a:cubicBezTo>
                    <a:pt x="13032994" y="0"/>
                    <a:pt x="13041122" y="8128"/>
                    <a:pt x="13041122" y="18161"/>
                  </a:cubicBezTo>
                  <a:lnTo>
                    <a:pt x="13041122" y="126238"/>
                  </a:lnTo>
                  <a:cubicBezTo>
                    <a:pt x="13041122" y="136271"/>
                    <a:pt x="13032994" y="144399"/>
                    <a:pt x="13022962" y="144399"/>
                  </a:cubicBezTo>
                  <a:lnTo>
                    <a:pt x="18161" y="144399"/>
                  </a:lnTo>
                  <a:cubicBezTo>
                    <a:pt x="8128" y="144399"/>
                    <a:pt x="0" y="136271"/>
                    <a:pt x="0" y="126238"/>
                  </a:cubicBezTo>
                  <a:lnTo>
                    <a:pt x="0" y="18161"/>
                  </a:lnTo>
                  <a:cubicBezTo>
                    <a:pt x="0" y="8128"/>
                    <a:pt x="8128" y="0"/>
                    <a:pt x="18161" y="0"/>
                  </a:cubicBezTo>
                  <a:moveTo>
                    <a:pt x="18161" y="36322"/>
                  </a:moveTo>
                  <a:lnTo>
                    <a:pt x="18161" y="18161"/>
                  </a:lnTo>
                  <a:lnTo>
                    <a:pt x="36322" y="18161"/>
                  </a:lnTo>
                  <a:lnTo>
                    <a:pt x="36322" y="126238"/>
                  </a:lnTo>
                  <a:lnTo>
                    <a:pt x="18161" y="126238"/>
                  </a:lnTo>
                  <a:lnTo>
                    <a:pt x="18161" y="108077"/>
                  </a:lnTo>
                  <a:lnTo>
                    <a:pt x="13022962" y="108077"/>
                  </a:lnTo>
                  <a:lnTo>
                    <a:pt x="13022962" y="126238"/>
                  </a:lnTo>
                  <a:lnTo>
                    <a:pt x="13004800" y="126238"/>
                  </a:lnTo>
                  <a:lnTo>
                    <a:pt x="13004800" y="18161"/>
                  </a:lnTo>
                  <a:lnTo>
                    <a:pt x="13022962" y="18161"/>
                  </a:lnTo>
                  <a:lnTo>
                    <a:pt x="13022962" y="36322"/>
                  </a:lnTo>
                  <a:lnTo>
                    <a:pt x="18161" y="36322"/>
                  </a:lnTo>
                  <a:close/>
                </a:path>
              </a:pathLst>
            </a:custGeom>
            <a:solidFill>
              <a:srgbClr val="A0D3E0"/>
            </a:solidFill>
          </p:spPr>
        </p:sp>
      </p:grpSp>
      <p:grpSp>
        <p:nvGrpSpPr>
          <p:cNvPr id="5" name="Group 5"/>
          <p:cNvGrpSpPr/>
          <p:nvPr/>
        </p:nvGrpSpPr>
        <p:grpSpPr>
          <a:xfrm>
            <a:off x="8651173" y="6780288"/>
            <a:ext cx="614747" cy="389376"/>
            <a:chOff x="0" y="0"/>
            <a:chExt cx="819663" cy="519168"/>
          </a:xfrm>
        </p:grpSpPr>
        <p:sp>
          <p:nvSpPr>
            <p:cNvPr id="6" name="Freeform 6"/>
            <p:cNvSpPr/>
            <p:nvPr/>
          </p:nvSpPr>
          <p:spPr>
            <a:xfrm>
              <a:off x="0" y="0"/>
              <a:ext cx="819663" cy="519168"/>
            </a:xfrm>
            <a:custGeom>
              <a:avLst/>
              <a:gdLst/>
              <a:ahLst/>
              <a:cxnLst/>
              <a:rect l="l" t="t" r="r" b="b"/>
              <a:pathLst>
                <a:path w="819663" h="519168">
                  <a:moveTo>
                    <a:pt x="0" y="0"/>
                  </a:moveTo>
                  <a:lnTo>
                    <a:pt x="819663" y="0"/>
                  </a:lnTo>
                  <a:lnTo>
                    <a:pt x="819663" y="519168"/>
                  </a:lnTo>
                  <a:lnTo>
                    <a:pt x="0" y="519168"/>
                  </a:lnTo>
                  <a:close/>
                </a:path>
              </a:pathLst>
            </a:custGeom>
            <a:solidFill>
              <a:srgbClr val="000000">
                <a:alpha val="0"/>
              </a:srgbClr>
            </a:solidFill>
          </p:spPr>
        </p:sp>
        <p:sp>
          <p:nvSpPr>
            <p:cNvPr id="7" name="TextBox 7"/>
            <p:cNvSpPr txBox="1"/>
            <p:nvPr/>
          </p:nvSpPr>
          <p:spPr>
            <a:xfrm>
              <a:off x="0" y="0"/>
              <a:ext cx="819663" cy="519168"/>
            </a:xfrm>
            <a:prstGeom prst="rect">
              <a:avLst/>
            </a:prstGeom>
          </p:spPr>
          <p:txBody>
            <a:bodyPr lIns="0" tIns="0" rIns="0" bIns="0" rtlCol="0" anchor="ctr"/>
            <a:lstStyle/>
            <a:p>
              <a:pPr algn="r">
                <a:lnSpc>
                  <a:spcPts val="1535"/>
                </a:lnSpc>
              </a:pPr>
              <a:r>
                <a:rPr lang="en-US" sz="1279" spc="10">
                  <a:solidFill>
                    <a:srgbClr val="898989"/>
                  </a:solidFill>
                  <a:latin typeface="TT Rounds Condensed"/>
                  <a:ea typeface="TT Rounds Condensed"/>
                  <a:cs typeface="TT Rounds Condensed"/>
                  <a:sym typeface="TT Rounds Condensed"/>
                </a:rPr>
                <a:t>08</a:t>
              </a:r>
            </a:p>
          </p:txBody>
        </p:sp>
      </p:grpSp>
      <p:sp>
        <p:nvSpPr>
          <p:cNvPr id="8" name="Freeform 8" descr="D:\Smita khot madam\DIT_ACADEMIC_DATA\2017-2018\SEM-II\Prelium Exam\DPUlogo.png"/>
          <p:cNvSpPr/>
          <p:nvPr/>
        </p:nvSpPr>
        <p:spPr>
          <a:xfrm>
            <a:off x="3495168" y="243840"/>
            <a:ext cx="2519424" cy="975360"/>
          </a:xfrm>
          <a:custGeom>
            <a:avLst/>
            <a:gdLst/>
            <a:ahLst/>
            <a:cxnLst/>
            <a:rect l="l" t="t" r="r" b="b"/>
            <a:pathLst>
              <a:path w="2519424" h="975360">
                <a:moveTo>
                  <a:pt x="0" y="0"/>
                </a:moveTo>
                <a:lnTo>
                  <a:pt x="2519424" y="0"/>
                </a:lnTo>
                <a:lnTo>
                  <a:pt x="2519424" y="975360"/>
                </a:lnTo>
                <a:lnTo>
                  <a:pt x="0" y="975360"/>
                </a:lnTo>
                <a:lnTo>
                  <a:pt x="0" y="0"/>
                </a:lnTo>
                <a:close/>
              </a:path>
            </a:pathLst>
          </a:custGeom>
          <a:blipFill>
            <a:blip r:embed="rId2"/>
            <a:stretch>
              <a:fillRect t="-6504" b="-6504"/>
            </a:stretch>
          </a:blipFill>
        </p:spPr>
      </p:sp>
      <p:sp>
        <p:nvSpPr>
          <p:cNvPr id="9" name="Freeform 9"/>
          <p:cNvSpPr/>
          <p:nvPr/>
        </p:nvSpPr>
        <p:spPr>
          <a:xfrm>
            <a:off x="2162115" y="76200"/>
            <a:ext cx="5532745" cy="1210776"/>
          </a:xfrm>
          <a:custGeom>
            <a:avLst/>
            <a:gdLst/>
            <a:ahLst/>
            <a:cxnLst/>
            <a:rect l="l" t="t" r="r" b="b"/>
            <a:pathLst>
              <a:path w="5532745" h="1210776">
                <a:moveTo>
                  <a:pt x="0" y="0"/>
                </a:moveTo>
                <a:lnTo>
                  <a:pt x="5532745" y="0"/>
                </a:lnTo>
                <a:lnTo>
                  <a:pt x="5532745" y="1210776"/>
                </a:lnTo>
                <a:lnTo>
                  <a:pt x="0" y="1210776"/>
                </a:lnTo>
                <a:lnTo>
                  <a:pt x="0" y="0"/>
                </a:lnTo>
                <a:close/>
              </a:path>
            </a:pathLst>
          </a:custGeom>
          <a:blipFill>
            <a:blip r:embed="rId3"/>
            <a:stretch>
              <a:fillRect t="-10847" r="-900" b="-22621"/>
            </a:stretch>
          </a:blipFill>
        </p:spPr>
      </p:sp>
      <p:sp>
        <p:nvSpPr>
          <p:cNvPr id="10" name="TextBox 10"/>
          <p:cNvSpPr txBox="1"/>
          <p:nvPr/>
        </p:nvSpPr>
        <p:spPr>
          <a:xfrm>
            <a:off x="2467485" y="2403394"/>
            <a:ext cx="4818629" cy="580390"/>
          </a:xfrm>
          <a:prstGeom prst="rect">
            <a:avLst/>
          </a:prstGeom>
        </p:spPr>
        <p:txBody>
          <a:bodyPr lIns="0" tIns="0" rIns="0" bIns="0" rtlCol="0" anchor="t">
            <a:spAutoFit/>
          </a:bodyPr>
          <a:lstStyle/>
          <a:p>
            <a:pPr algn="ctr">
              <a:lnSpc>
                <a:spcPts val="4759"/>
              </a:lnSpc>
            </a:pPr>
            <a:r>
              <a:rPr lang="en-US" sz="3399" b="1">
                <a:solidFill>
                  <a:srgbClr val="B4393C"/>
                </a:solidFill>
                <a:latin typeface="Canva Sans Bold"/>
                <a:ea typeface="Canva Sans Bold"/>
                <a:cs typeface="Canva Sans Bold"/>
                <a:sym typeface="Canva Sans Bold"/>
              </a:rPr>
              <a:t>PROBLEM STATEMENT</a:t>
            </a:r>
          </a:p>
        </p:txBody>
      </p:sp>
      <p:sp>
        <p:nvSpPr>
          <p:cNvPr id="11" name="TextBox 11"/>
          <p:cNvSpPr txBox="1"/>
          <p:nvPr/>
        </p:nvSpPr>
        <p:spPr>
          <a:xfrm>
            <a:off x="906860" y="3886200"/>
            <a:ext cx="7939858" cy="763270"/>
          </a:xfrm>
          <a:prstGeom prst="rect">
            <a:avLst/>
          </a:prstGeom>
        </p:spPr>
        <p:txBody>
          <a:bodyPr lIns="0" tIns="0" rIns="0" bIns="0" rtlCol="0" anchor="t">
            <a:spAutoFit/>
          </a:bodyPr>
          <a:lstStyle/>
          <a:p>
            <a:pPr algn="ctr">
              <a:lnSpc>
                <a:spcPts val="3079"/>
              </a:lnSpc>
            </a:pPr>
            <a:r>
              <a:rPr lang="en-US" sz="2199" dirty="0">
                <a:solidFill>
                  <a:srgbClr val="000000"/>
                </a:solidFill>
                <a:latin typeface="Canva Sans"/>
                <a:ea typeface="Canva Sans"/>
                <a:cs typeface="Canva Sans"/>
                <a:sym typeface="Canva Sans"/>
              </a:rPr>
              <a:t>A platform for free study materials, curated videos, an AI chatbot, and community support.</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632" y="1286976"/>
            <a:ext cx="9780864" cy="108288"/>
            <a:chOff x="0" y="0"/>
            <a:chExt cx="13041152" cy="144384"/>
          </a:xfrm>
        </p:grpSpPr>
        <p:sp>
          <p:nvSpPr>
            <p:cNvPr id="3" name="Freeform 3"/>
            <p:cNvSpPr/>
            <p:nvPr/>
          </p:nvSpPr>
          <p:spPr>
            <a:xfrm>
              <a:off x="18161" y="18161"/>
              <a:ext cx="13004801" cy="108077"/>
            </a:xfrm>
            <a:custGeom>
              <a:avLst/>
              <a:gdLst/>
              <a:ahLst/>
              <a:cxnLst/>
              <a:rect l="l" t="t" r="r" b="b"/>
              <a:pathLst>
                <a:path w="13004801" h="108077">
                  <a:moveTo>
                    <a:pt x="0" y="0"/>
                  </a:moveTo>
                  <a:lnTo>
                    <a:pt x="13004801" y="0"/>
                  </a:lnTo>
                  <a:lnTo>
                    <a:pt x="13004801" y="108077"/>
                  </a:lnTo>
                  <a:lnTo>
                    <a:pt x="0" y="108077"/>
                  </a:lnTo>
                  <a:close/>
                </a:path>
              </a:pathLst>
            </a:custGeom>
            <a:solidFill>
              <a:srgbClr val="60B5CC">
                <a:alpha val="23922"/>
              </a:srgbClr>
            </a:solidFill>
          </p:spPr>
        </p:sp>
        <p:sp>
          <p:nvSpPr>
            <p:cNvPr id="4" name="Freeform 4"/>
            <p:cNvSpPr/>
            <p:nvPr/>
          </p:nvSpPr>
          <p:spPr>
            <a:xfrm>
              <a:off x="0" y="0"/>
              <a:ext cx="13041122" cy="144399"/>
            </a:xfrm>
            <a:custGeom>
              <a:avLst/>
              <a:gdLst/>
              <a:ahLst/>
              <a:cxnLst/>
              <a:rect l="l" t="t" r="r" b="b"/>
              <a:pathLst>
                <a:path w="13041122" h="144399">
                  <a:moveTo>
                    <a:pt x="18161" y="0"/>
                  </a:moveTo>
                  <a:lnTo>
                    <a:pt x="13022962" y="0"/>
                  </a:lnTo>
                  <a:cubicBezTo>
                    <a:pt x="13032994" y="0"/>
                    <a:pt x="13041122" y="8128"/>
                    <a:pt x="13041122" y="18161"/>
                  </a:cubicBezTo>
                  <a:lnTo>
                    <a:pt x="13041122" y="126238"/>
                  </a:lnTo>
                  <a:cubicBezTo>
                    <a:pt x="13041122" y="136271"/>
                    <a:pt x="13032994" y="144399"/>
                    <a:pt x="13022962" y="144399"/>
                  </a:cubicBezTo>
                  <a:lnTo>
                    <a:pt x="18161" y="144399"/>
                  </a:lnTo>
                  <a:cubicBezTo>
                    <a:pt x="8128" y="144399"/>
                    <a:pt x="0" y="136271"/>
                    <a:pt x="0" y="126238"/>
                  </a:cubicBezTo>
                  <a:lnTo>
                    <a:pt x="0" y="18161"/>
                  </a:lnTo>
                  <a:cubicBezTo>
                    <a:pt x="0" y="8128"/>
                    <a:pt x="8128" y="0"/>
                    <a:pt x="18161" y="0"/>
                  </a:cubicBezTo>
                  <a:moveTo>
                    <a:pt x="18161" y="36322"/>
                  </a:moveTo>
                  <a:lnTo>
                    <a:pt x="18161" y="18161"/>
                  </a:lnTo>
                  <a:lnTo>
                    <a:pt x="36322" y="18161"/>
                  </a:lnTo>
                  <a:lnTo>
                    <a:pt x="36322" y="126238"/>
                  </a:lnTo>
                  <a:lnTo>
                    <a:pt x="18161" y="126238"/>
                  </a:lnTo>
                  <a:lnTo>
                    <a:pt x="18161" y="108077"/>
                  </a:lnTo>
                  <a:lnTo>
                    <a:pt x="13022962" y="108077"/>
                  </a:lnTo>
                  <a:lnTo>
                    <a:pt x="13022962" y="126238"/>
                  </a:lnTo>
                  <a:lnTo>
                    <a:pt x="13004800" y="126238"/>
                  </a:lnTo>
                  <a:lnTo>
                    <a:pt x="13004800" y="18161"/>
                  </a:lnTo>
                  <a:lnTo>
                    <a:pt x="13022962" y="18161"/>
                  </a:lnTo>
                  <a:lnTo>
                    <a:pt x="13022962" y="36322"/>
                  </a:lnTo>
                  <a:lnTo>
                    <a:pt x="18161" y="36322"/>
                  </a:lnTo>
                  <a:close/>
                </a:path>
              </a:pathLst>
            </a:custGeom>
            <a:solidFill>
              <a:srgbClr val="A0D3E0"/>
            </a:solidFill>
          </p:spPr>
        </p:sp>
      </p:grpSp>
      <p:grpSp>
        <p:nvGrpSpPr>
          <p:cNvPr id="5" name="Group 5"/>
          <p:cNvGrpSpPr/>
          <p:nvPr/>
        </p:nvGrpSpPr>
        <p:grpSpPr>
          <a:xfrm>
            <a:off x="8461735" y="6780288"/>
            <a:ext cx="804185" cy="389376"/>
            <a:chOff x="0" y="0"/>
            <a:chExt cx="1072246" cy="519168"/>
          </a:xfrm>
        </p:grpSpPr>
        <p:sp>
          <p:nvSpPr>
            <p:cNvPr id="6" name="Freeform 6"/>
            <p:cNvSpPr/>
            <p:nvPr/>
          </p:nvSpPr>
          <p:spPr>
            <a:xfrm>
              <a:off x="0" y="0"/>
              <a:ext cx="1072246" cy="519168"/>
            </a:xfrm>
            <a:custGeom>
              <a:avLst/>
              <a:gdLst/>
              <a:ahLst/>
              <a:cxnLst/>
              <a:rect l="l" t="t" r="r" b="b"/>
              <a:pathLst>
                <a:path w="1072246" h="519168">
                  <a:moveTo>
                    <a:pt x="0" y="0"/>
                  </a:moveTo>
                  <a:lnTo>
                    <a:pt x="1072246" y="0"/>
                  </a:lnTo>
                  <a:lnTo>
                    <a:pt x="1072246" y="519168"/>
                  </a:lnTo>
                  <a:lnTo>
                    <a:pt x="0" y="519168"/>
                  </a:lnTo>
                  <a:close/>
                </a:path>
              </a:pathLst>
            </a:custGeom>
            <a:solidFill>
              <a:srgbClr val="000000">
                <a:alpha val="0"/>
              </a:srgbClr>
            </a:solidFill>
          </p:spPr>
        </p:sp>
        <p:sp>
          <p:nvSpPr>
            <p:cNvPr id="7" name="TextBox 7"/>
            <p:cNvSpPr txBox="1"/>
            <p:nvPr/>
          </p:nvSpPr>
          <p:spPr>
            <a:xfrm>
              <a:off x="0" y="0"/>
              <a:ext cx="1072246" cy="519168"/>
            </a:xfrm>
            <a:prstGeom prst="rect">
              <a:avLst/>
            </a:prstGeom>
          </p:spPr>
          <p:txBody>
            <a:bodyPr lIns="0" tIns="0" rIns="0" bIns="0" rtlCol="0" anchor="ctr"/>
            <a:lstStyle/>
            <a:p>
              <a:pPr algn="r">
                <a:lnSpc>
                  <a:spcPts val="1535"/>
                </a:lnSpc>
              </a:pPr>
              <a:r>
                <a:rPr lang="en-US" sz="1279" spc="10">
                  <a:solidFill>
                    <a:srgbClr val="898989"/>
                  </a:solidFill>
                  <a:latin typeface="TT Rounds Condensed"/>
                  <a:ea typeface="TT Rounds Condensed"/>
                  <a:cs typeface="TT Rounds Condensed"/>
                  <a:sym typeface="TT Rounds Condensed"/>
                </a:rPr>
                <a:t>07</a:t>
              </a:r>
            </a:p>
          </p:txBody>
        </p:sp>
      </p:grpSp>
      <p:sp>
        <p:nvSpPr>
          <p:cNvPr id="8" name="Freeform 8"/>
          <p:cNvSpPr/>
          <p:nvPr/>
        </p:nvSpPr>
        <p:spPr>
          <a:xfrm>
            <a:off x="2162115" y="76200"/>
            <a:ext cx="5532745" cy="1210776"/>
          </a:xfrm>
          <a:custGeom>
            <a:avLst/>
            <a:gdLst/>
            <a:ahLst/>
            <a:cxnLst/>
            <a:rect l="l" t="t" r="r" b="b"/>
            <a:pathLst>
              <a:path w="5532745" h="1210776">
                <a:moveTo>
                  <a:pt x="0" y="0"/>
                </a:moveTo>
                <a:lnTo>
                  <a:pt x="5532745" y="0"/>
                </a:lnTo>
                <a:lnTo>
                  <a:pt x="5532745" y="1210776"/>
                </a:lnTo>
                <a:lnTo>
                  <a:pt x="0" y="1210776"/>
                </a:lnTo>
                <a:lnTo>
                  <a:pt x="0" y="0"/>
                </a:lnTo>
                <a:close/>
              </a:path>
            </a:pathLst>
          </a:custGeom>
          <a:blipFill>
            <a:blip r:embed="rId2"/>
            <a:stretch>
              <a:fillRect t="-10847" r="-900" b="-22621"/>
            </a:stretch>
          </a:blipFill>
        </p:spPr>
      </p:sp>
      <p:sp>
        <p:nvSpPr>
          <p:cNvPr id="9" name="TextBox 9"/>
          <p:cNvSpPr txBox="1"/>
          <p:nvPr/>
        </p:nvSpPr>
        <p:spPr>
          <a:xfrm>
            <a:off x="3749278" y="1876856"/>
            <a:ext cx="2255044" cy="580390"/>
          </a:xfrm>
          <a:prstGeom prst="rect">
            <a:avLst/>
          </a:prstGeom>
        </p:spPr>
        <p:txBody>
          <a:bodyPr lIns="0" tIns="0" rIns="0" bIns="0" rtlCol="0" anchor="t">
            <a:spAutoFit/>
          </a:bodyPr>
          <a:lstStyle/>
          <a:p>
            <a:pPr algn="ctr">
              <a:lnSpc>
                <a:spcPts val="4759"/>
              </a:lnSpc>
            </a:pPr>
            <a:r>
              <a:rPr lang="en-US" sz="3399" b="1">
                <a:solidFill>
                  <a:srgbClr val="B4393C"/>
                </a:solidFill>
                <a:latin typeface="Canva Sans Bold"/>
                <a:ea typeface="Canva Sans Bold"/>
                <a:cs typeface="Canva Sans Bold"/>
                <a:sym typeface="Canva Sans Bold"/>
              </a:rPr>
              <a:t>Objectives</a:t>
            </a:r>
          </a:p>
        </p:txBody>
      </p:sp>
      <p:sp>
        <p:nvSpPr>
          <p:cNvPr id="10" name="TextBox 10"/>
          <p:cNvSpPr txBox="1"/>
          <p:nvPr/>
        </p:nvSpPr>
        <p:spPr>
          <a:xfrm>
            <a:off x="-13632" y="2843902"/>
            <a:ext cx="9650224" cy="3511631"/>
          </a:xfrm>
          <a:prstGeom prst="rect">
            <a:avLst/>
          </a:prstGeom>
        </p:spPr>
        <p:txBody>
          <a:bodyPr lIns="0" tIns="0" rIns="0" bIns="0" rtlCol="0" anchor="t">
            <a:spAutoFit/>
          </a:bodyPr>
          <a:lstStyle/>
          <a:p>
            <a:pPr algn="ctr">
              <a:lnSpc>
                <a:spcPts val="2795"/>
              </a:lnSpc>
            </a:pPr>
            <a:r>
              <a:rPr lang="en-US" sz="1996">
                <a:solidFill>
                  <a:srgbClr val="000000"/>
                </a:solidFill>
                <a:latin typeface="Canva Sans"/>
                <a:ea typeface="Canva Sans"/>
                <a:cs typeface="Canva Sans"/>
                <a:sym typeface="Canva Sans"/>
              </a:rPr>
              <a:t>To develop a centralized educational platform for university students that provides free study materials, curated YouTube video links, and potential interactive features such as an AI chatbot and a community forum, enhancing accessibility, efficiency, and collaborative learning. This project aims to provide easy access to verified study materials, especially during exam periods. It will curate high-quality YouTube content for better learning and integrate an AI chatbot for instant academic support. A community forum may also be introduced to encourage peer discussions. Overall, the platform will promote self-paced learning, reduce reliance on paid resources, and foster collaborative education.</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632" y="1286976"/>
            <a:ext cx="9780864" cy="108288"/>
            <a:chOff x="0" y="0"/>
            <a:chExt cx="13041152" cy="144384"/>
          </a:xfrm>
        </p:grpSpPr>
        <p:sp>
          <p:nvSpPr>
            <p:cNvPr id="3" name="Freeform 3"/>
            <p:cNvSpPr/>
            <p:nvPr/>
          </p:nvSpPr>
          <p:spPr>
            <a:xfrm>
              <a:off x="18161" y="18161"/>
              <a:ext cx="13004801" cy="108077"/>
            </a:xfrm>
            <a:custGeom>
              <a:avLst/>
              <a:gdLst/>
              <a:ahLst/>
              <a:cxnLst/>
              <a:rect l="l" t="t" r="r" b="b"/>
              <a:pathLst>
                <a:path w="13004801" h="108077">
                  <a:moveTo>
                    <a:pt x="0" y="0"/>
                  </a:moveTo>
                  <a:lnTo>
                    <a:pt x="13004801" y="0"/>
                  </a:lnTo>
                  <a:lnTo>
                    <a:pt x="13004801" y="108077"/>
                  </a:lnTo>
                  <a:lnTo>
                    <a:pt x="0" y="108077"/>
                  </a:lnTo>
                  <a:close/>
                </a:path>
              </a:pathLst>
            </a:custGeom>
            <a:solidFill>
              <a:srgbClr val="60B5CC">
                <a:alpha val="23922"/>
              </a:srgbClr>
            </a:solidFill>
          </p:spPr>
        </p:sp>
        <p:sp>
          <p:nvSpPr>
            <p:cNvPr id="4" name="Freeform 4"/>
            <p:cNvSpPr/>
            <p:nvPr/>
          </p:nvSpPr>
          <p:spPr>
            <a:xfrm>
              <a:off x="0" y="0"/>
              <a:ext cx="13041122" cy="144399"/>
            </a:xfrm>
            <a:custGeom>
              <a:avLst/>
              <a:gdLst/>
              <a:ahLst/>
              <a:cxnLst/>
              <a:rect l="l" t="t" r="r" b="b"/>
              <a:pathLst>
                <a:path w="13041122" h="144399">
                  <a:moveTo>
                    <a:pt x="18161" y="0"/>
                  </a:moveTo>
                  <a:lnTo>
                    <a:pt x="13022962" y="0"/>
                  </a:lnTo>
                  <a:cubicBezTo>
                    <a:pt x="13032994" y="0"/>
                    <a:pt x="13041122" y="8128"/>
                    <a:pt x="13041122" y="18161"/>
                  </a:cubicBezTo>
                  <a:lnTo>
                    <a:pt x="13041122" y="126238"/>
                  </a:lnTo>
                  <a:cubicBezTo>
                    <a:pt x="13041122" y="136271"/>
                    <a:pt x="13032994" y="144399"/>
                    <a:pt x="13022962" y="144399"/>
                  </a:cubicBezTo>
                  <a:lnTo>
                    <a:pt x="18161" y="144399"/>
                  </a:lnTo>
                  <a:cubicBezTo>
                    <a:pt x="8128" y="144399"/>
                    <a:pt x="0" y="136271"/>
                    <a:pt x="0" y="126238"/>
                  </a:cubicBezTo>
                  <a:lnTo>
                    <a:pt x="0" y="18161"/>
                  </a:lnTo>
                  <a:cubicBezTo>
                    <a:pt x="0" y="8128"/>
                    <a:pt x="8128" y="0"/>
                    <a:pt x="18161" y="0"/>
                  </a:cubicBezTo>
                  <a:moveTo>
                    <a:pt x="18161" y="36322"/>
                  </a:moveTo>
                  <a:lnTo>
                    <a:pt x="18161" y="18161"/>
                  </a:lnTo>
                  <a:lnTo>
                    <a:pt x="36322" y="18161"/>
                  </a:lnTo>
                  <a:lnTo>
                    <a:pt x="36322" y="126238"/>
                  </a:lnTo>
                  <a:lnTo>
                    <a:pt x="18161" y="126238"/>
                  </a:lnTo>
                  <a:lnTo>
                    <a:pt x="18161" y="108077"/>
                  </a:lnTo>
                  <a:lnTo>
                    <a:pt x="13022962" y="108077"/>
                  </a:lnTo>
                  <a:lnTo>
                    <a:pt x="13022962" y="126238"/>
                  </a:lnTo>
                  <a:lnTo>
                    <a:pt x="13004800" y="126238"/>
                  </a:lnTo>
                  <a:lnTo>
                    <a:pt x="13004800" y="18161"/>
                  </a:lnTo>
                  <a:lnTo>
                    <a:pt x="13022962" y="18161"/>
                  </a:lnTo>
                  <a:lnTo>
                    <a:pt x="13022962" y="36322"/>
                  </a:lnTo>
                  <a:lnTo>
                    <a:pt x="18161" y="36322"/>
                  </a:lnTo>
                  <a:close/>
                </a:path>
              </a:pathLst>
            </a:custGeom>
            <a:solidFill>
              <a:srgbClr val="A0D3E0"/>
            </a:solidFill>
          </p:spPr>
        </p:sp>
      </p:grpSp>
      <p:grpSp>
        <p:nvGrpSpPr>
          <p:cNvPr id="5" name="Group 5"/>
          <p:cNvGrpSpPr/>
          <p:nvPr/>
        </p:nvGrpSpPr>
        <p:grpSpPr>
          <a:xfrm>
            <a:off x="8461735" y="6780288"/>
            <a:ext cx="804185" cy="389376"/>
            <a:chOff x="0" y="0"/>
            <a:chExt cx="1072246" cy="519168"/>
          </a:xfrm>
        </p:grpSpPr>
        <p:sp>
          <p:nvSpPr>
            <p:cNvPr id="6" name="Freeform 6"/>
            <p:cNvSpPr/>
            <p:nvPr/>
          </p:nvSpPr>
          <p:spPr>
            <a:xfrm>
              <a:off x="0" y="0"/>
              <a:ext cx="1072246" cy="519168"/>
            </a:xfrm>
            <a:custGeom>
              <a:avLst/>
              <a:gdLst/>
              <a:ahLst/>
              <a:cxnLst/>
              <a:rect l="l" t="t" r="r" b="b"/>
              <a:pathLst>
                <a:path w="1072246" h="519168">
                  <a:moveTo>
                    <a:pt x="0" y="0"/>
                  </a:moveTo>
                  <a:lnTo>
                    <a:pt x="1072246" y="0"/>
                  </a:lnTo>
                  <a:lnTo>
                    <a:pt x="1072246" y="519168"/>
                  </a:lnTo>
                  <a:lnTo>
                    <a:pt x="0" y="519168"/>
                  </a:lnTo>
                  <a:close/>
                </a:path>
              </a:pathLst>
            </a:custGeom>
            <a:solidFill>
              <a:srgbClr val="000000">
                <a:alpha val="0"/>
              </a:srgbClr>
            </a:solidFill>
          </p:spPr>
        </p:sp>
        <p:sp>
          <p:nvSpPr>
            <p:cNvPr id="7" name="TextBox 7"/>
            <p:cNvSpPr txBox="1"/>
            <p:nvPr/>
          </p:nvSpPr>
          <p:spPr>
            <a:xfrm>
              <a:off x="0" y="0"/>
              <a:ext cx="1072246" cy="519168"/>
            </a:xfrm>
            <a:prstGeom prst="rect">
              <a:avLst/>
            </a:prstGeom>
          </p:spPr>
          <p:txBody>
            <a:bodyPr lIns="0" tIns="0" rIns="0" bIns="0" rtlCol="0" anchor="ctr"/>
            <a:lstStyle/>
            <a:p>
              <a:pPr algn="r">
                <a:lnSpc>
                  <a:spcPts val="1535"/>
                </a:lnSpc>
              </a:pPr>
              <a:r>
                <a:rPr lang="en-US" sz="1279" spc="10">
                  <a:solidFill>
                    <a:srgbClr val="898989"/>
                  </a:solidFill>
                  <a:latin typeface="TT Rounds Condensed"/>
                  <a:ea typeface="TT Rounds Condensed"/>
                  <a:cs typeface="TT Rounds Condensed"/>
                  <a:sym typeface="TT Rounds Condensed"/>
                </a:rPr>
                <a:t>07</a:t>
              </a:r>
            </a:p>
          </p:txBody>
        </p:sp>
      </p:grpSp>
      <p:sp>
        <p:nvSpPr>
          <p:cNvPr id="8" name="Freeform 8"/>
          <p:cNvSpPr/>
          <p:nvPr/>
        </p:nvSpPr>
        <p:spPr>
          <a:xfrm>
            <a:off x="2162115" y="76200"/>
            <a:ext cx="5532745" cy="1210776"/>
          </a:xfrm>
          <a:custGeom>
            <a:avLst/>
            <a:gdLst/>
            <a:ahLst/>
            <a:cxnLst/>
            <a:rect l="l" t="t" r="r" b="b"/>
            <a:pathLst>
              <a:path w="5532745" h="1210776">
                <a:moveTo>
                  <a:pt x="0" y="0"/>
                </a:moveTo>
                <a:lnTo>
                  <a:pt x="5532745" y="0"/>
                </a:lnTo>
                <a:lnTo>
                  <a:pt x="5532745" y="1210776"/>
                </a:lnTo>
                <a:lnTo>
                  <a:pt x="0" y="1210776"/>
                </a:lnTo>
                <a:lnTo>
                  <a:pt x="0" y="0"/>
                </a:lnTo>
                <a:close/>
              </a:path>
            </a:pathLst>
          </a:custGeom>
          <a:blipFill>
            <a:blip r:embed="rId2"/>
            <a:stretch>
              <a:fillRect t="-10847" r="-900" b="-22621"/>
            </a:stretch>
          </a:blipFill>
        </p:spPr>
      </p:sp>
      <p:sp>
        <p:nvSpPr>
          <p:cNvPr id="9" name="TextBox 9"/>
          <p:cNvSpPr txBox="1"/>
          <p:nvPr/>
        </p:nvSpPr>
        <p:spPr>
          <a:xfrm>
            <a:off x="0" y="2843902"/>
            <a:ext cx="9622960" cy="3159206"/>
          </a:xfrm>
          <a:prstGeom prst="rect">
            <a:avLst/>
          </a:prstGeom>
        </p:spPr>
        <p:txBody>
          <a:bodyPr lIns="0" tIns="0" rIns="0" bIns="0" rtlCol="0" anchor="t">
            <a:spAutoFit/>
          </a:bodyPr>
          <a:lstStyle/>
          <a:p>
            <a:pPr marL="431116" lvl="1" indent="-215558" algn="ctr">
              <a:lnSpc>
                <a:spcPts val="2795"/>
              </a:lnSpc>
              <a:buFont typeface="Arial"/>
              <a:buChar char="•"/>
            </a:pPr>
            <a:r>
              <a:rPr lang="en-US" sz="1996">
                <a:solidFill>
                  <a:srgbClr val="000000"/>
                </a:solidFill>
                <a:latin typeface="Canva Sans"/>
                <a:ea typeface="Canva Sans"/>
                <a:cs typeface="Canva Sans"/>
                <a:sym typeface="Canva Sans"/>
              </a:rPr>
              <a:t>Students often struggle to find reliable, relevant, and free study materials, especially during exam time.</a:t>
            </a:r>
          </a:p>
          <a:p>
            <a:pPr marL="431116" lvl="1" indent="-215558" algn="ctr">
              <a:lnSpc>
                <a:spcPts val="2795"/>
              </a:lnSpc>
              <a:buFont typeface="Arial"/>
              <a:buChar char="•"/>
            </a:pPr>
            <a:r>
              <a:rPr lang="en-US" sz="1996">
                <a:solidFill>
                  <a:srgbClr val="000000"/>
                </a:solidFill>
                <a:latin typeface="Canva Sans"/>
                <a:ea typeface="Canva Sans"/>
                <a:cs typeface="Canva Sans"/>
                <a:sym typeface="Canva Sans"/>
              </a:rPr>
              <a:t>Existing platforms lack personalization, are costly, or have outdated content.</a:t>
            </a:r>
          </a:p>
          <a:p>
            <a:pPr marL="431116" lvl="1" indent="-215558" algn="ctr">
              <a:lnSpc>
                <a:spcPts val="2795"/>
              </a:lnSpc>
              <a:buFont typeface="Arial"/>
              <a:buChar char="•"/>
            </a:pPr>
            <a:r>
              <a:rPr lang="en-US" sz="1996">
                <a:solidFill>
                  <a:srgbClr val="000000"/>
                </a:solidFill>
                <a:latin typeface="Canva Sans"/>
                <a:ea typeface="Canva Sans"/>
                <a:cs typeface="Canva Sans"/>
                <a:sym typeface="Canva Sans"/>
              </a:rPr>
              <a:t>There's a growing need for a smart, AI-driven solution that helps students study effectively and independently.</a:t>
            </a:r>
          </a:p>
          <a:p>
            <a:pPr marL="431116" lvl="1" indent="-215558" algn="ctr">
              <a:lnSpc>
                <a:spcPts val="2795"/>
              </a:lnSpc>
              <a:buFont typeface="Arial"/>
              <a:buChar char="•"/>
            </a:pPr>
            <a:r>
              <a:rPr lang="en-US" sz="1996">
                <a:solidFill>
                  <a:srgbClr val="000000"/>
                </a:solidFill>
                <a:latin typeface="Canva Sans"/>
                <a:ea typeface="Canva Sans"/>
                <a:cs typeface="Canva Sans"/>
                <a:sym typeface="Canva Sans"/>
              </a:rPr>
              <a:t>Our goal is to create a platform that’s free, intelligent, accessible, and encourages collaborative learning.</a:t>
            </a:r>
          </a:p>
          <a:p>
            <a:pPr algn="ctr">
              <a:lnSpc>
                <a:spcPts val="2795"/>
              </a:lnSpc>
            </a:pPr>
            <a:endParaRPr lang="en-US" sz="1996">
              <a:solidFill>
                <a:srgbClr val="000000"/>
              </a:solidFill>
              <a:latin typeface="Canva Sans"/>
              <a:ea typeface="Canva Sans"/>
              <a:cs typeface="Canva Sans"/>
              <a:sym typeface="Canva Sans"/>
            </a:endParaRPr>
          </a:p>
        </p:txBody>
      </p:sp>
      <p:sp>
        <p:nvSpPr>
          <p:cNvPr id="10" name="TextBox 10"/>
          <p:cNvSpPr txBox="1"/>
          <p:nvPr/>
        </p:nvSpPr>
        <p:spPr>
          <a:xfrm>
            <a:off x="2485327" y="1545392"/>
            <a:ext cx="4886320" cy="574196"/>
          </a:xfrm>
          <a:prstGeom prst="rect">
            <a:avLst/>
          </a:prstGeom>
        </p:spPr>
        <p:txBody>
          <a:bodyPr wrap="square" lIns="0" tIns="0" rIns="0" bIns="0" rtlCol="0" anchor="t">
            <a:spAutoFit/>
          </a:bodyPr>
          <a:lstStyle/>
          <a:p>
            <a:pPr algn="ctr">
              <a:lnSpc>
                <a:spcPts val="4759"/>
              </a:lnSpc>
            </a:pPr>
            <a:r>
              <a:rPr lang="en-US" sz="3399" b="1" dirty="0">
                <a:solidFill>
                  <a:srgbClr val="B4393C"/>
                </a:solidFill>
                <a:latin typeface="Canva Sans Bold"/>
                <a:ea typeface="Canva Sans Bold"/>
                <a:cs typeface="Canva Sans Bold"/>
                <a:sym typeface="Canva Sans Bold"/>
              </a:rPr>
              <a:t>MOTIVATION</a:t>
            </a:r>
          </a:p>
        </p:txBody>
      </p:sp>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897</Words>
  <Application>Microsoft Office PowerPoint</Application>
  <PresentationFormat>Custom</PresentationFormat>
  <Paragraphs>94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Times New Roman Bold</vt:lpstr>
      <vt:lpstr>Arial</vt:lpstr>
      <vt:lpstr>Times New Roman</vt:lpstr>
      <vt:lpstr>Calibri</vt:lpstr>
      <vt:lpstr>Canva Sans Bold</vt:lpstr>
      <vt:lpstr>Canva Sans</vt:lpstr>
      <vt:lpstr>TT Rounds Condensed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Project_selection_ppt.ppt</dc:title>
  <dc:creator>Naresh Ashok Mali</dc:creator>
  <cp:lastModifiedBy>Naresh Ashok Mali</cp:lastModifiedBy>
  <cp:revision>2</cp:revision>
  <dcterms:created xsi:type="dcterms:W3CDTF">2006-08-16T00:00:00Z</dcterms:created>
  <dcterms:modified xsi:type="dcterms:W3CDTF">2025-04-20T15:52:30Z</dcterms:modified>
  <dc:identifier>DAGe3ESVi2Q</dc:identifier>
</cp:coreProperties>
</file>