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94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2374-A59E-CF42-A210-E9E7AB0A4A88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6D4D0-427F-6849-9692-773910D6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6D4D0-427F-6849-9692-773910D6E3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E5D13CDF-691C-9F4A-B164-AB93CB7CD78D}" type="datetime1">
              <a:rPr lang="en-IN" smtClean="0"/>
              <a:t>06/11/21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274A-3AB4-9A4A-9A0D-1F6FC0679AD5}" type="datetime1">
              <a:rPr lang="en-IN" smtClean="0"/>
              <a:t>06/11/21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597-15A3-404F-B3CB-E49600D83BBA}" type="datetime1">
              <a:rPr lang="en-IN" smtClean="0"/>
              <a:t>06/11/21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CBC-8123-A247-8C61-39981BBFE504}" type="datetime1">
              <a:rPr lang="en-IN" smtClean="0"/>
              <a:t>06/11/21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BBDE-3572-CA45-B8DE-80497C31B92B}" type="datetime1">
              <a:rPr lang="en-IN" smtClean="0"/>
              <a:t>06/11/21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D02-F9DB-AE49-BFE0-9E84F0EB43DA}" type="datetime1">
              <a:rPr lang="en-IN" smtClean="0"/>
              <a:t>06/11/21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6000-63F5-3648-92B8-4BEA8CD6026A}" type="datetime1">
              <a:rPr lang="en-IN" smtClean="0"/>
              <a:t>06/11/21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41010155-4768-1947-B8C5-9D01D712315B}" type="datetime1">
              <a:rPr lang="en-IN" smtClean="0"/>
              <a:t>06/11/21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215-F756-BD4C-A824-B8038DCF3E65}" type="datetime1">
              <a:rPr lang="en-IN" smtClean="0"/>
              <a:t>06/11/21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4683-93AF-0146-99E1-DD650A270E51}" type="datetime1">
              <a:rPr lang="en-IN" smtClean="0"/>
              <a:t>06/11/21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BDC1-DA1F-A649-9294-090FC1AEA740}" type="datetime1">
              <a:rPr lang="en-IN" smtClean="0"/>
              <a:t>06/11/21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037210D5-BCE6-0E4D-B4AA-62E3CB6B015E}" type="datetime1">
              <a:rPr lang="en-IN" smtClean="0"/>
              <a:t>06/11/21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5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67" r:id="rId7"/>
    <p:sldLayoutId id="2147483868" r:id="rId8"/>
    <p:sldLayoutId id="2147483869" r:id="rId9"/>
    <p:sldLayoutId id="2147483870" r:id="rId10"/>
    <p:sldLayoutId id="2147483877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ejas-TA/Harvest-Season-Prediction/blob/main/Bayer.ipynb" TargetMode="Externa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jp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jp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B5447-2A8C-4A51-9750-EF1139A9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79" b="7779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grpSp>
        <p:nvGrpSpPr>
          <p:cNvPr id="48" name="Group 4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A80EE1-2A4C-5F4C-BD6F-0EB5F2FA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8851" y="531929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b="1" dirty="0"/>
              <a:t>Data Scientist Interview</a:t>
            </a:r>
          </a:p>
          <a:p>
            <a:pPr algn="l"/>
            <a:r>
              <a:rPr lang="en-US" sz="2200" b="1" dirty="0"/>
              <a:t>Tejas </a:t>
            </a:r>
            <a:r>
              <a:rPr lang="en-US" sz="2200" b="1" dirty="0" err="1"/>
              <a:t>Tumakuru</a:t>
            </a:r>
            <a:r>
              <a:rPr lang="en-US" sz="2200" b="1" dirty="0"/>
              <a:t> Ashok</a:t>
            </a:r>
          </a:p>
          <a:p>
            <a:pPr algn="l"/>
            <a:r>
              <a:rPr lang="en-US" sz="2200" b="1" dirty="0"/>
              <a:t>University of Illinois Urbana - Champaign</a:t>
            </a:r>
          </a:p>
        </p:txBody>
      </p:sp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2980636-365C-C745-ADE4-EEB89704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10" y="4761781"/>
            <a:ext cx="3741152" cy="1516203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44196E0-B89A-454C-954D-12E9F2362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10" y="531929"/>
            <a:ext cx="3736480" cy="21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29DD2-B043-1C42-A268-427395B1B082}"/>
              </a:ext>
            </a:extLst>
          </p:cNvPr>
          <p:cNvSpPr txBox="1"/>
          <p:nvPr/>
        </p:nvSpPr>
        <p:spPr>
          <a:xfrm>
            <a:off x="172526" y="296596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4384AB-F9F2-7E41-9337-40B4481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92"/>
              </p:ext>
            </p:extLst>
          </p:nvPr>
        </p:nvGraphicFramePr>
        <p:xfrm>
          <a:off x="267416" y="857687"/>
          <a:ext cx="10265436" cy="282858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943401">
                  <a:extLst>
                    <a:ext uri="{9D8B030D-6E8A-4147-A177-3AD203B41FA5}">
                      <a16:colId xmlns:a16="http://schemas.microsoft.com/office/drawing/2014/main" val="2070545293"/>
                    </a:ext>
                  </a:extLst>
                </a:gridCol>
                <a:gridCol w="1967243">
                  <a:extLst>
                    <a:ext uri="{9D8B030D-6E8A-4147-A177-3AD203B41FA5}">
                      <a16:colId xmlns:a16="http://schemas.microsoft.com/office/drawing/2014/main" val="1521680803"/>
                    </a:ext>
                  </a:extLst>
                </a:gridCol>
                <a:gridCol w="1883785">
                  <a:extLst>
                    <a:ext uri="{9D8B030D-6E8A-4147-A177-3AD203B41FA5}">
                      <a16:colId xmlns:a16="http://schemas.microsoft.com/office/drawing/2014/main" val="827927764"/>
                    </a:ext>
                  </a:extLst>
                </a:gridCol>
                <a:gridCol w="1502259">
                  <a:extLst>
                    <a:ext uri="{9D8B030D-6E8A-4147-A177-3AD203B41FA5}">
                      <a16:colId xmlns:a16="http://schemas.microsoft.com/office/drawing/2014/main" val="3033362380"/>
                    </a:ext>
                  </a:extLst>
                </a:gridCol>
                <a:gridCol w="2968748">
                  <a:extLst>
                    <a:ext uri="{9D8B030D-6E8A-4147-A177-3AD203B41FA5}">
                      <a16:colId xmlns:a16="http://schemas.microsoft.com/office/drawing/2014/main" val="1020110893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Randomized Search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65599"/>
                  </a:ext>
                </a:extLst>
              </a:tr>
              <a:tr h="326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 = 0.5, R = 0.3, AUC = 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14006"/>
                  </a:ext>
                </a:extLst>
              </a:tr>
              <a:tr h="4022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Forests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 = 0.77, R = 0.45, AUC = 0.84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85291868"/>
                  </a:ext>
                </a:extLst>
              </a:tr>
              <a:tr h="4022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XG Boost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 = 0.84, R = 0.83, AUC = 0.84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7982354"/>
                  </a:ext>
                </a:extLst>
              </a:tr>
              <a:tr h="2413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51476"/>
                  </a:ext>
                </a:extLst>
              </a:tr>
              <a:tr h="3490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13944"/>
                  </a:ext>
                </a:extLst>
              </a:tr>
              <a:tr h="3490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05890"/>
                  </a:ext>
                </a:extLst>
              </a:tr>
              <a:tr h="4022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83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6164FD-3F7D-CC4A-9780-8C310FFE23BD}"/>
              </a:ext>
            </a:extLst>
          </p:cNvPr>
          <p:cNvSpPr txBox="1"/>
          <p:nvPr/>
        </p:nvSpPr>
        <p:spPr>
          <a:xfrm>
            <a:off x="267416" y="3933645"/>
            <a:ext cx="102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 Boost and Random Forests perform better than other models on the dataset, We can perform a thorough grid search by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3808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7E8CD-012C-F641-B52E-6651AAF78E09}"/>
              </a:ext>
            </a:extLst>
          </p:cNvPr>
          <p:cNvSpPr txBox="1"/>
          <p:nvPr/>
        </p:nvSpPr>
        <p:spPr>
          <a:xfrm>
            <a:off x="172526" y="296596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Artificial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21106-ECBB-314D-BDC4-A48163CDB0DF}"/>
              </a:ext>
            </a:extLst>
          </p:cNvPr>
          <p:cNvSpPr txBox="1"/>
          <p:nvPr/>
        </p:nvSpPr>
        <p:spPr>
          <a:xfrm>
            <a:off x="293297" y="741872"/>
            <a:ext cx="11812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 is used to build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constructed a dense network with 5 fully connected layers, I did this using Sequential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function is used as activation function in all the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 Initializers such as </a:t>
            </a:r>
            <a:r>
              <a:rPr lang="en-US" dirty="0" err="1"/>
              <a:t>glorot_uniform</a:t>
            </a:r>
            <a:r>
              <a:rPr lang="en-US" dirty="0"/>
              <a:t> and </a:t>
            </a:r>
            <a:r>
              <a:rPr lang="en-US" dirty="0" err="1"/>
              <a:t>he_uniform</a:t>
            </a:r>
            <a:r>
              <a:rPr lang="en-US" dirty="0"/>
              <a:t>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 is used in the back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 used is Sparse Categorical Cross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the network 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 is 16 and Epoch's run is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Layer has 3 neurons because of 3 class labels, here, I used </a:t>
            </a:r>
            <a:r>
              <a:rPr lang="en-US" dirty="0" err="1"/>
              <a:t>Softmax</a:t>
            </a:r>
            <a:r>
              <a:rPr lang="en-US" dirty="0"/>
              <a:t> Activation function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857DE-DE46-3C4E-89B0-C40F9C9DD771}"/>
              </a:ext>
            </a:extLst>
          </p:cNvPr>
          <p:cNvSpPr txBox="1"/>
          <p:nvPr/>
        </p:nvSpPr>
        <p:spPr>
          <a:xfrm>
            <a:off x="358600" y="5746796"/>
            <a:ext cx="31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Achieved Accuracy of 84%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8C99C-2EA2-674B-A151-2E611573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00" y="3341381"/>
            <a:ext cx="3409949" cy="232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D8FF1-A77A-F542-BBC3-B616294B5011}"/>
              </a:ext>
            </a:extLst>
          </p:cNvPr>
          <p:cNvSpPr txBox="1"/>
          <p:nvPr/>
        </p:nvSpPr>
        <p:spPr>
          <a:xfrm>
            <a:off x="9359660" y="5873872"/>
            <a:ext cx="331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Link to the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1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8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1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0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C376B7-BDC7-9046-826B-DBC4D525F472}"/>
              </a:ext>
            </a:extLst>
          </p:cNvPr>
          <p:cNvSpPr txBox="1"/>
          <p:nvPr/>
        </p:nvSpPr>
        <p:spPr>
          <a:xfrm>
            <a:off x="86262" y="353554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9BFF-1EE9-BC43-B378-EC33C8393CDC}"/>
              </a:ext>
            </a:extLst>
          </p:cNvPr>
          <p:cNvSpPr txBox="1"/>
          <p:nvPr/>
        </p:nvSpPr>
        <p:spPr>
          <a:xfrm>
            <a:off x="86263" y="817958"/>
            <a:ext cx="1190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To determine the outcome of the harvest season, i.e., whether the crop would be healthy (alive), damaged by pesticides, or damaged by other reasons.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6F5F4-8DDB-E743-810D-ED2AD55DF63C}"/>
              </a:ext>
            </a:extLst>
          </p:cNvPr>
          <p:cNvSpPr txBox="1"/>
          <p:nvPr/>
        </p:nvSpPr>
        <p:spPr>
          <a:xfrm>
            <a:off x="86263" y="1834990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of the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9341B-61EB-074A-9B48-C3AB29B0014D}"/>
              </a:ext>
            </a:extLst>
          </p:cNvPr>
          <p:cNvSpPr txBox="1"/>
          <p:nvPr/>
        </p:nvSpPr>
        <p:spPr>
          <a:xfrm>
            <a:off x="86264" y="2299394"/>
            <a:ext cx="11807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ID: </a:t>
            </a:r>
            <a:r>
              <a:rPr lang="en-IN" dirty="0" err="1"/>
              <a:t>UniqueID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Estimated_Insects_Count</a:t>
            </a:r>
            <a:r>
              <a:rPr lang="en-IN" dirty="0"/>
              <a:t>: Estimated insects count per square meter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Crop_Type</a:t>
            </a:r>
            <a:r>
              <a:rPr lang="en-IN" dirty="0"/>
              <a:t>: Category of Crop(0,1)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Soil_Type</a:t>
            </a:r>
            <a:r>
              <a:rPr lang="en-IN" dirty="0"/>
              <a:t>: Category of Soil (0,1)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Pesticide_Use_Category</a:t>
            </a:r>
            <a:r>
              <a:rPr lang="en-IN" dirty="0"/>
              <a:t>: Type of pesticides used (1- Never, 2-Previously Used, 3-Currently Using)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Number_Doses_Week</a:t>
            </a:r>
            <a:r>
              <a:rPr lang="en-IN" dirty="0"/>
              <a:t>: Number of doses per week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Number_Weeks_Used</a:t>
            </a:r>
            <a:r>
              <a:rPr lang="en-IN" dirty="0"/>
              <a:t>: Number of weeks used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Number_Weeks_Quit</a:t>
            </a:r>
            <a:r>
              <a:rPr lang="en-IN" dirty="0"/>
              <a:t>: Number of weeks quit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Season: Season Category (1,2,3)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err="1"/>
              <a:t>Crop_Damage</a:t>
            </a:r>
            <a:r>
              <a:rPr lang="en-IN" dirty="0"/>
              <a:t>: Crop Damage Category (0=alive, 1=Damage due to other causes, 2=Damage due to Pesticides)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F7A3-E12F-6345-9C0F-20C022F2B55B}"/>
              </a:ext>
            </a:extLst>
          </p:cNvPr>
          <p:cNvSpPr txBox="1"/>
          <p:nvPr/>
        </p:nvSpPr>
        <p:spPr>
          <a:xfrm>
            <a:off x="86262" y="5438715"/>
            <a:ext cx="119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multi-class classification use case, and we predict the class label of </a:t>
            </a:r>
            <a:r>
              <a:rPr lang="en-US" dirty="0" err="1"/>
              <a:t>Crop_Damage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12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9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3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9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7C939-29CC-8F4B-BEB1-703836969DAB}"/>
              </a:ext>
            </a:extLst>
          </p:cNvPr>
          <p:cNvSpPr txBox="1"/>
          <p:nvPr/>
        </p:nvSpPr>
        <p:spPr>
          <a:xfrm>
            <a:off x="241539" y="415672"/>
            <a:ext cx="55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Methodology/Steps implemented in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4AE36-F4DD-EC4D-B229-CB677B8CCB5E}"/>
              </a:ext>
            </a:extLst>
          </p:cNvPr>
          <p:cNvSpPr txBox="1"/>
          <p:nvPr/>
        </p:nvSpPr>
        <p:spPr>
          <a:xfrm>
            <a:off x="358600" y="1131205"/>
            <a:ext cx="11628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Business Understanding – Define the objectives of the use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and Data Pre-processing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Scaling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Predictive Modelling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Machine Learning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Artificial Neural Network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to AWS, Azure, Google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Story Telling(Communication to the Stakeholders/Product Owners/Management, etc.</a:t>
            </a:r>
          </a:p>
        </p:txBody>
      </p:sp>
    </p:spTree>
    <p:extLst>
      <p:ext uri="{BB962C8B-B14F-4D97-AF65-F5344CB8AC3E}">
        <p14:creationId xmlns:p14="http://schemas.microsoft.com/office/powerpoint/2010/main" val="1728567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8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6A297-F48F-E249-B1A8-399D8698EB1A}"/>
              </a:ext>
            </a:extLst>
          </p:cNvPr>
          <p:cNvSpPr txBox="1"/>
          <p:nvPr/>
        </p:nvSpPr>
        <p:spPr>
          <a:xfrm>
            <a:off x="86264" y="77638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5A626-CD3F-5942-B3FB-7CD52D9E37F6}"/>
              </a:ext>
            </a:extLst>
          </p:cNvPr>
          <p:cNvSpPr txBox="1"/>
          <p:nvPr/>
        </p:nvSpPr>
        <p:spPr>
          <a:xfrm>
            <a:off x="86264" y="457559"/>
            <a:ext cx="1194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Performed EDA on the dataset to identify errors, understand patterns, detect outliers in the features, and find 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55066-F902-B643-8F47-09E8C21D1309}"/>
              </a:ext>
            </a:extLst>
          </p:cNvPr>
          <p:cNvSpPr txBox="1"/>
          <p:nvPr/>
        </p:nvSpPr>
        <p:spPr>
          <a:xfrm>
            <a:off x="86264" y="814028"/>
            <a:ext cx="1168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of the Operations performed are – </a:t>
            </a:r>
            <a:r>
              <a:rPr lang="en-US" sz="1400" dirty="0" err="1"/>
              <a:t>df.info</a:t>
            </a:r>
            <a:r>
              <a:rPr lang="en-US" sz="1400" dirty="0"/>
              <a:t>(), </a:t>
            </a:r>
            <a:r>
              <a:rPr lang="en-US" sz="1400" dirty="0" err="1"/>
              <a:t>df.nunique</a:t>
            </a:r>
            <a:r>
              <a:rPr lang="en-US" sz="1400" dirty="0"/>
              <a:t>(), </a:t>
            </a:r>
            <a:r>
              <a:rPr lang="en-US" sz="1400" dirty="0" err="1"/>
              <a:t>df.isnull</a:t>
            </a:r>
            <a:r>
              <a:rPr lang="en-US" sz="1400" dirty="0"/>
              <a:t>().sum(), </a:t>
            </a:r>
            <a:r>
              <a:rPr lang="en-US" sz="1400" dirty="0" err="1"/>
              <a:t>df.describe</a:t>
            </a:r>
            <a:r>
              <a:rPr lang="en-US" sz="1400" dirty="0"/>
              <a:t>(), </a:t>
            </a:r>
            <a:r>
              <a:rPr lang="en-US" sz="1400" dirty="0" err="1"/>
              <a:t>df.shape</a:t>
            </a:r>
            <a:r>
              <a:rPr lang="en-US" sz="1400" dirty="0"/>
              <a:t>, </a:t>
            </a:r>
            <a:r>
              <a:rPr lang="en-US" sz="1400" dirty="0" err="1"/>
              <a:t>df.dtypes</a:t>
            </a:r>
            <a:r>
              <a:rPr lang="en-US" sz="1400" dirty="0"/>
              <a:t>, </a:t>
            </a:r>
            <a:r>
              <a:rPr lang="en-US" sz="1400" dirty="0" err="1"/>
              <a:t>df.values</a:t>
            </a:r>
            <a:endParaRPr lang="en-US" sz="1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6C0388E-44BE-534D-AF88-E325CA7C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7" y="1244258"/>
            <a:ext cx="3581400" cy="2822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picture containing text, screenshot, road, monitor&#10;&#10;Description automatically generated">
            <a:extLst>
              <a:ext uri="{FF2B5EF4-FFF2-40B4-BE49-F238E27FC236}">
                <a16:creationId xmlns:a16="http://schemas.microsoft.com/office/drawing/2014/main" id="{E2D4B06F-C71A-9246-8997-AF6E8819E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842" y="4270248"/>
            <a:ext cx="9816860" cy="1927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A9358864-E83D-2542-A2DD-C953665B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133" y="1221751"/>
            <a:ext cx="8262603" cy="2844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8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7CFD78-5A6E-9041-91E5-26FD2CF3E2EA}"/>
              </a:ext>
            </a:extLst>
          </p:cNvPr>
          <p:cNvSpPr txBox="1"/>
          <p:nvPr/>
        </p:nvSpPr>
        <p:spPr>
          <a:xfrm>
            <a:off x="86264" y="77638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EDA (Correlation Analysis)</a:t>
            </a:r>
          </a:p>
        </p:txBody>
      </p:sp>
      <p:pic>
        <p:nvPicPr>
          <p:cNvPr id="5" name="Picture 4" descr="Table, Excel&#10;&#10;Description automatically generated">
            <a:extLst>
              <a:ext uri="{FF2B5EF4-FFF2-40B4-BE49-F238E27FC236}">
                <a16:creationId xmlns:a16="http://schemas.microsoft.com/office/drawing/2014/main" id="{2E575627-2A4B-C74F-BE1A-BE2D907E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585925"/>
            <a:ext cx="6709701" cy="5437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E6328D8-F6D5-1444-9AAD-91B9344D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1D35AF0-C43A-494B-A4A1-1CC7C989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199F1F-44C6-B64C-8C04-B4A44C7A1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24669-FCBE-EE4B-8676-9A2AF3245DE0}"/>
              </a:ext>
            </a:extLst>
          </p:cNvPr>
          <p:cNvSpPr txBox="1"/>
          <p:nvPr/>
        </p:nvSpPr>
        <p:spPr>
          <a:xfrm>
            <a:off x="6973518" y="446970"/>
            <a:ext cx="51322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</a:rPr>
              <a:t>1.Estimated_Insects_count,Pesticide_use_category and </a:t>
            </a:r>
            <a:r>
              <a:rPr lang="en-IN" b="0" i="0" dirty="0" err="1">
                <a:effectLst/>
              </a:rPr>
              <a:t>Number_weeks_used</a:t>
            </a:r>
            <a:r>
              <a:rPr lang="en-IN" b="0" i="0" dirty="0">
                <a:effectLst/>
              </a:rPr>
              <a:t> are positively correlated with Crop damage.</a:t>
            </a:r>
          </a:p>
          <a:p>
            <a:pPr algn="l"/>
            <a:endParaRPr lang="en-IN" b="0" i="0" dirty="0">
              <a:effectLst/>
            </a:endParaRPr>
          </a:p>
          <a:p>
            <a:pPr algn="l"/>
            <a:r>
              <a:rPr lang="en-IN" b="0" i="0" dirty="0">
                <a:effectLst/>
              </a:rPr>
              <a:t>2.Number_weeks_used is positively correlated with </a:t>
            </a:r>
            <a:r>
              <a:rPr lang="en-IN" b="0" i="0" dirty="0" err="1">
                <a:effectLst/>
              </a:rPr>
              <a:t>Estimated_Insects_count</a:t>
            </a:r>
            <a:r>
              <a:rPr lang="en-IN" b="0" i="0" dirty="0">
                <a:effectLst/>
              </a:rPr>
              <a:t> and </a:t>
            </a:r>
            <a:r>
              <a:rPr lang="en-IN" b="0" i="0" dirty="0" err="1">
                <a:effectLst/>
              </a:rPr>
              <a:t>Pesticide_use_category</a:t>
            </a:r>
            <a:r>
              <a:rPr lang="en-IN" b="0" i="0" dirty="0">
                <a:effectLst/>
              </a:rPr>
              <a:t>.</a:t>
            </a:r>
          </a:p>
          <a:p>
            <a:pPr algn="l"/>
            <a:endParaRPr lang="en-IN" b="0" i="0" dirty="0">
              <a:effectLst/>
            </a:endParaRPr>
          </a:p>
          <a:p>
            <a:pPr algn="l"/>
            <a:r>
              <a:rPr lang="en-IN" b="0" i="0" dirty="0">
                <a:effectLst/>
              </a:rPr>
              <a:t>3.Number_weeks_Quit is highly negatively correlated with </a:t>
            </a:r>
            <a:r>
              <a:rPr lang="en-IN" b="0" i="0" dirty="0" err="1">
                <a:effectLst/>
              </a:rPr>
              <a:t>Pesticide_use_category</a:t>
            </a:r>
            <a:r>
              <a:rPr lang="en-IN" b="0" i="0" dirty="0">
                <a:effectLst/>
              </a:rPr>
              <a:t> and </a:t>
            </a:r>
            <a:r>
              <a:rPr lang="en-IN" b="0" i="0" dirty="0" err="1">
                <a:effectLst/>
              </a:rPr>
              <a:t>Number_weeks_used</a:t>
            </a:r>
            <a:endParaRPr lang="en-I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05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D8FCA-749E-504E-8160-71E439B04656}"/>
              </a:ext>
            </a:extLst>
          </p:cNvPr>
          <p:cNvSpPr txBox="1"/>
          <p:nvPr/>
        </p:nvSpPr>
        <p:spPr>
          <a:xfrm>
            <a:off x="86264" y="77638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Visualizations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B74E790-4BD1-5E4F-8F10-C2DB40EA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" y="445546"/>
            <a:ext cx="3953040" cy="260824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C1CC9D9-2585-DC45-9574-95B857A01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480" y="461156"/>
            <a:ext cx="3953040" cy="261008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2EAE6E-0D7F-B24C-AFBD-C6A465A83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696" y="461155"/>
            <a:ext cx="4039304" cy="259263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4241821-3ED3-4A43-A904-D60491E28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4" y="3080052"/>
            <a:ext cx="3808520" cy="3217231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2DA069F-6506-E042-B5AF-0518DA232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481" y="3085431"/>
            <a:ext cx="3953040" cy="3185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FDE892-8B34-FC40-B5CB-A03F588BA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7168" y="3080052"/>
            <a:ext cx="4094832" cy="31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6AEC7-D245-1441-91D8-6EA2A10C8D47}"/>
              </a:ext>
            </a:extLst>
          </p:cNvPr>
          <p:cNvSpPr txBox="1"/>
          <p:nvPr/>
        </p:nvSpPr>
        <p:spPr>
          <a:xfrm>
            <a:off x="86264" y="77638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Visualization (contd..)</a:t>
            </a: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C7346E6F-392D-254E-842E-372E560A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" y="441133"/>
            <a:ext cx="5517282" cy="5827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AD263-49EA-A14D-84C8-CC9101F4CEF9}"/>
              </a:ext>
            </a:extLst>
          </p:cNvPr>
          <p:cNvSpPr txBox="1"/>
          <p:nvPr/>
        </p:nvSpPr>
        <p:spPr>
          <a:xfrm>
            <a:off x="6003232" y="570530"/>
            <a:ext cx="5952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Conclusions from the Visualizations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Crop damage due to pesticides is very low. So, pesticides is recommended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Crop Type 0 will survive more than crop type 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Soil Type is same as for 0 and 1(in the amounts)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Pesticide Category 2 is used more than 1 and 3 combined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500 - 1000 </a:t>
            </a:r>
            <a:r>
              <a:rPr lang="en-IN" dirty="0" err="1"/>
              <a:t>sq</a:t>
            </a:r>
            <a:r>
              <a:rPr lang="en-IN" dirty="0"/>
              <a:t> meter has the highest insect's count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Number_Weeks_Quit</a:t>
            </a:r>
            <a:r>
              <a:rPr lang="en-IN" dirty="0"/>
              <a:t> is positive skewed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Number_Weeks_Used</a:t>
            </a:r>
            <a:r>
              <a:rPr lang="en-IN" dirty="0"/>
              <a:t> is approximately normally distributed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Estimated Insects Count is right skewed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More Crops are alive than dead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67578-4B4F-2C43-A4F5-AF04F60086C2}"/>
              </a:ext>
            </a:extLst>
          </p:cNvPr>
          <p:cNvSpPr txBox="1"/>
          <p:nvPr/>
        </p:nvSpPr>
        <p:spPr>
          <a:xfrm>
            <a:off x="86263" y="77637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Manipulation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358C-8C94-564B-B49C-1BA6FD903492}"/>
              </a:ext>
            </a:extLst>
          </p:cNvPr>
          <p:cNvSpPr txBox="1"/>
          <p:nvPr/>
        </p:nvSpPr>
        <p:spPr>
          <a:xfrm>
            <a:off x="86264" y="446970"/>
            <a:ext cx="1201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step I handle outliers and missing values, test the features for skewness and make it normally distributed, Drop columns that are not important for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96223-F2E3-EE47-860A-947A942FC825}"/>
              </a:ext>
            </a:extLst>
          </p:cNvPr>
          <p:cNvSpPr txBox="1"/>
          <p:nvPr/>
        </p:nvSpPr>
        <p:spPr>
          <a:xfrm>
            <a:off x="195308" y="1093301"/>
            <a:ext cx="11910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err="1"/>
              <a:t>Number_Weeks_Used</a:t>
            </a:r>
            <a:r>
              <a:rPr lang="en-US" dirty="0"/>
              <a:t> feature had 9000 missing values, replaced with mean of the feature</a:t>
            </a:r>
          </a:p>
          <a:p>
            <a:pPr marL="342900" indent="-342900" algn="just">
              <a:buAutoNum type="arabicPeriod"/>
            </a:pPr>
            <a:r>
              <a:rPr lang="en-US" dirty="0"/>
              <a:t>Dropped ‘ID’ column as it did not have impact on the model</a:t>
            </a:r>
          </a:p>
          <a:p>
            <a:pPr marL="342900" indent="-342900" algn="just">
              <a:buAutoNum type="arabicPeriod"/>
            </a:pPr>
            <a:r>
              <a:rPr lang="en-US" dirty="0"/>
              <a:t>Checked the skewness of all the features and performed Transformations such as Box-Cox, Logarithmic, Reciprocal, and Exponential</a:t>
            </a:r>
          </a:p>
          <a:p>
            <a:pPr marL="342900" indent="-342900" algn="just">
              <a:buAutoNum type="arabicPeriod"/>
            </a:pPr>
            <a:r>
              <a:rPr lang="en-US" dirty="0"/>
              <a:t>The target variable (</a:t>
            </a:r>
            <a:r>
              <a:rPr lang="en-US" dirty="0" err="1"/>
              <a:t>Crop_Damage</a:t>
            </a:r>
            <a:r>
              <a:rPr lang="en-US" dirty="0"/>
              <a:t>) had uneven class distribution. This is confirmed by the first visualization. So, oversampling is done</a:t>
            </a:r>
          </a:p>
          <a:p>
            <a:pPr marL="342900" indent="-342900" algn="just">
              <a:buAutoNum type="arabicPeriod"/>
            </a:pPr>
            <a:r>
              <a:rPr lang="en-IN" dirty="0"/>
              <a:t>Found the mean value of each column and replacing with outlier value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4F220-4438-E249-AC65-CBB92C49F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" y="3249841"/>
            <a:ext cx="4623759" cy="56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2624B-5D4E-CC42-A093-7A091BAC4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936" y="3187299"/>
            <a:ext cx="55372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CCC58-6C7F-8F4A-877C-10B9981DF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272" y="3935771"/>
            <a:ext cx="3174260" cy="2347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3236E-A6B0-5649-8906-9A811D864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63" y="3947822"/>
            <a:ext cx="5029201" cy="2335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91B94C-FAF4-A34F-8214-E4954255273E}"/>
              </a:ext>
            </a:extLst>
          </p:cNvPr>
          <p:cNvSpPr txBox="1"/>
          <p:nvPr/>
        </p:nvSpPr>
        <p:spPr>
          <a:xfrm>
            <a:off x="9998015" y="4605498"/>
            <a:ext cx="2003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</a:rPr>
              <a:t>As of now, </a:t>
            </a:r>
            <a:r>
              <a:rPr lang="en-IN" b="0" i="0" dirty="0" err="1">
                <a:effectLst/>
              </a:rPr>
              <a:t>Soil_Type</a:t>
            </a:r>
            <a:r>
              <a:rPr lang="en-IN" b="0" i="0" dirty="0">
                <a:effectLst/>
              </a:rPr>
              <a:t>, </a:t>
            </a:r>
            <a:r>
              <a:rPr lang="en-IN" b="0" i="0" dirty="0" err="1">
                <a:effectLst/>
              </a:rPr>
              <a:t>Number_Weeks_Used</a:t>
            </a:r>
            <a:r>
              <a:rPr lang="en-IN" b="0" i="0" dirty="0">
                <a:effectLst/>
              </a:rPr>
              <a:t>, Season are normally distributed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14B5F8-2956-2A4B-9305-3A8656E4D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0532" y="4942739"/>
            <a:ext cx="747483" cy="6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D8DB-76B3-4F43-8D86-E868A7F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97283"/>
            <a:ext cx="12192000" cy="56071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E927A6-F815-6546-8C1D-077166C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64" y="6290650"/>
            <a:ext cx="544672" cy="51990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0E406B-CAAB-F641-90CC-F327975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6283097"/>
            <a:ext cx="544672" cy="56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1656-ECEF-2848-A5B4-47910CE9322A}"/>
              </a:ext>
            </a:extLst>
          </p:cNvPr>
          <p:cNvSpPr txBox="1"/>
          <p:nvPr/>
        </p:nvSpPr>
        <p:spPr>
          <a:xfrm>
            <a:off x="86263" y="77637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Scaling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043E10-E61E-A745-8FB8-77536515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742" y="535033"/>
            <a:ext cx="3437258" cy="1054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598C4-79A6-BC49-8318-8DDDA06F171A}"/>
              </a:ext>
            </a:extLst>
          </p:cNvPr>
          <p:cNvSpPr txBox="1"/>
          <p:nvPr/>
        </p:nvSpPr>
        <p:spPr>
          <a:xfrm>
            <a:off x="151541" y="638838"/>
            <a:ext cx="8563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Size is 65% of the dataset </a:t>
            </a:r>
          </a:p>
          <a:p>
            <a:r>
              <a:rPr lang="en-US" sz="1400" dirty="0"/>
              <a:t>X is all the features except </a:t>
            </a:r>
            <a:r>
              <a:rPr lang="en-US" sz="1400" dirty="0" err="1"/>
              <a:t>Crop_Damage</a:t>
            </a:r>
            <a:r>
              <a:rPr lang="en-US" sz="1400" dirty="0"/>
              <a:t>(Predictors)</a:t>
            </a:r>
          </a:p>
          <a:p>
            <a:r>
              <a:rPr lang="en-US" sz="1400" dirty="0"/>
              <a:t>Y is </a:t>
            </a:r>
            <a:r>
              <a:rPr lang="en-US" sz="1400" dirty="0" err="1"/>
              <a:t>Crop_Damage</a:t>
            </a:r>
            <a:r>
              <a:rPr lang="en-US" sz="1400" dirty="0"/>
              <a:t>(Target)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11414-923C-844C-81F2-FA61160C3790}"/>
              </a:ext>
            </a:extLst>
          </p:cNvPr>
          <p:cNvSpPr txBox="1"/>
          <p:nvPr/>
        </p:nvSpPr>
        <p:spPr>
          <a:xfrm>
            <a:off x="151541" y="2081553"/>
            <a:ext cx="1188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Season, </a:t>
            </a:r>
            <a:r>
              <a:rPr lang="en-US" sz="1400" dirty="0" err="1"/>
              <a:t>Pesticide_Use_Category</a:t>
            </a:r>
            <a:r>
              <a:rPr lang="en-US" sz="1400" dirty="0"/>
              <a:t>, </a:t>
            </a:r>
            <a:r>
              <a:rPr lang="en-US" sz="1400" dirty="0" err="1"/>
              <a:t>Soil_Type</a:t>
            </a:r>
            <a:r>
              <a:rPr lang="en-US" sz="1400" dirty="0"/>
              <a:t>, </a:t>
            </a:r>
            <a:r>
              <a:rPr lang="en-US" sz="1400" dirty="0" err="1"/>
              <a:t>Crop_Type</a:t>
            </a:r>
            <a:r>
              <a:rPr lang="en-US" sz="1400" dirty="0"/>
              <a:t> are categorical features, so, I used </a:t>
            </a:r>
            <a:r>
              <a:rPr lang="en-US" sz="1400" dirty="0" err="1"/>
              <a:t>get_dummies</a:t>
            </a:r>
            <a:r>
              <a:rPr lang="en-US" sz="1400" dirty="0"/>
              <a:t>() method of pandas to create dummy variables. We could also use cat codes or One Hot Encoding.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F7835-8B57-0C47-89DF-279BE00EF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36" y="2618959"/>
            <a:ext cx="11398928" cy="1428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4EC62-DFCB-6B4C-86B5-EFD117C67B27}"/>
              </a:ext>
            </a:extLst>
          </p:cNvPr>
          <p:cNvSpPr txBox="1"/>
          <p:nvPr/>
        </p:nvSpPr>
        <p:spPr>
          <a:xfrm>
            <a:off x="162136" y="4539690"/>
            <a:ext cx="11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Number_Doses_Week</a:t>
            </a:r>
            <a:r>
              <a:rPr lang="en-IN" sz="1400" dirty="0"/>
              <a:t>, </a:t>
            </a:r>
            <a:r>
              <a:rPr lang="en-IN" sz="1400" dirty="0" err="1"/>
              <a:t>Number_Weeks_Used</a:t>
            </a:r>
            <a:r>
              <a:rPr lang="en-IN" sz="1400" dirty="0"/>
              <a:t>, </a:t>
            </a:r>
            <a:r>
              <a:rPr lang="en-IN" sz="1400" dirty="0" err="1"/>
              <a:t>Number_Weeks_Quit</a:t>
            </a:r>
            <a:r>
              <a:rPr lang="en-IN" sz="1400" dirty="0"/>
              <a:t>, </a:t>
            </a:r>
            <a:r>
              <a:rPr lang="en-IN" sz="1400" dirty="0" err="1"/>
              <a:t>Estimated_Insects_Counts</a:t>
            </a:r>
            <a:r>
              <a:rPr lang="en-IN" sz="1400" dirty="0"/>
              <a:t> are in different scales so I normalized using Min Max Scaler() of </a:t>
            </a:r>
            <a:r>
              <a:rPr lang="en-IN" sz="1400" dirty="0" err="1"/>
              <a:t>sklearn</a:t>
            </a:r>
            <a:r>
              <a:rPr lang="en-IN" sz="1400" dirty="0"/>
              <a:t>. On the training data we do </a:t>
            </a:r>
            <a:r>
              <a:rPr lang="en-IN" sz="1400" dirty="0" err="1"/>
              <a:t>fit.transform</a:t>
            </a:r>
            <a:r>
              <a:rPr lang="en-IN" sz="1400" dirty="0"/>
              <a:t>() and then transform the test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B2C95-1DC6-9E49-BC20-E234CBE7D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76" y="5077096"/>
            <a:ext cx="5281658" cy="1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224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261A2E"/>
      </a:dk2>
      <a:lt2>
        <a:srgbClr val="F0F1F3"/>
      </a:lt2>
      <a:accent1>
        <a:srgbClr val="B79F48"/>
      </a:accent1>
      <a:accent2>
        <a:srgbClr val="B1663B"/>
      </a:accent2>
      <a:accent3>
        <a:srgbClr val="C34D53"/>
      </a:accent3>
      <a:accent4>
        <a:srgbClr val="B13B73"/>
      </a:accent4>
      <a:accent5>
        <a:srgbClr val="C34DB6"/>
      </a:accent5>
      <a:accent6>
        <a:srgbClr val="8D3BB1"/>
      </a:accent6>
      <a:hlink>
        <a:srgbClr val="4A64C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974</Words>
  <Application>Microsoft Macintosh PowerPoint</Application>
  <PresentationFormat>Widescreen</PresentationFormat>
  <Paragraphs>121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 Crop Science</dc:title>
  <dc:creator>Tumakuru Ashok, Tejas</dc:creator>
  <cp:lastModifiedBy>Tumakuru Ashok, Tejas</cp:lastModifiedBy>
  <cp:revision>17</cp:revision>
  <dcterms:created xsi:type="dcterms:W3CDTF">2021-11-06T14:52:03Z</dcterms:created>
  <dcterms:modified xsi:type="dcterms:W3CDTF">2021-11-07T18:01:19Z</dcterms:modified>
</cp:coreProperties>
</file>