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6F112-4678-4A26-934B-C8D80AFEA78F}" v="494" dt="2024-09-30T08:10:28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8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2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02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6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6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2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0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9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2E7D-2B28-4CB8-B4B1-DB8F6C73733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EA99-C867-4E84-AE25-1BB3BD7DD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286" y="1973700"/>
            <a:ext cx="5355771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/>
              <a:t>Executive Summary</a:t>
            </a:r>
            <a:endParaRPr lang="en-US" b="1" dirty="0"/>
          </a:p>
          <a:p>
            <a:pPr algn="ctr">
              <a:lnSpc>
                <a:spcPct val="200000"/>
              </a:lnSpc>
            </a:pPr>
            <a:r>
              <a:rPr lang="en-US" dirty="0"/>
              <a:t>Using Effective Story Telling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3230-1252-4229-AD6F-50D77F824F49}" type="slidenum">
              <a:rPr lang="en-IN" smtClean="0"/>
              <a:t>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Clear Waters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74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/>
          </a:bodyPr>
          <a:lstStyle/>
          <a:p>
            <a:r>
              <a:rPr lang="en-US" sz="2800" b="1" dirty="0"/>
              <a:t>Executive Summary – as of August’23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9349"/>
            <a:ext cx="2967446" cy="47676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Issue:</a:t>
            </a:r>
          </a:p>
          <a:p>
            <a:r>
              <a:rPr lang="en-US" sz="1400" dirty="0"/>
              <a:t>The approval rate has dropped consistently over the past four weeks, falling below the target threshold, while the withdrawal rate remains </a:t>
            </a:r>
            <a:r>
              <a:rPr lang="en-US" sz="1400" dirty="0" err="1"/>
              <a:t>high.This</a:t>
            </a:r>
            <a:r>
              <a:rPr lang="en-US" sz="1400" dirty="0"/>
              <a:t> indicates potential issues with application completeness and accuracy, impacting overall business performance and customer satisfaction.</a:t>
            </a:r>
          </a:p>
          <a:p>
            <a:pPr marL="0" indent="0">
              <a:buNone/>
            </a:pPr>
            <a:r>
              <a:rPr lang="en-US" sz="1600" b="1" dirty="0"/>
              <a:t>Impact:</a:t>
            </a:r>
          </a:p>
          <a:p>
            <a:r>
              <a:rPr lang="en-US" sz="1400" dirty="0"/>
              <a:t>The approval rate dropped from 59.73% to 57.02%, and 29.7% of applications were withdrawn in the last week, indicating a negative trend that affects overall business efficiency and customer satisfaction.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6000" y="1409349"/>
            <a:ext cx="2879794" cy="4767614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The main reason for high withdrawal rates is "Incorrect/Incomplete Application Details," accounting for 62.3% of all withdrawals. This suggests a lack of clear instructions or ineffective communication during the application process.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3230-1252-4229-AD6F-50D77F824F49}" type="slidenum">
              <a:rPr lang="en-IN" smtClean="0"/>
              <a:t>2</a:t>
            </a:fld>
            <a:endParaRPr lang="en-I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610600" y="1409349"/>
            <a:ext cx="2743200" cy="46637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Identified Root Cause for Applications Withdrawn due to Incorrect Details or Incomplete Applications</a:t>
            </a:r>
          </a:p>
          <a:p>
            <a:pPr marL="627063" lvl="1" indent="-169863">
              <a:buFont typeface="+mj-lt"/>
              <a:buAutoNum type="romanLcPeriod"/>
            </a:pPr>
            <a:r>
              <a:rPr lang="en-US" sz="1200" dirty="0"/>
              <a:t>implement a pre-submission validation tool that checks for missing or incorrect details before the application is finalized.</a:t>
            </a:r>
          </a:p>
          <a:p>
            <a:pPr marL="627063" lvl="1" indent="-169863">
              <a:buFont typeface="+mj-lt"/>
              <a:buAutoNum type="romanLcPeriod"/>
            </a:pPr>
            <a:r>
              <a:rPr lang="en-US" sz="1200" dirty="0"/>
              <a:t>Enhance the guidance and support during the application process, such as tooltips ,FAQs, or live chat assistance.</a:t>
            </a:r>
          </a:p>
          <a:p>
            <a:pPr marL="627063" lvl="1" indent="-169863">
              <a:buFont typeface="+mj-lt"/>
              <a:buAutoNum type="romanLcPeriod"/>
            </a:pPr>
            <a:r>
              <a:rPr lang="en-US" sz="1200" dirty="0"/>
              <a:t>Conduct training sessions for front-line teams to improve clarity and accuracy in customer communication</a:t>
            </a:r>
            <a:r>
              <a:rPr lang="en-US" sz="1100" dirty="0"/>
              <a:t>.</a:t>
            </a:r>
          </a:p>
          <a:p>
            <a:pPr marL="270000">
              <a:buFont typeface="Wingdings" panose="05000000000000000000" pitchFamily="2" charset="2"/>
              <a:buChar char="ü"/>
            </a:pPr>
            <a:r>
              <a:rPr lang="en-US" sz="1300" dirty="0"/>
              <a:t>Plan is in place to review the Withdrawn Applications for Existing Consumers with an objective to reduce the withdrawal rates over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00" dirty="0"/>
              <a:t>KPI Dashboard deployed to track Key Metrics (Link to the Dashboard</a:t>
            </a:r>
            <a:r>
              <a:rPr lang="en-US" sz="1200" dirty="0"/>
              <a:t>)</a:t>
            </a:r>
          </a:p>
          <a:p>
            <a:pPr marL="169863" indent="-169863">
              <a:buFont typeface="+mj-lt"/>
              <a:buAutoNum type="romanLcPeriod"/>
            </a:pPr>
            <a:endParaRPr lang="en-US" sz="300" dirty="0"/>
          </a:p>
          <a:p>
            <a:pPr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Training Program for Store Personnel was launched in Aug which resulted into:</a:t>
            </a:r>
          </a:p>
          <a:p>
            <a:pPr marL="0" indent="0">
              <a:lnSpc>
                <a:spcPct val="120000"/>
              </a:lnSpc>
              <a:spcBef>
                <a:spcPts val="30"/>
              </a:spcBef>
              <a:buNone/>
            </a:pPr>
            <a:endParaRPr lang="en-US" b="1" dirty="0"/>
          </a:p>
          <a:p>
            <a:pPr marL="354012" lvl="1" indent="-171450">
              <a:buFont typeface="Wingdings" panose="05000000000000000000" pitchFamily="2" charset="2"/>
              <a:buChar char="ü"/>
            </a:pPr>
            <a:r>
              <a:rPr lang="en-US" sz="1200" dirty="0"/>
              <a:t>Improved data accuracy and application completeness increased approval rates by 10-15% and reduce withdrawal rates by 20-25%.</a:t>
            </a:r>
          </a:p>
          <a:p>
            <a:pPr marL="354012" lvl="1" indent="-171450">
              <a:buFont typeface="Wingdings" panose="05000000000000000000" pitchFamily="2" charset="2"/>
              <a:buChar char="ü"/>
            </a:pPr>
            <a:r>
              <a:rPr lang="en-US" sz="1200" dirty="0"/>
              <a:t>Fewer errors and enhanced support allowed teams to handle a higher volume of applications with the same resources, optimizing overall productivity and performance.</a:t>
            </a:r>
            <a:endParaRPr lang="en-IN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897622"/>
            <a:ext cx="10889609" cy="167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1031846"/>
            <a:ext cx="2967446" cy="293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&amp; Impact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836000" y="1031846"/>
            <a:ext cx="2879794" cy="293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Cause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10600" y="1036039"/>
            <a:ext cx="2743200" cy="293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6694714" y="6345101"/>
            <a:ext cx="4114800" cy="365125"/>
          </a:xfrm>
        </p:spPr>
        <p:txBody>
          <a:bodyPr/>
          <a:lstStyle/>
          <a:p>
            <a:pPr algn="r"/>
            <a:r>
              <a:rPr lang="en-US" sz="1000" dirty="0"/>
              <a:t>Clear Waters Analytics</a:t>
            </a:r>
            <a:endParaRPr lang="en-IN" sz="1000" dirty="0"/>
          </a:p>
        </p:txBody>
      </p:sp>
      <p:sp>
        <p:nvSpPr>
          <p:cNvPr id="14" name="Rectangle 13"/>
          <p:cNvSpPr/>
          <p:nvPr/>
        </p:nvSpPr>
        <p:spPr>
          <a:xfrm>
            <a:off x="8610600" y="3923784"/>
            <a:ext cx="2743200" cy="2936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0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build="p" animBg="1"/>
      <p:bldP spid="6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/>
          </a:bodyPr>
          <a:lstStyle/>
          <a:p>
            <a:r>
              <a:rPr lang="en-US" sz="2800" b="1" dirty="0"/>
              <a:t>Executive Summary – as of August’23                                               (Contd..)</a:t>
            </a:r>
            <a:endParaRPr lang="en-IN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3230-1252-4229-AD6F-50D77F824F49}" type="slidenum">
              <a:rPr lang="en-IN" smtClean="0"/>
              <a:t>3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897622"/>
            <a:ext cx="10889609" cy="167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451134" y="6356349"/>
            <a:ext cx="4114800" cy="365125"/>
          </a:xfrm>
        </p:spPr>
        <p:txBody>
          <a:bodyPr/>
          <a:lstStyle/>
          <a:p>
            <a:pPr algn="r"/>
            <a:r>
              <a:rPr lang="en-US" sz="1000" dirty="0"/>
              <a:t>Clear Waters Analytics</a:t>
            </a:r>
            <a:endParaRPr lang="en-IN" sz="1000" dirty="0"/>
          </a:p>
        </p:txBody>
      </p:sp>
      <p:sp>
        <p:nvSpPr>
          <p:cNvPr id="27" name="Rectangle 26"/>
          <p:cNvSpPr/>
          <p:nvPr/>
        </p:nvSpPr>
        <p:spPr>
          <a:xfrm>
            <a:off x="1082180" y="1058718"/>
            <a:ext cx="5452844" cy="2592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6769915" y="1058718"/>
            <a:ext cx="4832058" cy="2592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82180" y="3759974"/>
            <a:ext cx="5452845" cy="2525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769915" y="3759974"/>
            <a:ext cx="4832058" cy="25250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2076274" y="1058718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Highlights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9118" y="1058718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Risks &amp; Issues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76273" y="3759798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Metrics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29118" y="3744300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Emerging Concerns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84475" y="1535646"/>
            <a:ext cx="5248247" cy="226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Calibri body"/>
              </a:rPr>
              <a:t>Training Program for Store Personnel was launched in Aug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Calibri body"/>
              </a:rPr>
              <a:t>Withdrawal Rate in last week of Aug declined by ~2%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Calibri body"/>
              </a:rPr>
              <a:t>While Approval Rate improved by &gt;4% during the same period</a:t>
            </a:r>
            <a:endParaRPr lang="en-IN" sz="1200" dirty="0">
              <a:latin typeface="Calibri body"/>
            </a:endParaRPr>
          </a:p>
          <a:p>
            <a:pPr marL="360000" lvl="1" indent="-285750">
              <a:spcBef>
                <a:spcPts val="50"/>
              </a:spcBef>
              <a:buFont typeface="Wingdings" panose="05000000000000000000" pitchFamily="2" charset="2"/>
              <a:buChar char="ü"/>
            </a:pPr>
            <a:endParaRPr lang="en-US" sz="1200" dirty="0">
              <a:latin typeface="Calibri body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60" dirty="0">
                <a:latin typeface="Calibri body"/>
              </a:rPr>
              <a:t>The percentage of applications processed within SLA has declined from 89.4% in Week 1 to 85.3% in Week 4, indicating a slight downward trend.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60" dirty="0">
                <a:latin typeface="Calibri body"/>
              </a:rPr>
              <a:t>The decline rate has remained within acceptable threshold limits and shows WoW improvement.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60" dirty="0">
                <a:latin typeface="Calibri body"/>
              </a:rPr>
              <a:t>The handling time has decreased, reaching 19.63 minutes in Week 4, improving from 25.04 minutes in Week 2. This reduction in handling time may indicate increased efficiency.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IN" sz="1200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65246"/>
              </p:ext>
            </p:extLst>
          </p:nvPr>
        </p:nvGraphicFramePr>
        <p:xfrm>
          <a:off x="1184475" y="4180430"/>
          <a:ext cx="5161560" cy="165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927">
                  <a:extLst>
                    <a:ext uri="{9D8B030D-6E8A-4147-A177-3AD203B41FA5}">
                      <a16:colId xmlns:a16="http://schemas.microsoft.com/office/drawing/2014/main" xmlns="" val="3005057808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xmlns="" val="263967642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xmlns="" val="3775944496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xmlns="" val="720018718"/>
                    </a:ext>
                  </a:extLst>
                </a:gridCol>
                <a:gridCol w="785768">
                  <a:extLst>
                    <a:ext uri="{9D8B030D-6E8A-4147-A177-3AD203B41FA5}">
                      <a16:colId xmlns:a16="http://schemas.microsoft.com/office/drawing/2014/main" xmlns="" val="1143806175"/>
                    </a:ext>
                  </a:extLst>
                </a:gridCol>
              </a:tblGrid>
              <a:tr h="284529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KPI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Week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3321031"/>
                  </a:ext>
                </a:extLst>
              </a:tr>
              <a:tr h="285226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Approved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27342100"/>
                  </a:ext>
                </a:extLst>
              </a:tr>
              <a:tr h="251670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Declined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0676517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Withdrawn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46153825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r>
                        <a:rPr lang="en-IN" sz="900" dirty="0"/>
                        <a:t>% of Applications within SLA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0025047"/>
                  </a:ext>
                </a:extLst>
              </a:tr>
              <a:tr h="333463">
                <a:tc>
                  <a:txBody>
                    <a:bodyPr/>
                    <a:lstStyle/>
                    <a:p>
                      <a:r>
                        <a:rPr lang="en-IN" sz="900" dirty="0"/>
                        <a:t>Average Handling Time (in Mins)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7026078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853810" y="4253468"/>
            <a:ext cx="46344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 body"/>
              </a:rPr>
              <a:t>Overdue bills and unclear reasons for withdrawal continue to make up 19.5% and 8.9% of the cases, respectively. This shows a lack of clarity in customer communication and a failure to address these recurrent reasons systematically.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 body"/>
              </a:rPr>
              <a:t>If handling times continue to fall while rejection and withdrawal rates </a:t>
            </a:r>
            <a:r>
              <a:rPr lang="en-US" sz="1200" dirty="0" err="1">
                <a:latin typeface="Calibri body"/>
              </a:rPr>
              <a:t>rise,</a:t>
            </a:r>
            <a:r>
              <a:rPr lang="en-US" altLang="en-US" sz="1200" dirty="0" err="1">
                <a:latin typeface="Calibri body"/>
              </a:rPr>
              <a:t>it</a:t>
            </a:r>
            <a:r>
              <a:rPr lang="en-US" altLang="en-US" sz="1200" dirty="0">
                <a:latin typeface="Calibri body"/>
              </a:rPr>
              <a:t> may indicate ineffective fast-tracking of applications at the cost of quality.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latin typeface="Calibri body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868718" y="1558147"/>
            <a:ext cx="4634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 Higher Withdrawal Rate continues to be an issue in Aug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Continue Training Program for Store Personnel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Review Applications Withdrawn for Existing Consumers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2892" y="6361878"/>
            <a:ext cx="350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SLA</a:t>
            </a:r>
            <a:r>
              <a:rPr lang="en-US" sz="900" dirty="0"/>
              <a:t>: Service Level Agreement</a:t>
            </a:r>
          </a:p>
          <a:p>
            <a:r>
              <a:rPr lang="en-US" sz="900" b="1" dirty="0"/>
              <a:t>WoW</a:t>
            </a:r>
            <a:r>
              <a:rPr lang="en-US" sz="900" dirty="0"/>
              <a:t>: Week Over Week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B34F4B6-A938-4479-3C73-C6A53801D2CD}"/>
              </a:ext>
            </a:extLst>
          </p:cNvPr>
          <p:cNvGrpSpPr/>
          <p:nvPr/>
        </p:nvGrpSpPr>
        <p:grpSpPr>
          <a:xfrm>
            <a:off x="3368183" y="4545362"/>
            <a:ext cx="2727817" cy="1176697"/>
            <a:chOff x="3372374" y="4681057"/>
            <a:chExt cx="2727817" cy="11766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6707A4EF-3997-ABD7-0E72-F5BF133E1BBF}"/>
                </a:ext>
              </a:extLst>
            </p:cNvPr>
            <p:cNvGrpSpPr/>
            <p:nvPr/>
          </p:nvGrpSpPr>
          <p:grpSpPr>
            <a:xfrm>
              <a:off x="3372374" y="5210416"/>
              <a:ext cx="2723626" cy="117446"/>
              <a:chOff x="3372374" y="5210416"/>
              <a:chExt cx="2723626" cy="117446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372374" y="5210416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246227" y="5210416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048773" y="5210416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53387" y="5210416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15B85ADE-C5DA-E1EB-B6FA-EF776D6B71F2}"/>
                </a:ext>
              </a:extLst>
            </p:cNvPr>
            <p:cNvGrpSpPr/>
            <p:nvPr/>
          </p:nvGrpSpPr>
          <p:grpSpPr>
            <a:xfrm>
              <a:off x="3372374" y="4681057"/>
              <a:ext cx="2723626" cy="390621"/>
              <a:chOff x="3372374" y="4681057"/>
              <a:chExt cx="2723626" cy="39062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372374" y="4690217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246227" y="4681057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048773" y="4681057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953387" y="4681057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372374" y="4954232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246227" y="4954232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069745" y="4954232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53387" y="4954232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D0CA847B-0137-E082-6AA5-71197F875902}"/>
                </a:ext>
              </a:extLst>
            </p:cNvPr>
            <p:cNvGrpSpPr/>
            <p:nvPr/>
          </p:nvGrpSpPr>
          <p:grpSpPr>
            <a:xfrm>
              <a:off x="3372374" y="5462938"/>
              <a:ext cx="2727817" cy="394816"/>
              <a:chOff x="3372374" y="5462938"/>
              <a:chExt cx="2727817" cy="394816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372374" y="5462938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246227" y="5462938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069745" y="5462938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953387" y="5462938"/>
                <a:ext cx="142613" cy="1174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376565" y="5740308"/>
                <a:ext cx="142613" cy="1174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250418" y="5740308"/>
                <a:ext cx="142613" cy="11744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073936" y="5740308"/>
                <a:ext cx="142613" cy="1174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957578" y="5740308"/>
                <a:ext cx="142613" cy="1174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13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7" grpId="0"/>
      <p:bldP spid="38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560</Words>
  <Application>Microsoft Office PowerPoint</Application>
  <PresentationFormat>Custom</PresentationFormat>
  <Paragraphs>60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Executive Summary – as of August’23</vt:lpstr>
      <vt:lpstr>Executive Summary – as of August’23                                               (Contd..)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kud</dc:creator>
  <cp:lastModifiedBy>Tejas Kud</cp:lastModifiedBy>
  <cp:revision>2</cp:revision>
  <dcterms:created xsi:type="dcterms:W3CDTF">2023-09-26T16:29:46Z</dcterms:created>
  <dcterms:modified xsi:type="dcterms:W3CDTF">2024-12-20T05:57:13Z</dcterms:modified>
</cp:coreProperties>
</file>