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3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5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2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6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8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5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03AB-280D-43F6-A00F-5C7F9B9CB57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9C04-9C8D-4F52-8924-ACF1D6C5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975" y="1447800"/>
            <a:ext cx="10372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Clear Waters Communication – Business Insights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Executive Summary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974" y="3886200"/>
            <a:ext cx="1037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January 2024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73" y="6150114"/>
            <a:ext cx="333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Shubham Surve</a:t>
            </a:r>
          </a:p>
          <a:p>
            <a:r>
              <a:rPr lang="en-US" sz="1400" dirty="0"/>
              <a:t>Data Analyst, Clear Waters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746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2023 Re-Cap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Competition Regulator OK With QANTM/Xenith Merger, But Notes That Grou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95" y="2216329"/>
            <a:ext cx="1203960" cy="1203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" y="3378926"/>
            <a:ext cx="251092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Highlights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Approval rate </a:t>
            </a:r>
            <a:r>
              <a:rPr lang="en-US" sz="1100" b="1" dirty="0"/>
              <a:t>improved to 79.4% in December </a:t>
            </a:r>
            <a:r>
              <a:rPr lang="en-US" sz="1100" dirty="0"/>
              <a:t>(up from 51% in January), showcasing a 58% improvement throughout the year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/>
              <a:t>Concerns: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Approval rate still falls short of the </a:t>
            </a:r>
            <a:r>
              <a:rPr lang="en-US" sz="1100" b="1" dirty="0"/>
              <a:t>target of 85%</a:t>
            </a:r>
            <a:r>
              <a:rPr lang="en-US" sz="1100" dirty="0"/>
              <a:t>, limiting potential business growth.</a:t>
            </a:r>
            <a:endParaRPr lang="en-IN" sz="1100" dirty="0"/>
          </a:p>
        </p:txBody>
      </p:sp>
      <p:pic>
        <p:nvPicPr>
          <p:cNvPr id="7" name="Picture 6" descr="Quality Control Black Stamp Text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66" y="2276066"/>
            <a:ext cx="1375953" cy="1031965"/>
          </a:xfrm>
          <a:prstGeom prst="rect">
            <a:avLst/>
          </a:prstGeom>
        </p:spPr>
      </p:pic>
      <p:pic>
        <p:nvPicPr>
          <p:cNvPr id="9" name="Picture 8" descr="Andy Puzder, Trump’s pick for Secretary of Labor, withdraw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5" y="2239460"/>
            <a:ext cx="1661433" cy="1103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2" y="2014945"/>
            <a:ext cx="1916974" cy="12779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09110" y="3378925"/>
            <a:ext cx="25068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Highlights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Decline rates </a:t>
            </a:r>
            <a:r>
              <a:rPr lang="en-US" sz="1100" b="1" dirty="0"/>
              <a:t>rose sharply</a:t>
            </a:r>
            <a:r>
              <a:rPr lang="en-US" sz="1100" dirty="0"/>
              <a:t> from 10.3% in December to 18.9% in </a:t>
            </a:r>
            <a:r>
              <a:rPr lang="en-US" sz="1100" dirty="0" smtClean="0"/>
              <a:t>January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r>
              <a:rPr lang="en-US" sz="1200" b="1" dirty="0" smtClean="0"/>
              <a:t>Concerns</a:t>
            </a:r>
            <a:r>
              <a:rPr lang="en-US" sz="1200" b="1" dirty="0"/>
              <a:t>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A </a:t>
            </a:r>
            <a:r>
              <a:rPr lang="en-US" sz="1100" b="1" dirty="0"/>
              <a:t>high decline rate </a:t>
            </a:r>
            <a:r>
              <a:rPr lang="en-US" sz="1100" dirty="0"/>
              <a:t>negatively affects the approval pipeline and customer satisfaction</a:t>
            </a:r>
            <a:r>
              <a:rPr lang="en-US" sz="1100" dirty="0" smtClean="0"/>
              <a:t>.</a:t>
            </a: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9578" y="3378925"/>
            <a:ext cx="2743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Highlights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Withdraw Rate has </a:t>
            </a:r>
            <a:r>
              <a:rPr lang="en-US" sz="1100" b="1" dirty="0"/>
              <a:t>improved</a:t>
            </a:r>
            <a:r>
              <a:rPr lang="en-US" sz="1100" dirty="0"/>
              <a:t> by ~</a:t>
            </a:r>
            <a:r>
              <a:rPr lang="en-US" sz="1100" b="1" dirty="0"/>
              <a:t>66%</a:t>
            </a:r>
            <a:r>
              <a:rPr lang="en-US" sz="1100" dirty="0"/>
              <a:t> (10% in Dec vs 29% in Jan)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Withdraw Rate continue to trend </a:t>
            </a:r>
            <a:r>
              <a:rPr lang="en-US" sz="1100" b="1" dirty="0"/>
              <a:t>within</a:t>
            </a:r>
            <a:r>
              <a:rPr lang="en-US" sz="1100" dirty="0"/>
              <a:t> the defined Target of 10%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endParaRPr lang="en-US" sz="1200" dirty="0"/>
          </a:p>
          <a:p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824504" y="3378925"/>
            <a:ext cx="278402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Highlights</a:t>
            </a:r>
            <a:r>
              <a:rPr lang="en-US" sz="1100" dirty="0"/>
              <a:t>:</a:t>
            </a:r>
          </a:p>
          <a:p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Total Applications Handled </a:t>
            </a:r>
            <a:r>
              <a:rPr lang="en-US" sz="1100" b="1" dirty="0"/>
              <a:t>improved</a:t>
            </a:r>
            <a:r>
              <a:rPr lang="en-US" sz="1100" dirty="0"/>
              <a:t> by ~</a:t>
            </a:r>
            <a:r>
              <a:rPr lang="en-US" sz="1100" b="1" dirty="0"/>
              <a:t>66%</a:t>
            </a:r>
            <a:r>
              <a:rPr lang="en-US" sz="1100" dirty="0"/>
              <a:t> (11.6K in Dec vs 4.3K in Jan)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Average Handling Time (</a:t>
            </a:r>
            <a:r>
              <a:rPr lang="en-US" sz="1100" b="1" dirty="0"/>
              <a:t>AHT</a:t>
            </a:r>
            <a:r>
              <a:rPr lang="en-US" sz="1100" dirty="0"/>
              <a:t>) &amp; Applications Actioned within </a:t>
            </a:r>
            <a:r>
              <a:rPr lang="en-US" sz="1100" b="1" dirty="0"/>
              <a:t>SLA</a:t>
            </a:r>
            <a:r>
              <a:rPr lang="en-US" sz="1100" dirty="0"/>
              <a:t> has been trending within Targets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100" dirty="0"/>
          </a:p>
          <a:p>
            <a:r>
              <a:rPr lang="en-US" sz="1100" b="1" dirty="0"/>
              <a:t>Concerns: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Lower walk-in conversion rate (~</a:t>
            </a:r>
            <a:r>
              <a:rPr lang="en-US" sz="1000" b="1" dirty="0"/>
              <a:t>66%</a:t>
            </a:r>
            <a:r>
              <a:rPr lang="en-US" sz="1000" dirty="0"/>
              <a:t> vs 90% target) is limiting CWC's ability to handle more applications. A higher conversion rate would lead to more applications, increasing the chances of gaining new consumers through higher approval rates.</a:t>
            </a:r>
            <a:endParaRPr lang="en-IN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97" y="841947"/>
            <a:ext cx="116781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Executive Summary:</a:t>
            </a:r>
          </a:p>
          <a:p>
            <a:endParaRPr lang="en-US" sz="1400" dirty="0"/>
          </a:p>
          <a:p>
            <a:r>
              <a:rPr lang="en-US" sz="1400" dirty="0"/>
              <a:t>In 2023, key metrics showed significant </a:t>
            </a:r>
            <a:r>
              <a:rPr lang="en-US" sz="1400" b="1" dirty="0"/>
              <a:t>improvements</a:t>
            </a:r>
            <a:r>
              <a:rPr lang="en-US" sz="1400" dirty="0"/>
              <a:t> across approval, decline, and withdrawal rates, leading to a higher volume of applications handled &amp; approved. However, challenges remain in achieving the </a:t>
            </a:r>
            <a:r>
              <a:rPr lang="en-US" sz="1400" b="1" dirty="0"/>
              <a:t>target</a:t>
            </a:r>
            <a:r>
              <a:rPr lang="en-US" sz="1400" dirty="0"/>
              <a:t> approval rate and addressing the impact of a lower walk-in conversion rate.</a:t>
            </a:r>
          </a:p>
          <a:p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6130834"/>
            <a:ext cx="12192000" cy="72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Takeaway: Higher Decline Rate due to Incorrect/ Incomplete Applications continues to impact Approval Rate;</a:t>
            </a:r>
          </a:p>
          <a:p>
            <a:pPr algn="ctr"/>
            <a:r>
              <a:rPr lang="en-US" dirty="0"/>
              <a:t>Implement automated pre-screening tools to assess Applications’ eligibility, reducing the likelihood of Declines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153048" y="2436890"/>
            <a:ext cx="4080" cy="35197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13517" y="2435380"/>
            <a:ext cx="108040" cy="35212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79589" y="2435380"/>
            <a:ext cx="63817" cy="34516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7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Executive Summary – As of December 2023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65758" y="955765"/>
            <a:ext cx="5216435" cy="279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Highlights</a:t>
            </a:r>
          </a:p>
          <a:p>
            <a:pPr marL="228600" indent="-228600">
              <a:buAutoNum type="arabicParenR"/>
            </a:pPr>
            <a:r>
              <a:rPr lang="en-US" sz="1200" b="1" dirty="0" smtClean="0"/>
              <a:t>Application </a:t>
            </a:r>
            <a:r>
              <a:rPr lang="en-US" sz="1200" b="1" dirty="0"/>
              <a:t>Metrics</a:t>
            </a:r>
            <a:r>
              <a:rPr lang="en-US" sz="1200" dirty="0"/>
              <a:t>: January experienced a significant decline in applications (11.6K to 4.3K) and approval rates (79.4% to 51.3%) compared to December, while SLA adherence showed a slight drop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sz="1200" b="1" dirty="0" smtClean="0"/>
              <a:t>Key </a:t>
            </a:r>
            <a:r>
              <a:rPr lang="en-US" sz="1200" b="1" dirty="0"/>
              <a:t>Trends &amp; Withdrawals</a:t>
            </a:r>
            <a:r>
              <a:rPr lang="en-US" sz="1200" dirty="0"/>
              <a:t>: Increased volatility in January’s approvals and withdrawals, with "Duplicate" applications remaining the primary reason for withdrawals in both months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sz="1200" b="1" dirty="0" smtClean="0"/>
              <a:t>Analyst </a:t>
            </a:r>
            <a:r>
              <a:rPr lang="en-US" sz="1200" b="1" dirty="0"/>
              <a:t>&amp; Case Performance</a:t>
            </a:r>
            <a:r>
              <a:rPr lang="en-US" sz="1200" dirty="0"/>
              <a:t>: Analysts performed consistently, but duplicate applications and incomplete details were identified as ongoing rejection issues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5643155" y="957944"/>
            <a:ext cx="5717178" cy="279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Risks &amp; Issues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Failing </a:t>
            </a:r>
            <a:r>
              <a:rPr lang="en-US" sz="1400" dirty="0"/>
              <a:t>to meet the target for approved applications throughout the year poses a significant challenge for </a:t>
            </a:r>
            <a:r>
              <a:rPr lang="en-US" sz="1400" dirty="0" smtClean="0"/>
              <a:t>us.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In </a:t>
            </a:r>
            <a:r>
              <a:rPr lang="en-US" sz="1400" dirty="0"/>
              <a:t>all of the stores; the main reason for application withdrawal is Incomplete details.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59" y="3827418"/>
            <a:ext cx="5216434" cy="269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KPI Name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43156" y="3827418"/>
            <a:ext cx="5717177" cy="269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Emerging Concerns</a:t>
            </a:r>
          </a:p>
          <a:p>
            <a:pPr marL="342900" indent="-342900">
              <a:buAutoNum type="arabicParenR"/>
            </a:pPr>
            <a:r>
              <a:rPr lang="en-GB" sz="1400" dirty="0" smtClean="0"/>
              <a:t>Declined </a:t>
            </a:r>
            <a:r>
              <a:rPr lang="en-GB" sz="1400" dirty="0"/>
              <a:t>rate and walk- in conversion rate will get in controlled due to automation  </a:t>
            </a:r>
            <a:endParaRPr lang="en-IN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Time </a:t>
            </a:r>
            <a:r>
              <a:rPr lang="en-US" sz="1400" dirty="0"/>
              <a:t>to time customer feedback</a:t>
            </a:r>
            <a:r>
              <a:rPr lang="en-US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Improving Automation can help reduce incomplete &amp; incorrect Applications and it leads to increase in </a:t>
            </a:r>
            <a:r>
              <a:rPr lang="en-US" sz="1400" dirty="0"/>
              <a:t>A</a:t>
            </a:r>
            <a:r>
              <a:rPr lang="en-US" sz="1400" dirty="0" smtClean="0"/>
              <a:t>pproval rate.</a:t>
            </a:r>
            <a:endParaRPr lang="en-IN" sz="1400" dirty="0"/>
          </a:p>
          <a:p>
            <a:pPr marL="342900" indent="-342900">
              <a:buAutoNum type="arabicParenR"/>
            </a:pPr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98745"/>
              </p:ext>
            </p:extLst>
          </p:nvPr>
        </p:nvGraphicFramePr>
        <p:xfrm>
          <a:off x="365759" y="4211514"/>
          <a:ext cx="5216434" cy="2311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6">
                  <a:extLst>
                    <a:ext uri="{9D8B030D-6E8A-4147-A177-3AD203B41FA5}">
                      <a16:colId xmlns:a16="http://schemas.microsoft.com/office/drawing/2014/main" xmlns="" val="3005057808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xmlns="" val="26396764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xmlns="" val="3775944496"/>
                    </a:ext>
                  </a:extLst>
                </a:gridCol>
                <a:gridCol w="756139">
                  <a:extLst>
                    <a:ext uri="{9D8B030D-6E8A-4147-A177-3AD203B41FA5}">
                      <a16:colId xmlns:a16="http://schemas.microsoft.com/office/drawing/2014/main" xmlns="" val="720018718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xmlns="" val="1143806175"/>
                    </a:ext>
                  </a:extLst>
                </a:gridCol>
                <a:gridCol w="756138"/>
                <a:gridCol w="728840"/>
              </a:tblGrid>
              <a:tr h="275751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KPI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+mj-lt"/>
                        </a:rPr>
                        <a:t>July</a:t>
                      </a:r>
                      <a:endParaRPr lang="en-IN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+mj-lt"/>
                        </a:rPr>
                        <a:t>August</a:t>
                      </a:r>
                      <a:endParaRPr lang="en-IN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+mj-lt"/>
                        </a:rPr>
                        <a:t>September</a:t>
                      </a:r>
                      <a:endParaRPr lang="en-IN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+mj-lt"/>
                        </a:rPr>
                        <a:t>October</a:t>
                      </a:r>
                      <a:endParaRPr lang="en-IN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November</a:t>
                      </a:r>
                      <a:endParaRPr lang="en-IN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December</a:t>
                      </a:r>
                      <a:endParaRPr lang="en-IN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3321031"/>
                  </a:ext>
                </a:extLst>
              </a:tr>
              <a:tr h="409721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Approved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27342100"/>
                  </a:ext>
                </a:extLst>
              </a:tr>
              <a:tr h="380551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Declined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0676517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Withdrawn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6153825"/>
                  </a:ext>
                </a:extLst>
              </a:tr>
              <a:tr h="380551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within SLA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025047"/>
                  </a:ext>
                </a:extLst>
              </a:tr>
              <a:tr h="479013">
                <a:tc>
                  <a:txBody>
                    <a:bodyPr/>
                    <a:lstStyle/>
                    <a:p>
                      <a:r>
                        <a:rPr lang="en-IN" sz="900" dirty="0"/>
                        <a:t>Average Handling Time (in Mins)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0260781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1653683" y="4613245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2924878" y="5005406"/>
            <a:ext cx="142613" cy="1174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4374880" y="5814480"/>
            <a:ext cx="142613" cy="117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2239046" y="4613245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3684187" y="4613245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2924879" y="4613245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2239800" y="5005406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1653682" y="5005406"/>
            <a:ext cx="142613" cy="1174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2924879" y="6204263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3684186" y="6204263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4374880" y="5010999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5114612" y="5008443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2236324" y="6204585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374880" y="6204263"/>
            <a:ext cx="142613" cy="117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5121861" y="6204263"/>
            <a:ext cx="142613" cy="117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653681" y="6204263"/>
            <a:ext cx="142613" cy="117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1658460" y="5811598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684187" y="5814480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2924877" y="5802613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5121861" y="5814480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653680" y="5389443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2239800" y="5811464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2239800" y="5397994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2924879" y="5397994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3684187" y="5403722"/>
            <a:ext cx="142613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3676332" y="5005406"/>
            <a:ext cx="142613" cy="1174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5125730" y="5427412"/>
            <a:ext cx="142613" cy="1174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4374880" y="5427412"/>
            <a:ext cx="142613" cy="1174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/>
          <p:cNvSpPr/>
          <p:nvPr/>
        </p:nvSpPr>
        <p:spPr>
          <a:xfrm>
            <a:off x="4379926" y="4613245"/>
            <a:ext cx="142613" cy="1174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5114610" y="4613245"/>
            <a:ext cx="142613" cy="1174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2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498</Words>
  <Application>Microsoft Office PowerPoint</Application>
  <PresentationFormat>Custom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Kumar</dc:creator>
  <cp:lastModifiedBy>Tejas Kud</cp:lastModifiedBy>
  <cp:revision>27</cp:revision>
  <dcterms:created xsi:type="dcterms:W3CDTF">2024-08-17T08:37:14Z</dcterms:created>
  <dcterms:modified xsi:type="dcterms:W3CDTF">2024-12-20T05:57:23Z</dcterms:modified>
</cp:coreProperties>
</file>