
<file path=[Content_Types].xml><?xml version="1.0" encoding="utf-8"?>
<Types xmlns="http://schemas.openxmlformats.org/package/2006/content-types">
  <Default Extension="fntdata" ContentType="application/x-fontdata"/>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65" r:id="rId2"/>
    <p:sldId id="266" r:id="rId3"/>
    <p:sldId id="258" r:id="rId4"/>
    <p:sldId id="259" r:id="rId5"/>
    <p:sldId id="267" r:id="rId6"/>
    <p:sldId id="260" r:id="rId7"/>
    <p:sldId id="262" r:id="rId8"/>
    <p:sldId id="263" r:id="rId9"/>
    <p:sldId id="26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Montserrat" panose="00000500000000000000" pitchFamily="2" charset="0"/>
      <p:regular r:id="rId16"/>
      <p:bold r:id="rId17"/>
      <p:italic r:id="rId18"/>
      <p:boldItalic r:id="rId19"/>
    </p:embeddedFont>
    <p:embeddedFont>
      <p:font typeface="Montserrat SemiBold" panose="00000700000000000000" pitchFamily="2" charset="0"/>
      <p:regular r:id="rId20"/>
      <p:bold r:id="rId21"/>
      <p:italic r:id="rId22"/>
      <p:boldItalic r:id="rId23"/>
    </p:embeddedFont>
    <p:embeddedFont>
      <p:font typeface="Tahoma" panose="020B0604030504040204" pitchFamily="3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82"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290392980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290392980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290392980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290392980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290392980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290392980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290392980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290392980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290392980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290392980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2903929805_5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903929805_5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mailto:tejasdashpute982@gmail.com" TargetMode="External"/><Relationship Id="rId2" Type="http://schemas.openxmlformats.org/officeDocument/2006/relationships/image" Target="../media/image1.jpg"/><Relationship Id="rId1" Type="http://schemas.openxmlformats.org/officeDocument/2006/relationships/slideLayout" Target="../slideLayouts/slideLayout11.xml"/><Relationship Id="rId6" Type="http://schemas.openxmlformats.org/officeDocument/2006/relationships/hyperlink" Target="mailto:arnav.arn7@gmail.com" TargetMode="External"/><Relationship Id="rId5" Type="http://schemas.openxmlformats.org/officeDocument/2006/relationships/hyperlink" Target="mailto:patilamey2905@gmail.com" TargetMode="External"/><Relationship Id="rId4" Type="http://schemas.openxmlformats.org/officeDocument/2006/relationships/hyperlink" Target="mailto:dsuyash38@gmail.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2F85C6B9-6CEF-D2C5-A4B9-CC91C111F5B0}"/>
              </a:ext>
            </a:extLst>
          </p:cNvPr>
          <p:cNvSpPr txBox="1"/>
          <p:nvPr/>
        </p:nvSpPr>
        <p:spPr>
          <a:xfrm>
            <a:off x="432612" y="3458717"/>
            <a:ext cx="7510145" cy="989965"/>
          </a:xfrm>
          <a:prstGeom prst="rect">
            <a:avLst/>
          </a:prstGeom>
        </p:spPr>
        <p:txBody>
          <a:bodyPr vert="horz" wrap="square" lIns="0" tIns="12700" rIns="0" bIns="0" rtlCol="0">
            <a:spAutoFit/>
          </a:bodyPr>
          <a:lstStyle/>
          <a:p>
            <a:pPr marL="12700">
              <a:lnSpc>
                <a:spcPct val="100000"/>
              </a:lnSpc>
              <a:spcBef>
                <a:spcPts val="100"/>
              </a:spcBef>
            </a:pPr>
            <a:r>
              <a:rPr sz="2400" b="1" spc="20" dirty="0">
                <a:solidFill>
                  <a:srgbClr val="1F2729"/>
                </a:solidFill>
                <a:latin typeface="Tahoma"/>
                <a:cs typeface="Tahoma"/>
              </a:rPr>
              <a:t>T</a:t>
            </a:r>
            <a:r>
              <a:rPr sz="2400" b="1" spc="10" dirty="0">
                <a:solidFill>
                  <a:srgbClr val="1F2729"/>
                </a:solidFill>
                <a:latin typeface="Tahoma"/>
                <a:cs typeface="Tahoma"/>
              </a:rPr>
              <a:t>e</a:t>
            </a:r>
            <a:r>
              <a:rPr sz="2400" b="1" spc="125" dirty="0">
                <a:solidFill>
                  <a:srgbClr val="1F2729"/>
                </a:solidFill>
                <a:latin typeface="Tahoma"/>
                <a:cs typeface="Tahoma"/>
              </a:rPr>
              <a:t>am</a:t>
            </a:r>
            <a:r>
              <a:rPr sz="2400" b="1" spc="-35" dirty="0">
                <a:solidFill>
                  <a:srgbClr val="1F2729"/>
                </a:solidFill>
                <a:latin typeface="Tahoma"/>
                <a:cs typeface="Tahoma"/>
              </a:rPr>
              <a:t> </a:t>
            </a:r>
            <a:r>
              <a:rPr sz="2400" b="1" spc="105" dirty="0">
                <a:solidFill>
                  <a:srgbClr val="1F2729"/>
                </a:solidFill>
                <a:latin typeface="Tahoma"/>
                <a:cs typeface="Tahoma"/>
              </a:rPr>
              <a:t>Name</a:t>
            </a:r>
            <a:r>
              <a:rPr sz="2400" b="1" spc="-45" dirty="0">
                <a:solidFill>
                  <a:srgbClr val="1F2729"/>
                </a:solidFill>
                <a:latin typeface="Tahoma"/>
                <a:cs typeface="Tahoma"/>
              </a:rPr>
              <a:t> </a:t>
            </a:r>
            <a:r>
              <a:rPr sz="2400" b="1" spc="-290" dirty="0">
                <a:solidFill>
                  <a:srgbClr val="1F2729"/>
                </a:solidFill>
                <a:latin typeface="Tahoma"/>
                <a:cs typeface="Tahoma"/>
              </a:rPr>
              <a:t>:</a:t>
            </a:r>
            <a:r>
              <a:rPr sz="2400" b="1" spc="-35" dirty="0">
                <a:solidFill>
                  <a:srgbClr val="1F2729"/>
                </a:solidFill>
                <a:latin typeface="Tahoma"/>
                <a:cs typeface="Tahoma"/>
              </a:rPr>
              <a:t> </a:t>
            </a:r>
            <a:r>
              <a:rPr sz="2400" b="1" u="heavy" spc="120" dirty="0">
                <a:solidFill>
                  <a:srgbClr val="1F2729"/>
                </a:solidFill>
                <a:uFill>
                  <a:solidFill>
                    <a:srgbClr val="1F2729"/>
                  </a:solidFill>
                </a:uFill>
                <a:latin typeface="Tahoma"/>
                <a:cs typeface="Tahoma"/>
              </a:rPr>
              <a:t>C</a:t>
            </a:r>
            <a:r>
              <a:rPr sz="2400" b="1" u="heavy" spc="105" dirty="0">
                <a:solidFill>
                  <a:srgbClr val="1F2729"/>
                </a:solidFill>
                <a:uFill>
                  <a:solidFill>
                    <a:srgbClr val="1F2729"/>
                  </a:solidFill>
                </a:uFill>
                <a:latin typeface="Tahoma"/>
                <a:cs typeface="Tahoma"/>
              </a:rPr>
              <a:t>u</a:t>
            </a:r>
            <a:r>
              <a:rPr sz="2400" b="1" u="heavy" spc="75" dirty="0">
                <a:solidFill>
                  <a:srgbClr val="1F2729"/>
                </a:solidFill>
                <a:uFill>
                  <a:solidFill>
                    <a:srgbClr val="1F2729"/>
                  </a:solidFill>
                </a:uFill>
                <a:latin typeface="Tahoma"/>
                <a:cs typeface="Tahoma"/>
              </a:rPr>
              <a:t>boid</a:t>
            </a:r>
            <a:endParaRPr sz="2400" dirty="0">
              <a:latin typeface="Tahoma"/>
              <a:cs typeface="Tahoma"/>
            </a:endParaRPr>
          </a:p>
          <a:p>
            <a:pPr marL="12700">
              <a:lnSpc>
                <a:spcPct val="100000"/>
              </a:lnSpc>
              <a:spcBef>
                <a:spcPts val="1830"/>
              </a:spcBef>
            </a:pPr>
            <a:r>
              <a:rPr sz="2400" b="1" spc="55" dirty="0">
                <a:solidFill>
                  <a:srgbClr val="1F2729"/>
                </a:solidFill>
                <a:latin typeface="Tahoma"/>
                <a:cs typeface="Tahoma"/>
              </a:rPr>
              <a:t>Proble</a:t>
            </a:r>
            <a:r>
              <a:rPr sz="2400" b="1" spc="235" dirty="0">
                <a:solidFill>
                  <a:srgbClr val="1F2729"/>
                </a:solidFill>
                <a:latin typeface="Tahoma"/>
                <a:cs typeface="Tahoma"/>
              </a:rPr>
              <a:t>m</a:t>
            </a:r>
            <a:r>
              <a:rPr sz="2400" b="1" spc="-45" dirty="0">
                <a:solidFill>
                  <a:srgbClr val="1F2729"/>
                </a:solidFill>
                <a:latin typeface="Tahoma"/>
                <a:cs typeface="Tahoma"/>
              </a:rPr>
              <a:t> </a:t>
            </a:r>
            <a:r>
              <a:rPr sz="2400" b="1" spc="5" dirty="0">
                <a:solidFill>
                  <a:srgbClr val="1F2729"/>
                </a:solidFill>
                <a:latin typeface="Tahoma"/>
                <a:cs typeface="Tahoma"/>
              </a:rPr>
              <a:t>St</a:t>
            </a:r>
            <a:r>
              <a:rPr sz="2400" b="1" spc="30" dirty="0">
                <a:solidFill>
                  <a:srgbClr val="1F2729"/>
                </a:solidFill>
                <a:latin typeface="Tahoma"/>
                <a:cs typeface="Tahoma"/>
              </a:rPr>
              <a:t>ate</a:t>
            </a:r>
            <a:r>
              <a:rPr sz="2400" b="1" spc="105" dirty="0">
                <a:solidFill>
                  <a:srgbClr val="1F2729"/>
                </a:solidFill>
                <a:latin typeface="Tahoma"/>
                <a:cs typeface="Tahoma"/>
              </a:rPr>
              <a:t>ment</a:t>
            </a:r>
            <a:r>
              <a:rPr sz="2400" b="1" spc="-55" dirty="0">
                <a:solidFill>
                  <a:srgbClr val="1F2729"/>
                </a:solidFill>
                <a:latin typeface="Tahoma"/>
                <a:cs typeface="Tahoma"/>
              </a:rPr>
              <a:t> </a:t>
            </a:r>
            <a:r>
              <a:rPr sz="2400" b="1" spc="-290" dirty="0">
                <a:solidFill>
                  <a:srgbClr val="1F2729"/>
                </a:solidFill>
                <a:latin typeface="Tahoma"/>
                <a:cs typeface="Tahoma"/>
              </a:rPr>
              <a:t>:</a:t>
            </a:r>
            <a:r>
              <a:rPr sz="2400" b="1" spc="-35" dirty="0">
                <a:solidFill>
                  <a:srgbClr val="1F2729"/>
                </a:solidFill>
                <a:latin typeface="Tahoma"/>
                <a:cs typeface="Tahoma"/>
              </a:rPr>
              <a:t> </a:t>
            </a:r>
            <a:r>
              <a:rPr sz="2400" b="1" u="heavy" spc="120" dirty="0">
                <a:solidFill>
                  <a:srgbClr val="1F2729"/>
                </a:solidFill>
                <a:uFill>
                  <a:solidFill>
                    <a:srgbClr val="1F2729"/>
                  </a:solidFill>
                </a:uFill>
                <a:latin typeface="Tahoma"/>
                <a:cs typeface="Tahoma"/>
              </a:rPr>
              <a:t>Me</a:t>
            </a:r>
            <a:r>
              <a:rPr sz="2400" b="1" u="heavy" spc="95" dirty="0">
                <a:solidFill>
                  <a:srgbClr val="1F2729"/>
                </a:solidFill>
                <a:uFill>
                  <a:solidFill>
                    <a:srgbClr val="1F2729"/>
                  </a:solidFill>
                </a:uFill>
                <a:latin typeface="Tahoma"/>
                <a:cs typeface="Tahoma"/>
              </a:rPr>
              <a:t>d</a:t>
            </a:r>
            <a:r>
              <a:rPr sz="2400" b="1" u="heavy" spc="35" dirty="0">
                <a:solidFill>
                  <a:srgbClr val="1F2729"/>
                </a:solidFill>
                <a:uFill>
                  <a:solidFill>
                    <a:srgbClr val="1F2729"/>
                  </a:solidFill>
                </a:uFill>
                <a:latin typeface="Tahoma"/>
                <a:cs typeface="Tahoma"/>
              </a:rPr>
              <a:t>ica</a:t>
            </a:r>
            <a:r>
              <a:rPr sz="2400" b="1" u="heavy" spc="-35" dirty="0">
                <a:solidFill>
                  <a:srgbClr val="1F2729"/>
                </a:solidFill>
                <a:uFill>
                  <a:solidFill>
                    <a:srgbClr val="1F2729"/>
                  </a:solidFill>
                </a:uFill>
                <a:latin typeface="Tahoma"/>
                <a:cs typeface="Tahoma"/>
              </a:rPr>
              <a:t>l</a:t>
            </a:r>
            <a:r>
              <a:rPr sz="2400" b="1" u="heavy" spc="-45" dirty="0">
                <a:solidFill>
                  <a:srgbClr val="1F2729"/>
                </a:solidFill>
                <a:uFill>
                  <a:solidFill>
                    <a:srgbClr val="1F2729"/>
                  </a:solidFill>
                </a:uFill>
                <a:latin typeface="Tahoma"/>
                <a:cs typeface="Tahoma"/>
              </a:rPr>
              <a:t> </a:t>
            </a:r>
            <a:r>
              <a:rPr sz="2400" b="1" u="heavy" dirty="0">
                <a:solidFill>
                  <a:srgbClr val="1F2729"/>
                </a:solidFill>
                <a:uFill>
                  <a:solidFill>
                    <a:srgbClr val="1F2729"/>
                  </a:solidFill>
                </a:uFill>
                <a:latin typeface="Tahoma"/>
                <a:cs typeface="Tahoma"/>
              </a:rPr>
              <a:t>Imag</a:t>
            </a:r>
            <a:r>
              <a:rPr sz="2400" b="1" u="heavy" spc="65" dirty="0">
                <a:solidFill>
                  <a:srgbClr val="1F2729"/>
                </a:solidFill>
                <a:uFill>
                  <a:solidFill>
                    <a:srgbClr val="1F2729"/>
                  </a:solidFill>
                </a:uFill>
                <a:latin typeface="Tahoma"/>
                <a:cs typeface="Tahoma"/>
              </a:rPr>
              <a:t>e</a:t>
            </a:r>
            <a:r>
              <a:rPr sz="2400" b="1" u="heavy" spc="-45" dirty="0">
                <a:solidFill>
                  <a:srgbClr val="1F2729"/>
                </a:solidFill>
                <a:uFill>
                  <a:solidFill>
                    <a:srgbClr val="1F2729"/>
                  </a:solidFill>
                </a:uFill>
                <a:latin typeface="Tahoma"/>
                <a:cs typeface="Tahoma"/>
              </a:rPr>
              <a:t> </a:t>
            </a:r>
            <a:r>
              <a:rPr sz="2400" b="1" u="heavy" spc="155" dirty="0">
                <a:solidFill>
                  <a:srgbClr val="1F2729"/>
                </a:solidFill>
                <a:uFill>
                  <a:solidFill>
                    <a:srgbClr val="1F2729"/>
                  </a:solidFill>
                </a:uFill>
                <a:latin typeface="Tahoma"/>
                <a:cs typeface="Tahoma"/>
              </a:rPr>
              <a:t>P</a:t>
            </a:r>
            <a:r>
              <a:rPr sz="2400" b="1" u="heavy" spc="55" dirty="0">
                <a:solidFill>
                  <a:srgbClr val="1F2729"/>
                </a:solidFill>
                <a:uFill>
                  <a:solidFill>
                    <a:srgbClr val="1F2729"/>
                  </a:solidFill>
                </a:uFill>
                <a:latin typeface="Tahoma"/>
                <a:cs typeface="Tahoma"/>
              </a:rPr>
              <a:t>roc</a:t>
            </a:r>
            <a:r>
              <a:rPr sz="2400" b="1" u="heavy" spc="50" dirty="0">
                <a:solidFill>
                  <a:srgbClr val="1F2729"/>
                </a:solidFill>
                <a:uFill>
                  <a:solidFill>
                    <a:srgbClr val="1F2729"/>
                  </a:solidFill>
                </a:uFill>
                <a:latin typeface="Tahoma"/>
                <a:cs typeface="Tahoma"/>
              </a:rPr>
              <a:t>e</a:t>
            </a:r>
            <a:r>
              <a:rPr sz="2400" b="1" u="heavy" spc="45" dirty="0">
                <a:solidFill>
                  <a:srgbClr val="1F2729"/>
                </a:solidFill>
                <a:uFill>
                  <a:solidFill>
                    <a:srgbClr val="1F2729"/>
                  </a:solidFill>
                </a:uFill>
                <a:latin typeface="Tahoma"/>
                <a:cs typeface="Tahoma"/>
              </a:rPr>
              <a:t>ssing</a:t>
            </a:r>
            <a:endParaRPr sz="2400" dirty="0">
              <a:latin typeface="Tahoma"/>
              <a:cs typeface="Tahoma"/>
            </a:endParaRPr>
          </a:p>
        </p:txBody>
      </p:sp>
      <p:pic>
        <p:nvPicPr>
          <p:cNvPr id="3" name="object 2">
            <a:extLst>
              <a:ext uri="{FF2B5EF4-FFF2-40B4-BE49-F238E27FC236}">
                <a16:creationId xmlns:a16="http://schemas.microsoft.com/office/drawing/2014/main" id="{927B7E24-44ED-B4E2-58E4-E606191A382A}"/>
              </a:ext>
            </a:extLst>
          </p:cNvPr>
          <p:cNvPicPr/>
          <p:nvPr/>
        </p:nvPicPr>
        <p:blipFill rotWithShape="1">
          <a:blip r:embed="rId2" cstate="print"/>
          <a:srcRect b="42504"/>
          <a:stretch/>
        </p:blipFill>
        <p:spPr>
          <a:xfrm>
            <a:off x="0" y="77574"/>
            <a:ext cx="9143999" cy="2905950"/>
          </a:xfrm>
          <a:prstGeom prst="rect">
            <a:avLst/>
          </a:prstGeom>
        </p:spPr>
      </p:pic>
    </p:spTree>
    <p:extLst>
      <p:ext uri="{BB962C8B-B14F-4D97-AF65-F5344CB8AC3E}">
        <p14:creationId xmlns:p14="http://schemas.microsoft.com/office/powerpoint/2010/main" val="2896994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B55D7439-5DA7-415F-0C05-0E8C40A2EF59}"/>
              </a:ext>
            </a:extLst>
          </p:cNvPr>
          <p:cNvPicPr/>
          <p:nvPr/>
        </p:nvPicPr>
        <p:blipFill rotWithShape="1">
          <a:blip r:embed="rId2" cstate="print"/>
          <a:srcRect b="42504"/>
          <a:stretch/>
        </p:blipFill>
        <p:spPr>
          <a:xfrm>
            <a:off x="0" y="77574"/>
            <a:ext cx="9143999" cy="2905950"/>
          </a:xfrm>
          <a:prstGeom prst="rect">
            <a:avLst/>
          </a:prstGeom>
        </p:spPr>
      </p:pic>
      <p:sp>
        <p:nvSpPr>
          <p:cNvPr id="3" name="TextBox 2">
            <a:extLst>
              <a:ext uri="{FF2B5EF4-FFF2-40B4-BE49-F238E27FC236}">
                <a16:creationId xmlns:a16="http://schemas.microsoft.com/office/drawing/2014/main" id="{3A8CC7FD-19A1-8614-1725-776EF3924D34}"/>
              </a:ext>
            </a:extLst>
          </p:cNvPr>
          <p:cNvSpPr txBox="1"/>
          <p:nvPr/>
        </p:nvSpPr>
        <p:spPr>
          <a:xfrm>
            <a:off x="158262" y="3171092"/>
            <a:ext cx="8698523" cy="1384995"/>
          </a:xfrm>
          <a:prstGeom prst="rect">
            <a:avLst/>
          </a:prstGeom>
          <a:noFill/>
        </p:spPr>
        <p:txBody>
          <a:bodyPr wrap="square" rtlCol="0">
            <a:spAutoFit/>
          </a:bodyPr>
          <a:lstStyle/>
          <a:p>
            <a:pPr marL="12700">
              <a:lnSpc>
                <a:spcPct val="100000"/>
              </a:lnSpc>
              <a:spcBef>
                <a:spcPts val="100"/>
              </a:spcBef>
            </a:pPr>
            <a:r>
              <a:rPr lang="en-GB" sz="1400" b="1" u="sng" spc="40" dirty="0">
                <a:solidFill>
                  <a:srgbClr val="1F2729"/>
                </a:solidFill>
                <a:uFill>
                  <a:solidFill>
                    <a:srgbClr val="1F2729"/>
                  </a:solidFill>
                </a:uFill>
                <a:latin typeface="Tahoma"/>
                <a:cs typeface="Tahoma"/>
              </a:rPr>
              <a:t>Team</a:t>
            </a:r>
            <a:r>
              <a:rPr lang="en-GB" sz="1400" b="1" u="sng" spc="-105" dirty="0">
                <a:solidFill>
                  <a:srgbClr val="1F2729"/>
                </a:solidFill>
                <a:uFill>
                  <a:solidFill>
                    <a:srgbClr val="1F2729"/>
                  </a:solidFill>
                </a:uFill>
                <a:latin typeface="Tahoma"/>
                <a:cs typeface="Tahoma"/>
              </a:rPr>
              <a:t> </a:t>
            </a:r>
            <a:r>
              <a:rPr lang="en-GB" sz="1400" b="1" u="sng" spc="25" dirty="0">
                <a:solidFill>
                  <a:srgbClr val="1F2729"/>
                </a:solidFill>
                <a:uFill>
                  <a:solidFill>
                    <a:srgbClr val="1F2729"/>
                  </a:solidFill>
                </a:uFill>
                <a:latin typeface="Tahoma"/>
                <a:cs typeface="Tahoma"/>
              </a:rPr>
              <a:t>Members:</a:t>
            </a:r>
            <a:endParaRPr lang="en-GB" sz="1400" dirty="0">
              <a:latin typeface="Tahoma"/>
              <a:cs typeface="Tahoma"/>
            </a:endParaRPr>
          </a:p>
          <a:p>
            <a:pPr marL="299085" indent="-287020">
              <a:lnSpc>
                <a:spcPct val="100000"/>
              </a:lnSpc>
              <a:buClr>
                <a:srgbClr val="000000"/>
              </a:buClr>
              <a:buFont typeface="Arial MT"/>
              <a:buChar char="•"/>
              <a:tabLst>
                <a:tab pos="299085" algn="l"/>
                <a:tab pos="299720" algn="l"/>
              </a:tabLst>
            </a:pPr>
            <a:r>
              <a:rPr lang="en-GB" sz="1400" b="1" u="sng" spc="-10" dirty="0" err="1">
                <a:solidFill>
                  <a:srgbClr val="1F2729"/>
                </a:solidFill>
                <a:uFill>
                  <a:solidFill>
                    <a:srgbClr val="1F2729"/>
                  </a:solidFill>
                </a:uFill>
                <a:latin typeface="Tahoma"/>
                <a:cs typeface="Tahoma"/>
              </a:rPr>
              <a:t>Tejas</a:t>
            </a:r>
            <a:r>
              <a:rPr lang="en-GB" sz="1400" b="1" u="sng" spc="-25" dirty="0">
                <a:solidFill>
                  <a:srgbClr val="1F2729"/>
                </a:solidFill>
                <a:uFill>
                  <a:solidFill>
                    <a:srgbClr val="1F2729"/>
                  </a:solidFill>
                </a:uFill>
                <a:latin typeface="Tahoma"/>
                <a:cs typeface="Tahoma"/>
              </a:rPr>
              <a:t> </a:t>
            </a:r>
            <a:r>
              <a:rPr lang="en-GB" sz="1400" b="1" u="sng" spc="45" dirty="0" err="1">
                <a:solidFill>
                  <a:srgbClr val="1F2729"/>
                </a:solidFill>
                <a:uFill>
                  <a:solidFill>
                    <a:srgbClr val="1F2729"/>
                  </a:solidFill>
                </a:uFill>
                <a:latin typeface="Tahoma"/>
                <a:cs typeface="Tahoma"/>
              </a:rPr>
              <a:t>Dashpute</a:t>
            </a:r>
            <a:r>
              <a:rPr lang="en-GB" sz="1400" b="1" u="sng" spc="-30" dirty="0">
                <a:solidFill>
                  <a:srgbClr val="1F2729"/>
                </a:solidFill>
                <a:uFill>
                  <a:solidFill>
                    <a:srgbClr val="1F2729"/>
                  </a:solidFill>
                </a:uFill>
                <a:latin typeface="Tahoma"/>
                <a:cs typeface="Tahoma"/>
              </a:rPr>
              <a:t> </a:t>
            </a:r>
            <a:r>
              <a:rPr lang="en-GB" sz="1400" b="1" u="sng" spc="-170" dirty="0">
                <a:solidFill>
                  <a:srgbClr val="1F2729"/>
                </a:solidFill>
                <a:uFill>
                  <a:solidFill>
                    <a:srgbClr val="1F2729"/>
                  </a:solidFill>
                </a:uFill>
                <a:latin typeface="Tahoma"/>
                <a:cs typeface="Tahoma"/>
              </a:rPr>
              <a:t>:</a:t>
            </a:r>
            <a:r>
              <a:rPr lang="en-GB" sz="1400" b="1" u="sng" spc="-15" dirty="0">
                <a:solidFill>
                  <a:srgbClr val="1F2729"/>
                </a:solidFill>
                <a:uFill>
                  <a:solidFill>
                    <a:srgbClr val="1F2729"/>
                  </a:solidFill>
                </a:uFill>
                <a:latin typeface="Tahoma"/>
                <a:cs typeface="Tahoma"/>
              </a:rPr>
              <a:t> </a:t>
            </a:r>
            <a:r>
              <a:rPr lang="en-GB" sz="1400" b="1" u="sng" spc="20" dirty="0">
                <a:solidFill>
                  <a:srgbClr val="0096A7"/>
                </a:solidFill>
                <a:uFill>
                  <a:solidFill>
                    <a:srgbClr val="1F2729"/>
                  </a:solidFill>
                </a:uFill>
                <a:latin typeface="Tahoma"/>
                <a:cs typeface="Tahoma"/>
                <a:hlinkClick r:id="rId3"/>
              </a:rPr>
              <a:t>tejasdashpute982@gmail.com</a:t>
            </a:r>
            <a:r>
              <a:rPr lang="en-GB" sz="1400" b="1" spc="20" dirty="0">
                <a:solidFill>
                  <a:srgbClr val="1F2729"/>
                </a:solidFill>
                <a:latin typeface="Tahoma"/>
                <a:cs typeface="Tahoma"/>
              </a:rPr>
              <a:t>,</a:t>
            </a:r>
            <a:endParaRPr lang="en-GB" sz="1400" dirty="0">
              <a:latin typeface="Tahoma"/>
              <a:cs typeface="Tahoma"/>
            </a:endParaRPr>
          </a:p>
          <a:p>
            <a:pPr marL="299085" indent="-287020">
              <a:lnSpc>
                <a:spcPct val="100000"/>
              </a:lnSpc>
              <a:buClr>
                <a:srgbClr val="000000"/>
              </a:buClr>
              <a:buFont typeface="Arial MT"/>
              <a:buChar char="•"/>
              <a:tabLst>
                <a:tab pos="299085" algn="l"/>
                <a:tab pos="299720" algn="l"/>
              </a:tabLst>
            </a:pPr>
            <a:r>
              <a:rPr lang="en-GB" sz="1400" b="1" u="sng" spc="-5" dirty="0" err="1">
                <a:solidFill>
                  <a:srgbClr val="1F2729"/>
                </a:solidFill>
                <a:uFill>
                  <a:solidFill>
                    <a:srgbClr val="1F2729"/>
                  </a:solidFill>
                </a:uFill>
                <a:latin typeface="Tahoma"/>
                <a:cs typeface="Tahoma"/>
              </a:rPr>
              <a:t>S</a:t>
            </a:r>
            <a:r>
              <a:rPr lang="en-GB" sz="1400" b="1" u="sng" spc="60" dirty="0" err="1">
                <a:solidFill>
                  <a:srgbClr val="1F2729"/>
                </a:solidFill>
                <a:uFill>
                  <a:solidFill>
                    <a:srgbClr val="1F2729"/>
                  </a:solidFill>
                </a:uFill>
                <a:latin typeface="Tahoma"/>
                <a:cs typeface="Tahoma"/>
              </a:rPr>
              <a:t>u</a:t>
            </a:r>
            <a:r>
              <a:rPr lang="en-GB" sz="1400" b="1" u="sng" spc="5" dirty="0" err="1">
                <a:solidFill>
                  <a:srgbClr val="1F2729"/>
                </a:solidFill>
                <a:uFill>
                  <a:solidFill>
                    <a:srgbClr val="1F2729"/>
                  </a:solidFill>
                </a:uFill>
                <a:latin typeface="Tahoma"/>
                <a:cs typeface="Tahoma"/>
              </a:rPr>
              <a:t>yas</a:t>
            </a:r>
            <a:r>
              <a:rPr lang="en-GB" sz="1400" b="1" u="sng" spc="65" dirty="0" err="1">
                <a:solidFill>
                  <a:srgbClr val="1F2729"/>
                </a:solidFill>
                <a:uFill>
                  <a:solidFill>
                    <a:srgbClr val="1F2729"/>
                  </a:solidFill>
                </a:uFill>
                <a:latin typeface="Tahoma"/>
                <a:cs typeface="Tahoma"/>
              </a:rPr>
              <a:t>h</a:t>
            </a:r>
            <a:r>
              <a:rPr lang="en-GB" sz="1400" b="1" u="sng" spc="-50" dirty="0">
                <a:solidFill>
                  <a:srgbClr val="1F2729"/>
                </a:solidFill>
                <a:uFill>
                  <a:solidFill>
                    <a:srgbClr val="1F2729"/>
                  </a:solidFill>
                </a:uFill>
                <a:latin typeface="Tahoma"/>
                <a:cs typeface="Tahoma"/>
              </a:rPr>
              <a:t> </a:t>
            </a:r>
            <a:r>
              <a:rPr lang="en-GB" sz="1400" b="1" u="sng" spc="80" dirty="0">
                <a:solidFill>
                  <a:srgbClr val="1F2729"/>
                </a:solidFill>
                <a:uFill>
                  <a:solidFill>
                    <a:srgbClr val="1F2729"/>
                  </a:solidFill>
                </a:uFill>
                <a:latin typeface="Tahoma"/>
                <a:cs typeface="Tahoma"/>
              </a:rPr>
              <a:t>Du</a:t>
            </a:r>
            <a:r>
              <a:rPr lang="en-GB" sz="1400" b="1" u="sng" spc="75" dirty="0">
                <a:solidFill>
                  <a:srgbClr val="1F2729"/>
                </a:solidFill>
                <a:uFill>
                  <a:solidFill>
                    <a:srgbClr val="1F2729"/>
                  </a:solidFill>
                </a:uFill>
                <a:latin typeface="Tahoma"/>
                <a:cs typeface="Tahoma"/>
              </a:rPr>
              <a:t>b</a:t>
            </a:r>
            <a:r>
              <a:rPr lang="en-GB" sz="1400" b="1" u="sng" spc="40" dirty="0">
                <a:solidFill>
                  <a:srgbClr val="1F2729"/>
                </a:solidFill>
                <a:uFill>
                  <a:solidFill>
                    <a:srgbClr val="1F2729"/>
                  </a:solidFill>
                </a:uFill>
                <a:latin typeface="Tahoma"/>
                <a:cs typeface="Tahoma"/>
              </a:rPr>
              <a:t>e</a:t>
            </a:r>
            <a:r>
              <a:rPr lang="en-GB" sz="1400" b="1" u="sng" spc="5" dirty="0">
                <a:solidFill>
                  <a:srgbClr val="1F2729"/>
                </a:solidFill>
                <a:uFill>
                  <a:solidFill>
                    <a:srgbClr val="1F2729"/>
                  </a:solidFill>
                </a:uFill>
                <a:latin typeface="Tahoma"/>
                <a:cs typeface="Tahoma"/>
              </a:rPr>
              <a:t>y</a:t>
            </a:r>
            <a:r>
              <a:rPr lang="en-GB" sz="1400" b="1" u="sng" spc="-35" dirty="0">
                <a:solidFill>
                  <a:srgbClr val="1F2729"/>
                </a:solidFill>
                <a:uFill>
                  <a:solidFill>
                    <a:srgbClr val="1F2729"/>
                  </a:solidFill>
                </a:uFill>
                <a:latin typeface="Tahoma"/>
                <a:cs typeface="Tahoma"/>
              </a:rPr>
              <a:t> </a:t>
            </a:r>
            <a:r>
              <a:rPr lang="en-GB" sz="1400" b="1" u="sng" spc="-170" dirty="0">
                <a:solidFill>
                  <a:srgbClr val="1F2729"/>
                </a:solidFill>
                <a:uFill>
                  <a:solidFill>
                    <a:srgbClr val="1F2729"/>
                  </a:solidFill>
                </a:uFill>
                <a:latin typeface="Tahoma"/>
                <a:cs typeface="Tahoma"/>
              </a:rPr>
              <a:t>:</a:t>
            </a:r>
            <a:r>
              <a:rPr lang="en-GB" sz="1400" b="1" spc="-35" dirty="0">
                <a:solidFill>
                  <a:srgbClr val="1F2729"/>
                </a:solidFill>
                <a:latin typeface="Tahoma"/>
                <a:cs typeface="Tahoma"/>
              </a:rPr>
              <a:t> </a:t>
            </a:r>
            <a:r>
              <a:rPr lang="en-GB" sz="1400" b="1" u="sng" spc="75" dirty="0">
                <a:solidFill>
                  <a:srgbClr val="0096A7"/>
                </a:solidFill>
                <a:uFill>
                  <a:solidFill>
                    <a:srgbClr val="0096A7"/>
                  </a:solidFill>
                </a:uFill>
                <a:latin typeface="Tahoma"/>
                <a:cs typeface="Tahoma"/>
                <a:hlinkClick r:id="rId4"/>
              </a:rPr>
              <a:t>d</a:t>
            </a:r>
            <a:r>
              <a:rPr lang="en-GB" sz="1400" b="1" u="sng" spc="-5" dirty="0">
                <a:solidFill>
                  <a:srgbClr val="0096A7"/>
                </a:solidFill>
                <a:uFill>
                  <a:solidFill>
                    <a:srgbClr val="0096A7"/>
                  </a:solidFill>
                </a:uFill>
                <a:latin typeface="Tahoma"/>
                <a:cs typeface="Tahoma"/>
                <a:hlinkClick r:id="rId4"/>
              </a:rPr>
              <a:t>s</a:t>
            </a:r>
            <a:r>
              <a:rPr lang="en-GB" sz="1400" b="1" u="sng" spc="30" dirty="0">
                <a:solidFill>
                  <a:srgbClr val="0096A7"/>
                </a:solidFill>
                <a:uFill>
                  <a:solidFill>
                    <a:srgbClr val="0096A7"/>
                  </a:solidFill>
                </a:uFill>
                <a:latin typeface="Tahoma"/>
                <a:cs typeface="Tahoma"/>
                <a:hlinkClick r:id="rId4"/>
              </a:rPr>
              <a:t>uy</a:t>
            </a:r>
            <a:r>
              <a:rPr lang="en-GB" sz="1400" b="1" u="sng" spc="10" dirty="0">
                <a:solidFill>
                  <a:srgbClr val="0096A7"/>
                </a:solidFill>
                <a:uFill>
                  <a:solidFill>
                    <a:srgbClr val="0096A7"/>
                  </a:solidFill>
                </a:uFill>
                <a:latin typeface="Tahoma"/>
                <a:cs typeface="Tahoma"/>
                <a:hlinkClick r:id="rId4"/>
              </a:rPr>
              <a:t>a</a:t>
            </a:r>
            <a:r>
              <a:rPr lang="en-GB" sz="1400" b="1" u="sng" spc="-5" dirty="0">
                <a:solidFill>
                  <a:srgbClr val="0096A7"/>
                </a:solidFill>
                <a:uFill>
                  <a:solidFill>
                    <a:srgbClr val="0096A7"/>
                  </a:solidFill>
                </a:uFill>
                <a:latin typeface="Tahoma"/>
                <a:cs typeface="Tahoma"/>
                <a:hlinkClick r:id="rId4"/>
              </a:rPr>
              <a:t>sh</a:t>
            </a:r>
            <a:r>
              <a:rPr lang="en-GB" sz="1400" b="1" u="sng" spc="-15" dirty="0">
                <a:solidFill>
                  <a:srgbClr val="0096A7"/>
                </a:solidFill>
                <a:uFill>
                  <a:solidFill>
                    <a:srgbClr val="0096A7"/>
                  </a:solidFill>
                </a:uFill>
                <a:latin typeface="Tahoma"/>
                <a:cs typeface="Tahoma"/>
                <a:hlinkClick r:id="rId4"/>
              </a:rPr>
              <a:t>3</a:t>
            </a:r>
            <a:r>
              <a:rPr lang="en-GB" sz="1400" b="1" u="sng" spc="15" dirty="0">
                <a:solidFill>
                  <a:srgbClr val="0096A7"/>
                </a:solidFill>
                <a:uFill>
                  <a:solidFill>
                    <a:srgbClr val="0096A7"/>
                  </a:solidFill>
                </a:uFill>
                <a:latin typeface="Tahoma"/>
                <a:cs typeface="Tahoma"/>
                <a:hlinkClick r:id="rId4"/>
              </a:rPr>
              <a:t>8</a:t>
            </a:r>
            <a:r>
              <a:rPr lang="en-GB" sz="1400" b="1" u="sng" spc="155" dirty="0">
                <a:solidFill>
                  <a:srgbClr val="0096A7"/>
                </a:solidFill>
                <a:uFill>
                  <a:solidFill>
                    <a:srgbClr val="0096A7"/>
                  </a:solidFill>
                </a:uFill>
                <a:latin typeface="Tahoma"/>
                <a:cs typeface="Tahoma"/>
                <a:hlinkClick r:id="rId4"/>
              </a:rPr>
              <a:t>@</a:t>
            </a:r>
            <a:r>
              <a:rPr lang="en-GB" sz="1400" b="1" u="sng" spc="95" dirty="0">
                <a:solidFill>
                  <a:srgbClr val="0096A7"/>
                </a:solidFill>
                <a:uFill>
                  <a:solidFill>
                    <a:srgbClr val="0096A7"/>
                  </a:solidFill>
                </a:uFill>
                <a:latin typeface="Tahoma"/>
                <a:cs typeface="Tahoma"/>
                <a:hlinkClick r:id="rId4"/>
              </a:rPr>
              <a:t>g</a:t>
            </a:r>
            <a:r>
              <a:rPr lang="en-GB" sz="1400" b="1" u="sng" spc="135" dirty="0">
                <a:solidFill>
                  <a:srgbClr val="0096A7"/>
                </a:solidFill>
                <a:uFill>
                  <a:solidFill>
                    <a:srgbClr val="0096A7"/>
                  </a:solidFill>
                </a:uFill>
                <a:latin typeface="Tahoma"/>
                <a:cs typeface="Tahoma"/>
                <a:hlinkClick r:id="rId4"/>
              </a:rPr>
              <a:t>m</a:t>
            </a:r>
            <a:r>
              <a:rPr lang="en-GB" sz="1400" b="1" u="sng" spc="-30" dirty="0">
                <a:solidFill>
                  <a:srgbClr val="0096A7"/>
                </a:solidFill>
                <a:uFill>
                  <a:solidFill>
                    <a:srgbClr val="0096A7"/>
                  </a:solidFill>
                </a:uFill>
                <a:latin typeface="Tahoma"/>
                <a:cs typeface="Tahoma"/>
                <a:hlinkClick r:id="rId4"/>
              </a:rPr>
              <a:t>ail.</a:t>
            </a:r>
            <a:r>
              <a:rPr lang="en-GB" sz="1400" b="1" u="sng" spc="55" dirty="0">
                <a:solidFill>
                  <a:srgbClr val="0096A7"/>
                </a:solidFill>
                <a:uFill>
                  <a:solidFill>
                    <a:srgbClr val="0096A7"/>
                  </a:solidFill>
                </a:uFill>
                <a:latin typeface="Tahoma"/>
                <a:cs typeface="Tahoma"/>
                <a:hlinkClick r:id="rId4"/>
              </a:rPr>
              <a:t>co</a:t>
            </a:r>
            <a:r>
              <a:rPr lang="en-GB" sz="1400" b="1" u="sng" spc="140" dirty="0">
                <a:solidFill>
                  <a:srgbClr val="0096A7"/>
                </a:solidFill>
                <a:uFill>
                  <a:solidFill>
                    <a:srgbClr val="0096A7"/>
                  </a:solidFill>
                </a:uFill>
                <a:latin typeface="Tahoma"/>
                <a:cs typeface="Tahoma"/>
                <a:hlinkClick r:id="rId4"/>
              </a:rPr>
              <a:t>m</a:t>
            </a:r>
            <a:r>
              <a:rPr lang="en-GB" sz="1400" b="1" u="sng" spc="-65" dirty="0">
                <a:solidFill>
                  <a:srgbClr val="1F2729"/>
                </a:solidFill>
                <a:uFill>
                  <a:solidFill>
                    <a:srgbClr val="0096A7"/>
                  </a:solidFill>
                </a:uFill>
                <a:latin typeface="Tahoma"/>
                <a:cs typeface="Tahoma"/>
              </a:rPr>
              <a:t> </a:t>
            </a:r>
            <a:r>
              <a:rPr lang="en-GB" sz="1400" b="1" u="sng" spc="-95" dirty="0">
                <a:solidFill>
                  <a:srgbClr val="1F2729"/>
                </a:solidFill>
                <a:uFill>
                  <a:solidFill>
                    <a:srgbClr val="0096A7"/>
                  </a:solidFill>
                </a:uFill>
                <a:latin typeface="Tahoma"/>
                <a:cs typeface="Tahoma"/>
              </a:rPr>
              <a:t>,</a:t>
            </a:r>
            <a:endParaRPr lang="en-GB" sz="1400" dirty="0">
              <a:latin typeface="Tahoma"/>
              <a:cs typeface="Tahoma"/>
            </a:endParaRPr>
          </a:p>
          <a:p>
            <a:pPr marL="299085" indent="-287020">
              <a:lnSpc>
                <a:spcPct val="100000"/>
              </a:lnSpc>
              <a:spcBef>
                <a:spcPts val="5"/>
              </a:spcBef>
              <a:buClr>
                <a:srgbClr val="000000"/>
              </a:buClr>
              <a:buFont typeface="Arial MT"/>
              <a:buChar char="•"/>
              <a:tabLst>
                <a:tab pos="299085" algn="l"/>
                <a:tab pos="299720" algn="l"/>
              </a:tabLst>
            </a:pPr>
            <a:r>
              <a:rPr lang="en-GB" sz="1400" b="1" u="sng" spc="-30" dirty="0">
                <a:solidFill>
                  <a:srgbClr val="1F2729"/>
                </a:solidFill>
                <a:uFill>
                  <a:solidFill>
                    <a:srgbClr val="1F2729"/>
                  </a:solidFill>
                </a:uFill>
                <a:latin typeface="Tahoma"/>
                <a:cs typeface="Tahoma"/>
              </a:rPr>
              <a:t> </a:t>
            </a:r>
            <a:r>
              <a:rPr lang="en-GB" sz="1400" b="1" u="sng" spc="70" dirty="0">
                <a:solidFill>
                  <a:srgbClr val="1F2729"/>
                </a:solidFill>
                <a:uFill>
                  <a:solidFill>
                    <a:srgbClr val="1F2729"/>
                  </a:solidFill>
                </a:uFill>
                <a:latin typeface="Tahoma"/>
                <a:cs typeface="Tahoma"/>
              </a:rPr>
              <a:t>Amey</a:t>
            </a:r>
            <a:r>
              <a:rPr lang="en-GB" sz="1400" b="1" u="sng" spc="-25" dirty="0">
                <a:solidFill>
                  <a:srgbClr val="1F2729"/>
                </a:solidFill>
                <a:uFill>
                  <a:solidFill>
                    <a:srgbClr val="1F2729"/>
                  </a:solidFill>
                </a:uFill>
                <a:latin typeface="Tahoma"/>
                <a:cs typeface="Tahoma"/>
              </a:rPr>
              <a:t> </a:t>
            </a:r>
            <a:r>
              <a:rPr lang="en-GB" sz="1400" b="1" u="sng" spc="15" dirty="0">
                <a:solidFill>
                  <a:srgbClr val="1F2729"/>
                </a:solidFill>
                <a:uFill>
                  <a:solidFill>
                    <a:srgbClr val="1F2729"/>
                  </a:solidFill>
                </a:uFill>
                <a:latin typeface="Tahoma"/>
                <a:cs typeface="Tahoma"/>
              </a:rPr>
              <a:t>Patil</a:t>
            </a:r>
            <a:r>
              <a:rPr lang="en-GB" sz="1400" b="1" u="sng" spc="-30" dirty="0">
                <a:solidFill>
                  <a:srgbClr val="1F2729"/>
                </a:solidFill>
                <a:uFill>
                  <a:solidFill>
                    <a:srgbClr val="1F2729"/>
                  </a:solidFill>
                </a:uFill>
                <a:latin typeface="Tahoma"/>
                <a:cs typeface="Tahoma"/>
              </a:rPr>
              <a:t> </a:t>
            </a:r>
            <a:r>
              <a:rPr lang="en-GB" sz="1400" b="1" u="sng" spc="-170" dirty="0">
                <a:solidFill>
                  <a:srgbClr val="1F2729"/>
                </a:solidFill>
                <a:uFill>
                  <a:solidFill>
                    <a:srgbClr val="1F2729"/>
                  </a:solidFill>
                </a:uFill>
                <a:latin typeface="Tahoma"/>
                <a:cs typeface="Tahoma"/>
              </a:rPr>
              <a:t>:</a:t>
            </a:r>
            <a:r>
              <a:rPr lang="en-GB" sz="1400" b="1" spc="-55" dirty="0">
                <a:solidFill>
                  <a:srgbClr val="0096A7"/>
                </a:solidFill>
                <a:latin typeface="Tahoma"/>
                <a:cs typeface="Tahoma"/>
              </a:rPr>
              <a:t> </a:t>
            </a:r>
            <a:r>
              <a:rPr lang="en-GB" sz="1400" b="1" u="sng" spc="20" dirty="0">
                <a:solidFill>
                  <a:srgbClr val="0096A7"/>
                </a:solidFill>
                <a:uFill>
                  <a:solidFill>
                    <a:srgbClr val="0096A7"/>
                  </a:solidFill>
                </a:uFill>
                <a:latin typeface="Tahoma"/>
                <a:cs typeface="Tahoma"/>
                <a:hlinkClick r:id="rId5"/>
              </a:rPr>
              <a:t>patilamey2905@gmail.com</a:t>
            </a:r>
            <a:r>
              <a:rPr lang="en-GB" sz="1400" b="1" spc="20" dirty="0">
                <a:solidFill>
                  <a:srgbClr val="1F2729"/>
                </a:solidFill>
                <a:latin typeface="Tahoma"/>
                <a:cs typeface="Tahoma"/>
              </a:rPr>
              <a:t>,</a:t>
            </a:r>
            <a:endParaRPr lang="en-GB" sz="1400" dirty="0">
              <a:latin typeface="Tahoma"/>
              <a:cs typeface="Tahoma"/>
            </a:endParaRPr>
          </a:p>
          <a:p>
            <a:pPr marL="299085" indent="-287020">
              <a:lnSpc>
                <a:spcPct val="100000"/>
              </a:lnSpc>
              <a:buClr>
                <a:srgbClr val="000000"/>
              </a:buClr>
              <a:buFont typeface="Arial MT"/>
              <a:buChar char="•"/>
              <a:tabLst>
                <a:tab pos="299085" algn="l"/>
                <a:tab pos="299720" algn="l"/>
              </a:tabLst>
            </a:pPr>
            <a:r>
              <a:rPr lang="en-GB" sz="1400" b="1" u="sng" spc="95" dirty="0">
                <a:solidFill>
                  <a:srgbClr val="1F2729"/>
                </a:solidFill>
                <a:uFill>
                  <a:solidFill>
                    <a:srgbClr val="1F2729"/>
                  </a:solidFill>
                </a:uFill>
                <a:latin typeface="Tahoma"/>
                <a:cs typeface="Tahoma"/>
              </a:rPr>
              <a:t>A</a:t>
            </a:r>
            <a:r>
              <a:rPr lang="en-GB" sz="1400" b="1" u="sng" spc="20" dirty="0">
                <a:solidFill>
                  <a:srgbClr val="1F2729"/>
                </a:solidFill>
                <a:uFill>
                  <a:solidFill>
                    <a:srgbClr val="1F2729"/>
                  </a:solidFill>
                </a:uFill>
                <a:latin typeface="Tahoma"/>
                <a:cs typeface="Tahoma"/>
              </a:rPr>
              <a:t>rna</a:t>
            </a:r>
            <a:r>
              <a:rPr lang="en-GB" sz="1400" b="1" u="sng" dirty="0">
                <a:solidFill>
                  <a:srgbClr val="1F2729"/>
                </a:solidFill>
                <a:uFill>
                  <a:solidFill>
                    <a:srgbClr val="1F2729"/>
                  </a:solidFill>
                </a:uFill>
                <a:latin typeface="Tahoma"/>
                <a:cs typeface="Tahoma"/>
              </a:rPr>
              <a:t>v</a:t>
            </a:r>
            <a:r>
              <a:rPr lang="en-GB" sz="1400" b="1" u="sng" spc="-30" dirty="0">
                <a:solidFill>
                  <a:srgbClr val="1F2729"/>
                </a:solidFill>
                <a:uFill>
                  <a:solidFill>
                    <a:srgbClr val="1F2729"/>
                  </a:solidFill>
                </a:uFill>
                <a:latin typeface="Tahoma"/>
                <a:cs typeface="Tahoma"/>
              </a:rPr>
              <a:t> </a:t>
            </a:r>
            <a:r>
              <a:rPr lang="en-GB" sz="1400" b="1" u="sng" dirty="0">
                <a:solidFill>
                  <a:srgbClr val="1F2729"/>
                </a:solidFill>
                <a:uFill>
                  <a:solidFill>
                    <a:srgbClr val="1F2729"/>
                  </a:solidFill>
                </a:uFill>
                <a:latin typeface="Tahoma"/>
                <a:cs typeface="Tahoma"/>
              </a:rPr>
              <a:t>S</a:t>
            </a:r>
            <a:r>
              <a:rPr lang="en-GB" sz="1400" b="1" u="sng" spc="45" dirty="0">
                <a:solidFill>
                  <a:srgbClr val="1F2729"/>
                </a:solidFill>
                <a:uFill>
                  <a:solidFill>
                    <a:srgbClr val="1F2729"/>
                  </a:solidFill>
                </a:uFill>
                <a:latin typeface="Tahoma"/>
                <a:cs typeface="Tahoma"/>
              </a:rPr>
              <a:t>ing</a:t>
            </a:r>
            <a:r>
              <a:rPr lang="en-GB" sz="1400" b="1" u="sng" spc="65" dirty="0">
                <a:solidFill>
                  <a:srgbClr val="1F2729"/>
                </a:solidFill>
                <a:uFill>
                  <a:solidFill>
                    <a:srgbClr val="1F2729"/>
                  </a:solidFill>
                </a:uFill>
                <a:latin typeface="Tahoma"/>
                <a:cs typeface="Tahoma"/>
              </a:rPr>
              <a:t>h</a:t>
            </a:r>
            <a:r>
              <a:rPr lang="en-GB" sz="1400" b="1" u="sng" spc="-25" dirty="0">
                <a:solidFill>
                  <a:srgbClr val="1F2729"/>
                </a:solidFill>
                <a:uFill>
                  <a:solidFill>
                    <a:srgbClr val="1F2729"/>
                  </a:solidFill>
                </a:uFill>
                <a:latin typeface="Tahoma"/>
                <a:cs typeface="Tahoma"/>
              </a:rPr>
              <a:t> </a:t>
            </a:r>
            <a:r>
              <a:rPr lang="en-GB" sz="1400" b="1" u="sng" spc="-170" dirty="0">
                <a:solidFill>
                  <a:srgbClr val="1F2729"/>
                </a:solidFill>
                <a:uFill>
                  <a:solidFill>
                    <a:srgbClr val="1F2729"/>
                  </a:solidFill>
                </a:uFill>
                <a:latin typeface="Tahoma"/>
                <a:cs typeface="Tahoma"/>
              </a:rPr>
              <a:t>:</a:t>
            </a:r>
            <a:r>
              <a:rPr lang="en-GB" sz="1400" b="1" spc="-50" dirty="0">
                <a:solidFill>
                  <a:srgbClr val="1F2729"/>
                </a:solidFill>
                <a:latin typeface="Tahoma"/>
                <a:cs typeface="Tahoma"/>
              </a:rPr>
              <a:t> </a:t>
            </a:r>
            <a:r>
              <a:rPr lang="en-GB" sz="1400" b="1" u="sng" spc="-5" dirty="0">
                <a:solidFill>
                  <a:srgbClr val="0096A7"/>
                </a:solidFill>
                <a:uFill>
                  <a:solidFill>
                    <a:srgbClr val="0096A7"/>
                  </a:solidFill>
                </a:uFill>
                <a:latin typeface="Tahoma"/>
                <a:cs typeface="Tahoma"/>
                <a:hlinkClick r:id="rId6"/>
              </a:rPr>
              <a:t>arnav.</a:t>
            </a:r>
            <a:r>
              <a:rPr lang="en-GB" sz="1400" b="1" u="sng" spc="5" dirty="0">
                <a:solidFill>
                  <a:srgbClr val="0096A7"/>
                </a:solidFill>
                <a:uFill>
                  <a:solidFill>
                    <a:srgbClr val="0096A7"/>
                  </a:solidFill>
                </a:uFill>
                <a:latin typeface="Tahoma"/>
                <a:cs typeface="Tahoma"/>
                <a:hlinkClick r:id="rId6"/>
              </a:rPr>
              <a:t>arn</a:t>
            </a:r>
            <a:r>
              <a:rPr lang="en-GB" sz="1400" b="1" u="sng" spc="-5" dirty="0">
                <a:solidFill>
                  <a:srgbClr val="0096A7"/>
                </a:solidFill>
                <a:uFill>
                  <a:solidFill>
                    <a:srgbClr val="0096A7"/>
                  </a:solidFill>
                </a:uFill>
                <a:latin typeface="Tahoma"/>
                <a:cs typeface="Tahoma"/>
                <a:hlinkClick r:id="rId6"/>
              </a:rPr>
              <a:t>7</a:t>
            </a:r>
            <a:r>
              <a:rPr lang="en-GB" sz="1400" b="1" u="sng" spc="120" dirty="0">
                <a:solidFill>
                  <a:srgbClr val="0096A7"/>
                </a:solidFill>
                <a:uFill>
                  <a:solidFill>
                    <a:srgbClr val="0096A7"/>
                  </a:solidFill>
                </a:uFill>
                <a:latin typeface="Tahoma"/>
                <a:cs typeface="Tahoma"/>
                <a:hlinkClick r:id="rId6"/>
              </a:rPr>
              <a:t>@g</a:t>
            </a:r>
            <a:r>
              <a:rPr lang="en-GB" sz="1400" b="1" u="sng" spc="145" dirty="0">
                <a:solidFill>
                  <a:srgbClr val="0096A7"/>
                </a:solidFill>
                <a:uFill>
                  <a:solidFill>
                    <a:srgbClr val="0096A7"/>
                  </a:solidFill>
                </a:uFill>
                <a:latin typeface="Tahoma"/>
                <a:cs typeface="Tahoma"/>
                <a:hlinkClick r:id="rId6"/>
              </a:rPr>
              <a:t>m</a:t>
            </a:r>
            <a:r>
              <a:rPr lang="en-GB" sz="1400" b="1" u="sng" spc="-10" dirty="0">
                <a:solidFill>
                  <a:srgbClr val="0096A7"/>
                </a:solidFill>
                <a:uFill>
                  <a:solidFill>
                    <a:srgbClr val="0096A7"/>
                  </a:solidFill>
                </a:uFill>
                <a:latin typeface="Tahoma"/>
                <a:cs typeface="Tahoma"/>
                <a:hlinkClick r:id="rId6"/>
              </a:rPr>
              <a:t>ail</a:t>
            </a:r>
            <a:r>
              <a:rPr lang="en-GB" sz="1400" b="1" u="sng" spc="-105" dirty="0">
                <a:solidFill>
                  <a:srgbClr val="0096A7"/>
                </a:solidFill>
                <a:uFill>
                  <a:solidFill>
                    <a:srgbClr val="0096A7"/>
                  </a:solidFill>
                </a:uFill>
                <a:latin typeface="Tahoma"/>
                <a:cs typeface="Tahoma"/>
                <a:hlinkClick r:id="rId6"/>
              </a:rPr>
              <a:t>.</a:t>
            </a:r>
            <a:r>
              <a:rPr lang="en-GB" sz="1400" b="1" u="sng" spc="50" dirty="0">
                <a:solidFill>
                  <a:srgbClr val="0096A7"/>
                </a:solidFill>
                <a:uFill>
                  <a:solidFill>
                    <a:srgbClr val="0096A7"/>
                  </a:solidFill>
                </a:uFill>
                <a:latin typeface="Tahoma"/>
                <a:cs typeface="Tahoma"/>
                <a:hlinkClick r:id="rId6"/>
              </a:rPr>
              <a:t>co</a:t>
            </a:r>
            <a:r>
              <a:rPr lang="en-GB" sz="1400" b="1" u="sng" spc="140" dirty="0">
                <a:solidFill>
                  <a:srgbClr val="0096A7"/>
                </a:solidFill>
                <a:uFill>
                  <a:solidFill>
                    <a:srgbClr val="0096A7"/>
                  </a:solidFill>
                </a:uFill>
                <a:latin typeface="Tahoma"/>
                <a:cs typeface="Tahoma"/>
                <a:hlinkClick r:id="rId6"/>
              </a:rPr>
              <a:t>m</a:t>
            </a:r>
            <a:endParaRPr lang="en-GB" sz="1400" dirty="0">
              <a:latin typeface="Tahoma"/>
              <a:cs typeface="Tahoma"/>
            </a:endParaRPr>
          </a:p>
          <a:p>
            <a:endParaRPr lang="en-US" dirty="0"/>
          </a:p>
        </p:txBody>
      </p:sp>
    </p:spTree>
    <p:extLst>
      <p:ext uri="{BB962C8B-B14F-4D97-AF65-F5344CB8AC3E}">
        <p14:creationId xmlns:p14="http://schemas.microsoft.com/office/powerpoint/2010/main" val="1312858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5"/>
          <p:cNvPicPr preferRelativeResize="0"/>
          <p:nvPr/>
        </p:nvPicPr>
        <p:blipFill rotWithShape="1">
          <a:blip r:embed="rId3">
            <a:alphaModFix/>
          </a:blip>
          <a:srcRect b="87616"/>
          <a:stretch/>
        </p:blipFill>
        <p:spPr>
          <a:xfrm>
            <a:off x="0" y="0"/>
            <a:ext cx="9144003" cy="636926"/>
          </a:xfrm>
          <a:prstGeom prst="rect">
            <a:avLst/>
          </a:prstGeom>
          <a:noFill/>
          <a:ln>
            <a:noFill/>
          </a:ln>
        </p:spPr>
      </p:pic>
      <p:pic>
        <p:nvPicPr>
          <p:cNvPr id="71" name="Google Shape;71;p15"/>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72" name="Google Shape;72;p15"/>
          <p:cNvSpPr txBox="1"/>
          <p:nvPr/>
        </p:nvSpPr>
        <p:spPr>
          <a:xfrm>
            <a:off x="311700" y="710150"/>
            <a:ext cx="8520600" cy="514912"/>
          </a:xfrm>
          <a:prstGeom prst="rect">
            <a:avLst/>
          </a:prstGeom>
          <a:noFill/>
          <a:ln>
            <a:noFill/>
          </a:ln>
        </p:spPr>
        <p:txBody>
          <a:bodyPr spcFirstLastPara="1" wrap="square" lIns="91425" tIns="91425" rIns="91425" bIns="91425" anchor="t" anchorCtr="0">
            <a:normAutofit fontScale="25000" lnSpcReduction="20000"/>
          </a:bodyPr>
          <a:lstStyle/>
          <a:p>
            <a:pPr marL="0" lvl="0" indent="0" algn="ctr" rtl="0">
              <a:lnSpc>
                <a:spcPct val="115000"/>
              </a:lnSpc>
              <a:spcBef>
                <a:spcPts val="0"/>
              </a:spcBef>
              <a:spcAft>
                <a:spcPts val="1200"/>
              </a:spcAft>
              <a:buNone/>
            </a:pPr>
            <a:r>
              <a:rPr lang="en-GB" sz="6000" dirty="0">
                <a:solidFill>
                  <a:srgbClr val="434343"/>
                </a:solidFill>
                <a:latin typeface="+mj-lt"/>
                <a:ea typeface="Montserrat SemiBold"/>
                <a:cs typeface="Montserrat SemiBold"/>
                <a:sym typeface="Montserrat SemiBold"/>
              </a:rPr>
              <a:t>Problem Statement</a:t>
            </a:r>
          </a:p>
          <a:p>
            <a:pPr marL="0" lvl="0" indent="0" rtl="0">
              <a:lnSpc>
                <a:spcPct val="115000"/>
              </a:lnSpc>
              <a:spcBef>
                <a:spcPts val="0"/>
              </a:spcBef>
              <a:spcAft>
                <a:spcPts val="1200"/>
              </a:spcAft>
              <a:buNone/>
            </a:pPr>
            <a:r>
              <a:rPr lang="en-GB" sz="1800" dirty="0">
                <a:solidFill>
                  <a:srgbClr val="434343"/>
                </a:solidFill>
                <a:latin typeface="+mj-lt"/>
                <a:ea typeface="Montserrat SemiBold"/>
                <a:cs typeface="Montserrat SemiBold"/>
                <a:sym typeface="Montserrat SemiBold"/>
              </a:rPr>
              <a:t> </a:t>
            </a:r>
            <a:endParaRPr dirty="0">
              <a:solidFill>
                <a:srgbClr val="434343"/>
              </a:solidFill>
              <a:latin typeface="+mj-lt"/>
              <a:ea typeface="Montserrat SemiBold"/>
              <a:cs typeface="Montserrat SemiBold"/>
              <a:sym typeface="Montserrat SemiBold"/>
            </a:endParaRPr>
          </a:p>
        </p:txBody>
      </p:sp>
      <p:sp>
        <p:nvSpPr>
          <p:cNvPr id="2" name="TextBox 1">
            <a:extLst>
              <a:ext uri="{FF2B5EF4-FFF2-40B4-BE49-F238E27FC236}">
                <a16:creationId xmlns:a16="http://schemas.microsoft.com/office/drawing/2014/main" id="{89E1C57A-6575-1115-02E4-B9AD8F22C58E}"/>
              </a:ext>
            </a:extLst>
          </p:cNvPr>
          <p:cNvSpPr txBox="1"/>
          <p:nvPr/>
        </p:nvSpPr>
        <p:spPr>
          <a:xfrm>
            <a:off x="193431" y="1318846"/>
            <a:ext cx="8520600" cy="1854354"/>
          </a:xfrm>
          <a:prstGeom prst="rect">
            <a:avLst/>
          </a:prstGeom>
          <a:noFill/>
        </p:spPr>
        <p:txBody>
          <a:bodyPr wrap="square" rtlCol="0">
            <a:spAutoFit/>
          </a:bodyPr>
          <a:lstStyle/>
          <a:p>
            <a:pPr marL="0" lvl="0" indent="0" rtl="0">
              <a:lnSpc>
                <a:spcPct val="115000"/>
              </a:lnSpc>
              <a:spcBef>
                <a:spcPts val="0"/>
              </a:spcBef>
              <a:spcAft>
                <a:spcPts val="1200"/>
              </a:spcAft>
              <a:buNone/>
            </a:pPr>
            <a:r>
              <a:rPr lang="en-GB" dirty="0">
                <a:latin typeface="Calibri" panose="020F0502020204030204" pitchFamily="34" charset="0"/>
                <a:cs typeface="Calibri" panose="020F0502020204030204" pitchFamily="34" charset="0"/>
              </a:rPr>
              <a:t>Lyme Disease detection using mobile imaging technique through Artificial Intelligence Software.</a:t>
            </a:r>
          </a:p>
          <a:p>
            <a:pPr marL="0" lvl="0" indent="0" rtl="0">
              <a:lnSpc>
                <a:spcPct val="115000"/>
              </a:lnSpc>
              <a:spcBef>
                <a:spcPts val="0"/>
              </a:spcBef>
              <a:spcAft>
                <a:spcPts val="1200"/>
              </a:spcAft>
              <a:buNone/>
            </a:pPr>
            <a:r>
              <a:rPr lang="en-GB" dirty="0">
                <a:solidFill>
                  <a:srgbClr val="434343"/>
                </a:solidFill>
                <a:latin typeface="Montserrat SemiBold"/>
                <a:ea typeface="Montserrat SemiBold"/>
                <a:cs typeface="Montserrat SemiBold"/>
                <a:sym typeface="Montserrat SemiBold"/>
              </a:rPr>
              <a:t> </a:t>
            </a:r>
            <a:r>
              <a:rPr lang="en-GB" dirty="0">
                <a:solidFill>
                  <a:srgbClr val="434343"/>
                </a:solidFill>
                <a:latin typeface="Calibri" panose="020F0502020204030204" pitchFamily="34" charset="0"/>
                <a:ea typeface="Montserrat SemiBold"/>
                <a:cs typeface="Calibri" panose="020F0502020204030204" pitchFamily="34" charset="0"/>
                <a:sym typeface="Montserrat SemiBold"/>
              </a:rPr>
              <a:t>Application will also provide the stage of the disease victim is currently in since Lyme has 3 major stages of growth and thus can help with the urgency and correct contact of medicines. Furthermore, it will be an offline detection mechanism and since the most major location for Lyme diseases are forests which are mostly non-networking areas, it will be a boon for hikers and mountaineers.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6"/>
          <p:cNvPicPr preferRelativeResize="0"/>
          <p:nvPr/>
        </p:nvPicPr>
        <p:blipFill rotWithShape="1">
          <a:blip r:embed="rId3">
            <a:alphaModFix/>
          </a:blip>
          <a:srcRect b="87616"/>
          <a:stretch/>
        </p:blipFill>
        <p:spPr>
          <a:xfrm>
            <a:off x="0" y="0"/>
            <a:ext cx="9144003" cy="636926"/>
          </a:xfrm>
          <a:prstGeom prst="rect">
            <a:avLst/>
          </a:prstGeom>
          <a:noFill/>
          <a:ln>
            <a:noFill/>
          </a:ln>
        </p:spPr>
      </p:pic>
      <p:pic>
        <p:nvPicPr>
          <p:cNvPr id="78" name="Google Shape;78;p16"/>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79" name="Google Shape;79;p16"/>
          <p:cNvSpPr txBox="1"/>
          <p:nvPr/>
        </p:nvSpPr>
        <p:spPr>
          <a:xfrm>
            <a:off x="1924500" y="765850"/>
            <a:ext cx="5295000" cy="47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800"/>
              <a:buFont typeface="Arial"/>
              <a:buNone/>
            </a:pPr>
            <a:r>
              <a:rPr lang="en-GB" sz="1900" dirty="0">
                <a:solidFill>
                  <a:srgbClr val="434343"/>
                </a:solidFill>
                <a:latin typeface="Montserrat SemiBold"/>
                <a:ea typeface="Montserrat SemiBold"/>
                <a:cs typeface="Montserrat SemiBold"/>
                <a:sym typeface="Montserrat SemiBold"/>
              </a:rPr>
              <a:t>Architecture – Impact of </a:t>
            </a:r>
            <a:r>
              <a:rPr lang="en-GB" sz="1900" dirty="0" err="1">
                <a:solidFill>
                  <a:srgbClr val="434343"/>
                </a:solidFill>
                <a:latin typeface="Montserrat SemiBold"/>
                <a:ea typeface="Montserrat SemiBold"/>
                <a:cs typeface="Montserrat SemiBold"/>
                <a:sym typeface="Montserrat SemiBold"/>
              </a:rPr>
              <a:t>oneAPI</a:t>
            </a:r>
            <a:r>
              <a:rPr lang="en-GB" sz="1900" dirty="0">
                <a:solidFill>
                  <a:srgbClr val="434343"/>
                </a:solidFill>
                <a:latin typeface="Montserrat SemiBold"/>
                <a:ea typeface="Montserrat SemiBold"/>
                <a:cs typeface="Montserrat SemiBold"/>
                <a:sym typeface="Montserrat SemiBold"/>
              </a:rPr>
              <a:t>/SYCL (How </a:t>
            </a:r>
            <a:r>
              <a:rPr lang="en-GB" sz="1900" dirty="0" err="1">
                <a:solidFill>
                  <a:srgbClr val="434343"/>
                </a:solidFill>
                <a:latin typeface="Montserrat SemiBold"/>
                <a:ea typeface="Montserrat SemiBold"/>
                <a:cs typeface="Montserrat SemiBold"/>
                <a:sym typeface="Montserrat SemiBold"/>
              </a:rPr>
              <a:t>oneAPI</a:t>
            </a:r>
            <a:r>
              <a:rPr lang="en-GB" sz="1900" dirty="0">
                <a:solidFill>
                  <a:srgbClr val="434343"/>
                </a:solidFill>
                <a:latin typeface="Montserrat SemiBold"/>
                <a:ea typeface="Montserrat SemiBold"/>
                <a:cs typeface="Montserrat SemiBold"/>
                <a:sym typeface="Montserrat SemiBold"/>
              </a:rPr>
              <a:t> /SYCL helped you?)</a:t>
            </a:r>
            <a:endParaRPr sz="1900" dirty="0">
              <a:solidFill>
                <a:srgbClr val="434343"/>
              </a:solidFill>
              <a:latin typeface="Montserrat SemiBold"/>
              <a:ea typeface="Montserrat SemiBold"/>
              <a:cs typeface="Montserrat SemiBold"/>
              <a:sym typeface="Montserrat SemiBold"/>
            </a:endParaRPr>
          </a:p>
        </p:txBody>
      </p:sp>
      <p:sp>
        <p:nvSpPr>
          <p:cNvPr id="2" name="TextBox 1">
            <a:extLst>
              <a:ext uri="{FF2B5EF4-FFF2-40B4-BE49-F238E27FC236}">
                <a16:creationId xmlns:a16="http://schemas.microsoft.com/office/drawing/2014/main" id="{3F1739B8-2741-88F1-2D32-98A12101271E}"/>
              </a:ext>
            </a:extLst>
          </p:cNvPr>
          <p:cNvSpPr txBox="1"/>
          <p:nvPr/>
        </p:nvSpPr>
        <p:spPr>
          <a:xfrm>
            <a:off x="240323" y="1747149"/>
            <a:ext cx="8458200" cy="1600438"/>
          </a:xfrm>
          <a:prstGeom prst="rect">
            <a:avLst/>
          </a:prstGeom>
          <a:noFill/>
        </p:spPr>
        <p:txBody>
          <a:bodyPr wrap="square" rtlCol="0">
            <a:spAutoFit/>
          </a:bodyPr>
          <a:lstStyle/>
          <a:p>
            <a:pPr marL="285750" indent="-285750">
              <a:buFont typeface="Arial" panose="020B0604020202020204" pitchFamily="34" charset="0"/>
              <a:buChar char="•"/>
            </a:pPr>
            <a:r>
              <a:rPr lang="en-GB" dirty="0"/>
              <a:t>Optimization for TensorFlow , used in  Neural </a:t>
            </a:r>
            <a:r>
              <a:rPr lang="en-GB" dirty="0" err="1"/>
              <a:t>Compressor,used</a:t>
            </a:r>
            <a:r>
              <a:rPr lang="en-GB" dirty="0"/>
              <a:t> to  Optimize with </a:t>
            </a:r>
            <a:r>
              <a:rPr lang="en-GB" dirty="0" err="1"/>
              <a:t>PyTorch</a:t>
            </a:r>
            <a:r>
              <a:rPr lang="en-GB" dirty="0"/>
              <a:t>.</a:t>
            </a:r>
          </a:p>
          <a:p>
            <a:pPr marL="285750" indent="-285750">
              <a:buFont typeface="Arial" panose="020B0604020202020204" pitchFamily="34" charset="0"/>
              <a:buChar char="•"/>
            </a:pPr>
            <a:endParaRPr lang="en-GB" dirty="0"/>
          </a:p>
          <a:p>
            <a:endParaRPr lang="en-GB" dirty="0"/>
          </a:p>
          <a:p>
            <a:pPr marL="285750" indent="-285750">
              <a:buFont typeface="Arial" panose="020B0604020202020204" pitchFamily="34" charset="0"/>
              <a:buChar char="•"/>
            </a:pPr>
            <a:r>
              <a:rPr lang="en-GB" dirty="0"/>
              <a:t>We will use the Analytics Tools provided by intel as to get the best benefits for predicting and using them for making our neural network more efficient to use less GPU/CPU computing power.</a:t>
            </a:r>
          </a:p>
          <a:p>
            <a:endParaRPr lang="en-GB"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ptimizing the TinyVGG Model for CIFAR-10 Classification with MLOps | by  Gwang | bokchilab | Medium">
            <a:extLst>
              <a:ext uri="{FF2B5EF4-FFF2-40B4-BE49-F238E27FC236}">
                <a16:creationId xmlns:a16="http://schemas.microsoft.com/office/drawing/2014/main" id="{6D011C64-AFD0-4374-D20B-805247F27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 y="633413"/>
            <a:ext cx="8782050" cy="3876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60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7"/>
          <p:cNvPicPr preferRelativeResize="0"/>
          <p:nvPr/>
        </p:nvPicPr>
        <p:blipFill rotWithShape="1">
          <a:blip r:embed="rId3">
            <a:alphaModFix/>
          </a:blip>
          <a:srcRect b="87616"/>
          <a:stretch/>
        </p:blipFill>
        <p:spPr>
          <a:xfrm>
            <a:off x="0" y="0"/>
            <a:ext cx="9144003" cy="636926"/>
          </a:xfrm>
          <a:prstGeom prst="rect">
            <a:avLst/>
          </a:prstGeom>
          <a:noFill/>
          <a:ln>
            <a:noFill/>
          </a:ln>
        </p:spPr>
      </p:pic>
      <p:pic>
        <p:nvPicPr>
          <p:cNvPr id="85" name="Google Shape;85;p17"/>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86" name="Google Shape;86;p17"/>
          <p:cNvSpPr txBox="1"/>
          <p:nvPr/>
        </p:nvSpPr>
        <p:spPr>
          <a:xfrm>
            <a:off x="1838400" y="740563"/>
            <a:ext cx="5467200" cy="47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770"/>
              <a:buNone/>
            </a:pPr>
            <a:r>
              <a:rPr lang="en-GB" sz="1960" dirty="0">
                <a:solidFill>
                  <a:srgbClr val="434343"/>
                </a:solidFill>
                <a:latin typeface="Montserrat SemiBold"/>
                <a:ea typeface="Montserrat SemiBold"/>
                <a:cs typeface="Montserrat SemiBold"/>
                <a:sym typeface="Montserrat SemiBold"/>
              </a:rPr>
              <a:t>Core components of </a:t>
            </a:r>
            <a:r>
              <a:rPr lang="en-GB" sz="1960" dirty="0" err="1">
                <a:solidFill>
                  <a:srgbClr val="434343"/>
                </a:solidFill>
                <a:latin typeface="Montserrat SemiBold"/>
                <a:ea typeface="Montserrat SemiBold"/>
                <a:cs typeface="Montserrat SemiBold"/>
                <a:sym typeface="Montserrat SemiBold"/>
              </a:rPr>
              <a:t>oneAPI</a:t>
            </a:r>
            <a:r>
              <a:rPr lang="en-GB" sz="1960" dirty="0">
                <a:solidFill>
                  <a:srgbClr val="434343"/>
                </a:solidFill>
                <a:latin typeface="Montserrat SemiBold"/>
                <a:ea typeface="Montserrat SemiBold"/>
                <a:cs typeface="Montserrat SemiBold"/>
                <a:sym typeface="Montserrat SemiBold"/>
              </a:rPr>
              <a:t>/SYCL used in the project</a:t>
            </a:r>
            <a:endParaRPr sz="1960" dirty="0">
              <a:solidFill>
                <a:srgbClr val="434343"/>
              </a:solidFill>
              <a:latin typeface="Montserrat SemiBold"/>
              <a:ea typeface="Montserrat SemiBold"/>
              <a:cs typeface="Montserrat SemiBold"/>
              <a:sym typeface="Montserrat SemiBold"/>
            </a:endParaRPr>
          </a:p>
        </p:txBody>
      </p:sp>
      <p:sp>
        <p:nvSpPr>
          <p:cNvPr id="2" name="TextBox 1">
            <a:extLst>
              <a:ext uri="{FF2B5EF4-FFF2-40B4-BE49-F238E27FC236}">
                <a16:creationId xmlns:a16="http://schemas.microsoft.com/office/drawing/2014/main" id="{4D8B3A54-A3AC-9C00-7F11-3695574A27BB}"/>
              </a:ext>
            </a:extLst>
          </p:cNvPr>
          <p:cNvSpPr txBox="1"/>
          <p:nvPr/>
        </p:nvSpPr>
        <p:spPr>
          <a:xfrm>
            <a:off x="293077" y="1688123"/>
            <a:ext cx="8446477" cy="738664"/>
          </a:xfrm>
          <a:prstGeom prst="rect">
            <a:avLst/>
          </a:prstGeom>
          <a:noFill/>
        </p:spPr>
        <p:txBody>
          <a:bodyPr wrap="square" rtlCol="0">
            <a:spAutoFit/>
          </a:bodyPr>
          <a:lstStyle/>
          <a:p>
            <a:pPr marL="285750" indent="-285750">
              <a:buFont typeface="Arial" panose="020B0604020202020204" pitchFamily="34" charset="0"/>
              <a:buChar char="•"/>
            </a:pPr>
            <a:r>
              <a:rPr lang="en-GB" dirty="0"/>
              <a:t>Intel Optimization for TensorFlow </a:t>
            </a:r>
          </a:p>
          <a:p>
            <a:pPr marL="285750" indent="-285750">
              <a:buFont typeface="Arial" panose="020B0604020202020204" pitchFamily="34" charset="0"/>
              <a:buChar char="•"/>
            </a:pPr>
            <a:r>
              <a:rPr lang="en-GB" dirty="0"/>
              <a:t>Intel Neural Compressor </a:t>
            </a:r>
          </a:p>
          <a:p>
            <a:pPr marL="285750" indent="-285750">
              <a:buFont typeface="Arial" panose="020B0604020202020204" pitchFamily="34" charset="0"/>
              <a:buChar char="•"/>
            </a:pPr>
            <a:r>
              <a:rPr lang="en-GB" dirty="0"/>
              <a:t>Intel Optimization for </a:t>
            </a:r>
            <a:r>
              <a:rPr lang="en-GB" dirty="0" err="1"/>
              <a:t>PyTorch</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9"/>
          <p:cNvPicPr preferRelativeResize="0"/>
          <p:nvPr/>
        </p:nvPicPr>
        <p:blipFill rotWithShape="1">
          <a:blip r:embed="rId3">
            <a:alphaModFix/>
          </a:blip>
          <a:srcRect b="87616"/>
          <a:stretch/>
        </p:blipFill>
        <p:spPr>
          <a:xfrm>
            <a:off x="0" y="0"/>
            <a:ext cx="9144003" cy="636926"/>
          </a:xfrm>
          <a:prstGeom prst="rect">
            <a:avLst/>
          </a:prstGeom>
          <a:noFill/>
          <a:ln>
            <a:noFill/>
          </a:ln>
        </p:spPr>
      </p:pic>
      <p:pic>
        <p:nvPicPr>
          <p:cNvPr id="99" name="Google Shape;99;p19"/>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00" name="Google Shape;100;p19"/>
          <p:cNvSpPr txBox="1"/>
          <p:nvPr/>
        </p:nvSpPr>
        <p:spPr>
          <a:xfrm>
            <a:off x="622800" y="784800"/>
            <a:ext cx="7898400" cy="50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800"/>
              <a:buNone/>
            </a:pPr>
            <a:r>
              <a:rPr lang="en-GB" sz="1900">
                <a:solidFill>
                  <a:srgbClr val="434343"/>
                </a:solidFill>
                <a:latin typeface="Montserrat SemiBold"/>
                <a:ea typeface="Montserrat SemiBold"/>
                <a:cs typeface="Montserrat SemiBold"/>
                <a:sym typeface="Montserrat SemiBold"/>
              </a:rPr>
              <a:t>GitHub Link (Codes should be public and available after hackathon also)</a:t>
            </a:r>
            <a:endParaRPr sz="1900">
              <a:solidFill>
                <a:srgbClr val="434343"/>
              </a:solidFill>
              <a:latin typeface="Montserrat SemiBold"/>
              <a:ea typeface="Montserrat SemiBold"/>
              <a:cs typeface="Montserrat SemiBold"/>
              <a:sym typeface="Montserrat SemiBold"/>
            </a:endParaRPr>
          </a:p>
        </p:txBody>
      </p:sp>
      <p:sp>
        <p:nvSpPr>
          <p:cNvPr id="2" name="TextBox 1">
            <a:extLst>
              <a:ext uri="{FF2B5EF4-FFF2-40B4-BE49-F238E27FC236}">
                <a16:creationId xmlns:a16="http://schemas.microsoft.com/office/drawing/2014/main" id="{AA6AFE78-503D-6D6C-0CEF-AAF6E7398D41}"/>
              </a:ext>
            </a:extLst>
          </p:cNvPr>
          <p:cNvSpPr txBox="1"/>
          <p:nvPr/>
        </p:nvSpPr>
        <p:spPr>
          <a:xfrm>
            <a:off x="492369" y="1905000"/>
            <a:ext cx="7825154" cy="738664"/>
          </a:xfrm>
          <a:prstGeom prst="rect">
            <a:avLst/>
          </a:prstGeom>
          <a:noFill/>
        </p:spPr>
        <p:txBody>
          <a:bodyPr wrap="square" rtlCol="0">
            <a:spAutoFit/>
          </a:bodyPr>
          <a:lstStyle/>
          <a:p>
            <a:r>
              <a:rPr lang="en-US" dirty="0" err="1"/>
              <a:t>Github</a:t>
            </a:r>
            <a:r>
              <a:rPr lang="en-US" dirty="0"/>
              <a:t> </a:t>
            </a:r>
            <a:r>
              <a:rPr lang="en-US" dirty="0" err="1"/>
              <a:t>Respository</a:t>
            </a:r>
            <a:r>
              <a:rPr lang="en-US" dirty="0"/>
              <a:t>:</a:t>
            </a:r>
          </a:p>
          <a:p>
            <a:endParaRPr lang="en-US" dirty="0"/>
          </a:p>
          <a:p>
            <a:r>
              <a:rPr lang="en-US" dirty="0"/>
              <a:t>https://github.com/Tejas1020/intel-oneAPI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20"/>
          <p:cNvPicPr preferRelativeResize="0"/>
          <p:nvPr/>
        </p:nvPicPr>
        <p:blipFill rotWithShape="1">
          <a:blip r:embed="rId3">
            <a:alphaModFix/>
          </a:blip>
          <a:srcRect b="87616"/>
          <a:stretch/>
        </p:blipFill>
        <p:spPr>
          <a:xfrm>
            <a:off x="0" y="0"/>
            <a:ext cx="9144003" cy="636926"/>
          </a:xfrm>
          <a:prstGeom prst="rect">
            <a:avLst/>
          </a:prstGeom>
          <a:noFill/>
          <a:ln>
            <a:noFill/>
          </a:ln>
        </p:spPr>
      </p:pic>
      <p:pic>
        <p:nvPicPr>
          <p:cNvPr id="106" name="Google Shape;106;p20"/>
          <p:cNvPicPr preferRelativeResize="0"/>
          <p:nvPr/>
        </p:nvPicPr>
        <p:blipFill rotWithShape="1">
          <a:blip r:embed="rId4">
            <a:alphaModFix/>
          </a:blip>
          <a:srcRect t="95921"/>
          <a:stretch/>
        </p:blipFill>
        <p:spPr>
          <a:xfrm>
            <a:off x="0" y="4933725"/>
            <a:ext cx="9144003" cy="209776"/>
          </a:xfrm>
          <a:prstGeom prst="rect">
            <a:avLst/>
          </a:prstGeom>
          <a:noFill/>
          <a:ln>
            <a:noFill/>
          </a:ln>
        </p:spPr>
      </p:pic>
      <p:sp>
        <p:nvSpPr>
          <p:cNvPr id="107" name="Google Shape;107;p20"/>
          <p:cNvSpPr txBox="1"/>
          <p:nvPr/>
        </p:nvSpPr>
        <p:spPr>
          <a:xfrm>
            <a:off x="717600" y="784800"/>
            <a:ext cx="7708800" cy="502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800"/>
              <a:buNone/>
            </a:pPr>
            <a:r>
              <a:rPr lang="en-GB" sz="1900" dirty="0">
                <a:solidFill>
                  <a:srgbClr val="434343"/>
                </a:solidFill>
                <a:latin typeface="Montserrat SemiBold"/>
                <a:ea typeface="Montserrat SemiBold"/>
                <a:cs typeface="Montserrat SemiBold"/>
                <a:sym typeface="Montserrat SemiBold"/>
              </a:rPr>
              <a:t>Results Summary (focus on unique aspects of </a:t>
            </a:r>
            <a:r>
              <a:rPr lang="en-GB" sz="1900" dirty="0" err="1">
                <a:solidFill>
                  <a:srgbClr val="434343"/>
                </a:solidFill>
                <a:latin typeface="Montserrat SemiBold"/>
                <a:ea typeface="Montserrat SemiBold"/>
                <a:cs typeface="Montserrat SemiBold"/>
                <a:sym typeface="Montserrat SemiBold"/>
              </a:rPr>
              <a:t>oneAPI</a:t>
            </a:r>
            <a:r>
              <a:rPr lang="en-GB" sz="1900" dirty="0">
                <a:solidFill>
                  <a:srgbClr val="434343"/>
                </a:solidFill>
                <a:latin typeface="Montserrat SemiBold"/>
                <a:ea typeface="Montserrat SemiBold"/>
                <a:cs typeface="Montserrat SemiBold"/>
                <a:sym typeface="Montserrat SemiBold"/>
              </a:rPr>
              <a:t>/SYCL that you have used)</a:t>
            </a:r>
            <a:endParaRPr sz="1900" dirty="0">
              <a:solidFill>
                <a:srgbClr val="434343"/>
              </a:solidFill>
              <a:latin typeface="Montserrat SemiBold"/>
              <a:ea typeface="Montserrat SemiBold"/>
              <a:cs typeface="Montserrat SemiBold"/>
              <a:sym typeface="Montserrat SemiBold"/>
            </a:endParaRPr>
          </a:p>
        </p:txBody>
      </p:sp>
      <p:sp>
        <p:nvSpPr>
          <p:cNvPr id="2" name="TextBox 1">
            <a:extLst>
              <a:ext uri="{FF2B5EF4-FFF2-40B4-BE49-F238E27FC236}">
                <a16:creationId xmlns:a16="http://schemas.microsoft.com/office/drawing/2014/main" id="{D2A27769-1A31-7D2C-A49B-3B4B29995FAD}"/>
              </a:ext>
            </a:extLst>
          </p:cNvPr>
          <p:cNvSpPr txBox="1"/>
          <p:nvPr/>
        </p:nvSpPr>
        <p:spPr>
          <a:xfrm>
            <a:off x="717600" y="1922585"/>
            <a:ext cx="7945754" cy="3323987"/>
          </a:xfrm>
          <a:prstGeom prst="rect">
            <a:avLst/>
          </a:prstGeom>
          <a:noFill/>
        </p:spPr>
        <p:txBody>
          <a:bodyPr wrap="square" rtlCol="0">
            <a:spAutoFit/>
          </a:bodyPr>
          <a:lstStyle/>
          <a:p>
            <a:r>
              <a:rPr lang="en-GB" dirty="0"/>
              <a:t>Lyme Disease detection using mobile imaging technique through Artificial Intelligence Software.</a:t>
            </a:r>
          </a:p>
          <a:p>
            <a:r>
              <a:rPr lang="en-GB" dirty="0"/>
              <a:t> • The image database will maintain a stock of </a:t>
            </a:r>
            <a:r>
              <a:rPr lang="en-GB" dirty="0" err="1"/>
              <a:t>lyme</a:t>
            </a:r>
            <a:r>
              <a:rPr lang="en-GB" dirty="0"/>
              <a:t> symptoms photos. It will also contain photos of other skin disorders to classify the final output more efficiently. </a:t>
            </a:r>
          </a:p>
          <a:p>
            <a:r>
              <a:rPr lang="en-GB" dirty="0"/>
              <a:t>• If the result is positive, the software will then provide further explanation about its time of exposure and what should be the immediate first aid. </a:t>
            </a:r>
          </a:p>
          <a:p>
            <a:r>
              <a:rPr lang="en-GB" dirty="0"/>
              <a:t>• If the result is negative, then the software will compare the symptom with other rashes like ringworm, drug borne or Pityriasis rosea. </a:t>
            </a:r>
          </a:p>
          <a:p>
            <a:endParaRPr lang="en-GB" dirty="0"/>
          </a:p>
          <a:p>
            <a:r>
              <a:rPr lang="en-GB" dirty="0"/>
              <a:t>Use of </a:t>
            </a:r>
            <a:r>
              <a:rPr lang="en-GB" dirty="0" err="1"/>
              <a:t>oneAPI</a:t>
            </a:r>
            <a:r>
              <a:rPr lang="en-GB" dirty="0"/>
              <a:t>/SYCL:</a:t>
            </a:r>
          </a:p>
          <a:p>
            <a:endParaRPr lang="en-GB" dirty="0"/>
          </a:p>
          <a:p>
            <a:r>
              <a:rPr lang="en-GB" dirty="0"/>
              <a:t>Optimization for TensorFlow , used in  Neural </a:t>
            </a:r>
            <a:r>
              <a:rPr lang="en-GB" dirty="0" err="1"/>
              <a:t>Compressor,used</a:t>
            </a:r>
            <a:r>
              <a:rPr lang="en-GB" dirty="0"/>
              <a:t> to  Optimize with </a:t>
            </a:r>
            <a:r>
              <a:rPr lang="en-GB" dirty="0" err="1"/>
              <a:t>PyTorch</a:t>
            </a:r>
            <a:endParaRPr lang="en-GB" dirty="0"/>
          </a:p>
          <a:p>
            <a:r>
              <a:rPr lang="en-GB" dirty="0"/>
              <a:t>We will use the Analytics Tools provided by intel as to get the best benefits for predicting and using them for making our neural network more efficient to use less GPU/CPU computing power.</a:t>
            </a:r>
          </a:p>
          <a:p>
            <a:endParaRPr lang="en-GB"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21"/>
          <p:cNvPicPr preferRelativeResize="0"/>
          <p:nvPr/>
        </p:nvPicPr>
        <p:blipFill>
          <a:blip r:embed="rId3">
            <a:alphaModFix/>
          </a:blip>
          <a:stretch>
            <a:fillRect/>
          </a:stretch>
        </p:blipFill>
        <p:spPr>
          <a:xfrm>
            <a:off x="0" y="0"/>
            <a:ext cx="9143997" cy="5143490"/>
          </a:xfrm>
          <a:prstGeom prst="rect">
            <a:avLst/>
          </a:prstGeom>
          <a:noFill/>
          <a:ln>
            <a:noFill/>
          </a:ln>
        </p:spPr>
      </p:pic>
      <p:pic>
        <p:nvPicPr>
          <p:cNvPr id="113" name="Google Shape;113;p21"/>
          <p:cNvPicPr preferRelativeResize="0"/>
          <p:nvPr/>
        </p:nvPicPr>
        <p:blipFill rotWithShape="1">
          <a:blip r:embed="rId4">
            <a:alphaModFix/>
          </a:blip>
          <a:srcRect b="87616"/>
          <a:stretch/>
        </p:blipFill>
        <p:spPr>
          <a:xfrm>
            <a:off x="0" y="0"/>
            <a:ext cx="9144003" cy="636926"/>
          </a:xfrm>
          <a:prstGeom prst="rect">
            <a:avLst/>
          </a:prstGeom>
          <a:noFill/>
          <a:ln>
            <a:noFill/>
          </a:ln>
        </p:spPr>
      </p:pic>
      <p:sp>
        <p:nvSpPr>
          <p:cNvPr id="114" name="Google Shape;114;p21"/>
          <p:cNvSpPr txBox="1"/>
          <p:nvPr/>
        </p:nvSpPr>
        <p:spPr>
          <a:xfrm>
            <a:off x="4457675" y="2428175"/>
            <a:ext cx="2347200" cy="585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GB" sz="2600" b="1">
                <a:solidFill>
                  <a:srgbClr val="39E2FF"/>
                </a:solidFill>
                <a:latin typeface="Montserrat"/>
                <a:ea typeface="Montserrat"/>
                <a:cs typeface="Montserrat"/>
                <a:sym typeface="Montserrat"/>
              </a:rPr>
              <a:t>THANK YOU</a:t>
            </a:r>
            <a:endParaRPr sz="2100" b="1">
              <a:solidFill>
                <a:srgbClr val="39E2FF"/>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420</Words>
  <Application>Microsoft Office PowerPoint</Application>
  <PresentationFormat>On-screen Show (16:9)</PresentationFormat>
  <Paragraphs>35</Paragraphs>
  <Slides>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 MT</vt:lpstr>
      <vt:lpstr>Tahoma</vt:lpstr>
      <vt:lpstr>Montserrat SemiBold</vt:lpstr>
      <vt:lpstr>Arial</vt:lpstr>
      <vt:lpstr>Calibri</vt:lpstr>
      <vt:lpstr>Montserrat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Shruti Patil</cp:lastModifiedBy>
  <cp:revision>7</cp:revision>
  <dcterms:modified xsi:type="dcterms:W3CDTF">2023-06-09T17:40:42Z</dcterms:modified>
</cp:coreProperties>
</file>