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56" r:id="rId2"/>
    <p:sldId id="267" r:id="rId3"/>
    <p:sldId id="263" r:id="rId4"/>
    <p:sldId id="260" r:id="rId5"/>
    <p:sldId id="266" r:id="rId6"/>
    <p:sldId id="265" r:id="rId7"/>
    <p:sldId id="264" r:id="rId8"/>
    <p:sldId id="268" r:id="rId9"/>
    <p:sldId id="273" r:id="rId10"/>
    <p:sldId id="272" r:id="rId11"/>
    <p:sldId id="274" r:id="rId12"/>
    <p:sldId id="269" r:id="rId13"/>
    <p:sldId id="270"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1701" autoAdjust="0"/>
    <p:restoredTop sz="86470" autoAdjust="0"/>
  </p:normalViewPr>
  <p:slideViewPr>
    <p:cSldViewPr>
      <p:cViewPr varScale="1">
        <p:scale>
          <a:sx n="74" d="100"/>
          <a:sy n="74" d="100"/>
        </p:scale>
        <p:origin x="1126" y="31"/>
      </p:cViewPr>
      <p:guideLst>
        <p:guide orient="horz" pos="2160"/>
        <p:guide pos="2880"/>
      </p:guideLst>
    </p:cSldViewPr>
  </p:slideViewPr>
  <p:outlineViewPr>
    <p:cViewPr>
      <p:scale>
        <a:sx n="33" d="100"/>
        <a:sy n="33" d="100"/>
      </p:scale>
      <p:origin x="21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A12729-644D-4CA7-9AFF-3556B4AF8281}" type="datetimeFigureOut">
              <a:rPr lang="en-IN" smtClean="0"/>
              <a:pPr/>
              <a:t>03-12-2018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875365-8E22-4038-811A-A6B430A59C90}" type="slidenum">
              <a:rPr lang="en-IN" smtClean="0"/>
              <a:pPr/>
              <a:t>‹#›</a:t>
            </a:fld>
            <a:endParaRPr lang="en-IN"/>
          </a:p>
        </p:txBody>
      </p:sp>
    </p:spTree>
    <p:extLst>
      <p:ext uri="{BB962C8B-B14F-4D97-AF65-F5344CB8AC3E}">
        <p14:creationId xmlns:p14="http://schemas.microsoft.com/office/powerpoint/2010/main" val="2350064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D875365-8E22-4038-811A-A6B430A59C90}" type="slidenum">
              <a:rPr lang="en-IN" smtClean="0"/>
              <a:pPr/>
              <a:t>2</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D875365-8E22-4038-811A-A6B430A59C90}" type="slidenum">
              <a:rPr lang="en-IN" smtClean="0"/>
              <a:pPr/>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654921E2-CE05-4A16-A4FE-F277C0C27ED8}" type="datetimeFigureOut">
              <a:rPr lang="en-IN" smtClean="0"/>
              <a:pPr/>
              <a:t>03-12-2018</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32A3E2E7-50E3-46CC-9A44-DB99D90D09F1}"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4921E2-CE05-4A16-A4FE-F277C0C27ED8}" type="datetimeFigureOut">
              <a:rPr lang="en-IN" smtClean="0"/>
              <a:pPr/>
              <a:t>03-12-2018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A3E2E7-50E3-46CC-9A44-DB99D90D09F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4921E2-CE05-4A16-A4FE-F277C0C27ED8}" type="datetimeFigureOut">
              <a:rPr lang="en-IN" smtClean="0"/>
              <a:pPr/>
              <a:t>03-12-2018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A3E2E7-50E3-46CC-9A44-DB99D90D09F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54921E2-CE05-4A16-A4FE-F277C0C27ED8}" type="datetimeFigureOut">
              <a:rPr lang="en-IN" smtClean="0"/>
              <a:pPr/>
              <a:t>03-12-2018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A3E2E7-50E3-46CC-9A44-DB99D90D09F1}"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54921E2-CE05-4A16-A4FE-F277C0C27ED8}" type="datetimeFigureOut">
              <a:rPr lang="en-IN" smtClean="0"/>
              <a:pPr/>
              <a:t>03-12-2018</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32A3E2E7-50E3-46CC-9A44-DB99D90D09F1}"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654921E2-CE05-4A16-A4FE-F277C0C27ED8}" type="datetimeFigureOut">
              <a:rPr lang="en-IN" smtClean="0"/>
              <a:pPr/>
              <a:t>03-12-2018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A3E2E7-50E3-46CC-9A44-DB99D90D09F1}"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654921E2-CE05-4A16-A4FE-F277C0C27ED8}" type="datetimeFigureOut">
              <a:rPr lang="en-IN" smtClean="0"/>
              <a:pPr/>
              <a:t>03-12-2018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A3E2E7-50E3-46CC-9A44-DB99D90D09F1}"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54921E2-CE05-4A16-A4FE-F277C0C27ED8}" type="datetimeFigureOut">
              <a:rPr lang="en-IN" smtClean="0"/>
              <a:pPr/>
              <a:t>03-12-2018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A3E2E7-50E3-46CC-9A44-DB99D90D09F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921E2-CE05-4A16-A4FE-F277C0C27ED8}" type="datetimeFigureOut">
              <a:rPr lang="en-IN" smtClean="0"/>
              <a:pPr/>
              <a:t>03-12-2018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A3E2E7-50E3-46CC-9A44-DB99D90D09F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54921E2-CE05-4A16-A4FE-F277C0C27ED8}" type="datetimeFigureOut">
              <a:rPr lang="en-IN" smtClean="0"/>
              <a:pPr/>
              <a:t>03-12-2018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A3E2E7-50E3-46CC-9A44-DB99D90D09F1}"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54921E2-CE05-4A16-A4FE-F277C0C27ED8}" type="datetimeFigureOut">
              <a:rPr lang="en-IN" smtClean="0"/>
              <a:pPr/>
              <a:t>03-12-2018</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32A3E2E7-50E3-46CC-9A44-DB99D90D09F1}"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54921E2-CE05-4A16-A4FE-F277C0C27ED8}" type="datetimeFigureOut">
              <a:rPr lang="en-IN" smtClean="0"/>
              <a:pPr/>
              <a:t>03-12-2018</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32A3E2E7-50E3-46CC-9A44-DB99D90D09F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Image_moment" TargetMode="External"/><Relationship Id="rId2" Type="http://schemas.openxmlformats.org/officeDocument/2006/relationships/hyperlink" Target="https://en.wikipedia.org/wiki/Histogram_of_oriented_gradients" TargetMode="External"/><Relationship Id="rId1" Type="http://schemas.openxmlformats.org/officeDocument/2006/relationships/slideLayout" Target="../slideLayouts/slideLayout2.xml"/><Relationship Id="rId5" Type="http://schemas.openxmlformats.org/officeDocument/2006/relationships/hyperlink" Target="http://detrac-db.rit.albany.edu/download" TargetMode="External"/><Relationship Id="rId4" Type="http://schemas.openxmlformats.org/officeDocument/2006/relationships/hyperlink" Target="http://www.cs.columbia.edu/~mmerler/project/code/pdist2.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80728"/>
            <a:ext cx="7772400" cy="2619723"/>
          </a:xfrm>
        </p:spPr>
        <p:txBody>
          <a:bodyPr>
            <a:normAutofit/>
          </a:bodyPr>
          <a:lstStyle/>
          <a:p>
            <a:r>
              <a:rPr lang="en-IN" sz="3600" b="1" dirty="0">
                <a:latin typeface="Times New Roman" pitchFamily="18" charset="0"/>
                <a:cs typeface="Times New Roman" pitchFamily="18" charset="0"/>
              </a:rPr>
              <a:t>Multiple Moving Object Detection And Tracking System</a:t>
            </a:r>
          </a:p>
        </p:txBody>
      </p:sp>
      <p:sp>
        <p:nvSpPr>
          <p:cNvPr id="4" name="TextBox 3"/>
          <p:cNvSpPr txBox="1"/>
          <p:nvPr/>
        </p:nvSpPr>
        <p:spPr>
          <a:xfrm>
            <a:off x="7668344" y="188640"/>
            <a:ext cx="1225079" cy="369332"/>
          </a:xfrm>
          <a:prstGeom prst="rect">
            <a:avLst/>
          </a:prstGeom>
          <a:noFill/>
        </p:spPr>
        <p:txBody>
          <a:bodyPr wrap="none" rtlCol="0">
            <a:spAutoFit/>
          </a:bodyPr>
          <a:lstStyle/>
          <a:p>
            <a:r>
              <a:rPr lang="en-US" dirty="0"/>
              <a:t>0th Review</a:t>
            </a:r>
            <a:endParaRPr lang="en-IN" dirty="0"/>
          </a:p>
        </p:txBody>
      </p:sp>
      <p:sp>
        <p:nvSpPr>
          <p:cNvPr id="3" name="TextBox 2"/>
          <p:cNvSpPr txBox="1"/>
          <p:nvPr/>
        </p:nvSpPr>
        <p:spPr>
          <a:xfrm>
            <a:off x="2750774" y="3573016"/>
            <a:ext cx="3467616" cy="1477328"/>
          </a:xfrm>
          <a:prstGeom prst="rect">
            <a:avLst/>
          </a:prstGeom>
          <a:noFill/>
        </p:spPr>
        <p:txBody>
          <a:bodyPr wrap="none" rtlCol="0">
            <a:spAutoFit/>
          </a:bodyPr>
          <a:lstStyle/>
          <a:p>
            <a:pPr algn="ctr"/>
            <a:r>
              <a:rPr lang="en-IN" dirty="0">
                <a:latin typeface="Times New Roman" pitchFamily="18" charset="0"/>
                <a:cs typeface="Times New Roman" pitchFamily="18" charset="0"/>
              </a:rPr>
              <a:t>By,</a:t>
            </a:r>
          </a:p>
          <a:p>
            <a:r>
              <a:rPr lang="en-IN" dirty="0">
                <a:latin typeface="Times New Roman" pitchFamily="18" charset="0"/>
                <a:cs typeface="Times New Roman" pitchFamily="18" charset="0"/>
              </a:rPr>
              <a:t>Tejas Krishna Reddy  [001423166]</a:t>
            </a:r>
          </a:p>
          <a:p>
            <a:r>
              <a:rPr lang="en-IN" dirty="0">
                <a:latin typeface="Times New Roman" pitchFamily="18" charset="0"/>
                <a:cs typeface="Times New Roman" pitchFamily="18" charset="0"/>
              </a:rPr>
              <a:t>Sowmya </a:t>
            </a:r>
            <a:r>
              <a:rPr lang="en-IN" dirty="0" err="1">
                <a:latin typeface="Times New Roman" pitchFamily="18" charset="0"/>
                <a:cs typeface="Times New Roman" pitchFamily="18" charset="0"/>
              </a:rPr>
              <a:t>Mannava</a:t>
            </a:r>
            <a:r>
              <a:rPr lang="en-IN" dirty="0">
                <a:latin typeface="Times New Roman" pitchFamily="18" charset="0"/>
                <a:cs typeface="Times New Roman" pitchFamily="18" charset="0"/>
              </a:rPr>
              <a:t>      [001643835]</a:t>
            </a:r>
          </a:p>
          <a:p>
            <a:r>
              <a:rPr lang="en-IN" dirty="0" err="1">
                <a:latin typeface="Times New Roman" pitchFamily="18" charset="0"/>
                <a:cs typeface="Times New Roman" pitchFamily="18" charset="0"/>
              </a:rPr>
              <a:t>Leibin</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Xie</a:t>
            </a:r>
            <a:r>
              <a:rPr lang="en-IN" dirty="0">
                <a:latin typeface="Times New Roman" pitchFamily="18" charset="0"/>
                <a:cs typeface="Times New Roman" pitchFamily="18" charset="0"/>
              </a:rPr>
              <a:t>                   [001783799]</a:t>
            </a:r>
          </a:p>
          <a:p>
            <a:endParaRPr lang="en-IN"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92CE0-6D41-49CF-BFEB-CEF222EF8511}"/>
              </a:ext>
            </a:extLst>
          </p:cNvPr>
          <p:cNvSpPr>
            <a:spLocks noGrp="1"/>
          </p:cNvSpPr>
          <p:nvPr>
            <p:ph type="title"/>
          </p:nvPr>
        </p:nvSpPr>
        <p:spPr>
          <a:xfrm>
            <a:off x="685800" y="260648"/>
            <a:ext cx="7772400" cy="490066"/>
          </a:xfrm>
        </p:spPr>
        <p:txBody>
          <a:bodyPr>
            <a:normAutofit fontScale="90000"/>
          </a:bodyPr>
          <a:lstStyle/>
          <a:p>
            <a:pPr algn="ctr"/>
            <a:r>
              <a:rPr lang="en-US" sz="2400" dirty="0">
                <a:solidFill>
                  <a:schemeClr val="tx1"/>
                </a:solidFill>
                <a:latin typeface="+mn-lt"/>
              </a:rPr>
              <a:t>Kalman Filter</a:t>
            </a:r>
          </a:p>
        </p:txBody>
      </p:sp>
      <p:sp>
        <p:nvSpPr>
          <p:cNvPr id="3" name="Content Placeholder 2">
            <a:extLst>
              <a:ext uri="{FF2B5EF4-FFF2-40B4-BE49-F238E27FC236}">
                <a16:creationId xmlns:a16="http://schemas.microsoft.com/office/drawing/2014/main" id="{A50B0B53-DDBE-43C8-B101-95013AD82004}"/>
              </a:ext>
            </a:extLst>
          </p:cNvPr>
          <p:cNvSpPr>
            <a:spLocks noGrp="1"/>
          </p:cNvSpPr>
          <p:nvPr>
            <p:ph sz="quarter" idx="1"/>
          </p:nvPr>
        </p:nvSpPr>
        <p:spPr>
          <a:xfrm>
            <a:off x="693901" y="657366"/>
            <a:ext cx="7772400" cy="3888432"/>
          </a:xfrm>
        </p:spPr>
        <p:txBody>
          <a:bodyPr/>
          <a:lstStyle/>
          <a:p>
            <a:r>
              <a:rPr lang="en-US" sz="2400" dirty="0"/>
              <a:t>The Kalman filter is a recursive two-stage filter [4]. At each iteration, it performs a predict step and an update step. For example, if an object is moving with uniform velocity, we can predict its current location </a:t>
            </a:r>
            <a:r>
              <a:rPr lang="en-US" sz="2400" i="1" dirty="0"/>
              <a:t>(a priori) </a:t>
            </a:r>
            <a:r>
              <a:rPr lang="en-US" sz="2400" dirty="0"/>
              <a:t>from equations of motion. Then the update step takes the measurement of the object’s current location and combines this with the predicted current location to obtain an estimate of current location </a:t>
            </a:r>
            <a:r>
              <a:rPr lang="en-US" sz="2400" i="1" dirty="0"/>
              <a:t>(a posteriori) </a:t>
            </a:r>
            <a:r>
              <a:rPr lang="en-US" sz="2400" dirty="0"/>
              <a:t>of the object. Block diagram</a:t>
            </a:r>
            <a:r>
              <a:rPr lang="en-US" dirty="0"/>
              <a:t> representation is given by  </a:t>
            </a:r>
          </a:p>
          <a:p>
            <a:endParaRPr lang="en-US" dirty="0"/>
          </a:p>
        </p:txBody>
      </p:sp>
      <p:pic>
        <p:nvPicPr>
          <p:cNvPr id="7" name="Picture 6" descr="A close up of a piece of paper&#10;&#10;Description automatically generated">
            <a:extLst>
              <a:ext uri="{FF2B5EF4-FFF2-40B4-BE49-F238E27FC236}">
                <a16:creationId xmlns:a16="http://schemas.microsoft.com/office/drawing/2014/main" id="{A6CB873E-8723-0741-8BC9-3798C6FED6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598" y="3719768"/>
            <a:ext cx="5702300" cy="2895600"/>
          </a:xfrm>
          <a:prstGeom prst="rect">
            <a:avLst/>
          </a:prstGeom>
        </p:spPr>
      </p:pic>
      <p:sp>
        <p:nvSpPr>
          <p:cNvPr id="8" name="TextBox 7">
            <a:extLst>
              <a:ext uri="{FF2B5EF4-FFF2-40B4-BE49-F238E27FC236}">
                <a16:creationId xmlns:a16="http://schemas.microsoft.com/office/drawing/2014/main" id="{80A157AF-2370-8349-826D-C5FA102CE073}"/>
              </a:ext>
            </a:extLst>
          </p:cNvPr>
          <p:cNvSpPr txBox="1"/>
          <p:nvPr/>
        </p:nvSpPr>
        <p:spPr>
          <a:xfrm>
            <a:off x="6660232" y="3728946"/>
            <a:ext cx="1814170" cy="2862322"/>
          </a:xfrm>
          <a:prstGeom prst="rect">
            <a:avLst/>
          </a:prstGeom>
          <a:noFill/>
        </p:spPr>
        <p:txBody>
          <a:bodyPr wrap="square" rtlCol="0">
            <a:spAutoFit/>
          </a:bodyPr>
          <a:lstStyle/>
          <a:p>
            <a:r>
              <a:rPr lang="en-US" dirty="0"/>
              <a:t>X -&gt; state represented by bounding box</a:t>
            </a:r>
          </a:p>
          <a:p>
            <a:r>
              <a:rPr lang="en-US" dirty="0"/>
              <a:t>P-&gt; Error Covariance</a:t>
            </a:r>
          </a:p>
          <a:p>
            <a:r>
              <a:rPr lang="en-US" dirty="0"/>
              <a:t>Z -&gt; Measurements</a:t>
            </a:r>
          </a:p>
          <a:p>
            <a:r>
              <a:rPr lang="en-US" dirty="0"/>
              <a:t>Q,R-&gt; Process and Measurement Noise</a:t>
            </a:r>
          </a:p>
        </p:txBody>
      </p:sp>
    </p:spTree>
    <p:extLst>
      <p:ext uri="{BB962C8B-B14F-4D97-AF65-F5344CB8AC3E}">
        <p14:creationId xmlns:p14="http://schemas.microsoft.com/office/powerpoint/2010/main" val="2407478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2042B-A88B-44FE-8736-B2D304E70008}"/>
              </a:ext>
            </a:extLst>
          </p:cNvPr>
          <p:cNvSpPr>
            <a:spLocks noGrp="1"/>
          </p:cNvSpPr>
          <p:nvPr>
            <p:ph type="title"/>
          </p:nvPr>
        </p:nvSpPr>
        <p:spPr>
          <a:xfrm>
            <a:off x="685800" y="188640"/>
            <a:ext cx="7772400" cy="436910"/>
          </a:xfrm>
        </p:spPr>
        <p:txBody>
          <a:bodyPr>
            <a:normAutofit fontScale="90000"/>
          </a:bodyPr>
          <a:lstStyle/>
          <a:p>
            <a:pPr algn="ctr"/>
            <a:r>
              <a:rPr lang="en-US" sz="2400" b="1" dirty="0">
                <a:solidFill>
                  <a:schemeClr val="tx1"/>
                </a:solidFill>
                <a:latin typeface="+mn-lt"/>
              </a:rPr>
              <a:t>Results</a:t>
            </a:r>
            <a:r>
              <a:rPr lang="en-US" sz="2400" b="1" dirty="0">
                <a:solidFill>
                  <a:schemeClr val="tx1"/>
                </a:solidFill>
              </a:rPr>
              <a:t>:</a:t>
            </a:r>
          </a:p>
        </p:txBody>
      </p:sp>
      <p:sp>
        <p:nvSpPr>
          <p:cNvPr id="4" name="Rectangle 3">
            <a:extLst>
              <a:ext uri="{FF2B5EF4-FFF2-40B4-BE49-F238E27FC236}">
                <a16:creationId xmlns:a16="http://schemas.microsoft.com/office/drawing/2014/main" id="{5C6AB8C0-3E7F-6B45-9573-DAA5DBBB48D4}"/>
              </a:ext>
            </a:extLst>
          </p:cNvPr>
          <p:cNvSpPr/>
          <p:nvPr/>
        </p:nvSpPr>
        <p:spPr>
          <a:xfrm>
            <a:off x="539552" y="764704"/>
            <a:ext cx="7344816" cy="1754326"/>
          </a:xfrm>
          <a:prstGeom prst="rect">
            <a:avLst/>
          </a:prstGeom>
        </p:spPr>
        <p:txBody>
          <a:bodyPr wrap="square">
            <a:spAutoFit/>
          </a:bodyPr>
          <a:lstStyle/>
          <a:p>
            <a:r>
              <a:rPr lang="en-US" dirty="0"/>
              <a:t>First step is to verify if the model distinguishes between same object and different objects in corresponding frame. </a:t>
            </a:r>
          </a:p>
          <a:p>
            <a:r>
              <a:rPr lang="en-US" dirty="0"/>
              <a:t>Confusion matrix for distinguishing moving objects in same track and different track is given by Confusion Matrix  =</a:t>
            </a:r>
          </a:p>
          <a:p>
            <a:r>
              <a:rPr lang="fr" dirty="0"/>
              <a:t>    0.8780    0.1220</a:t>
            </a:r>
          </a:p>
          <a:p>
            <a:r>
              <a:rPr lang="fr" dirty="0"/>
              <a:t>    0.0300    0.9700</a:t>
            </a:r>
          </a:p>
        </p:txBody>
      </p:sp>
    </p:spTree>
    <p:extLst>
      <p:ext uri="{BB962C8B-B14F-4D97-AF65-F5344CB8AC3E}">
        <p14:creationId xmlns:p14="http://schemas.microsoft.com/office/powerpoint/2010/main" val="2899370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D8C75-5731-4D31-B338-63B6707A2C4A}"/>
              </a:ext>
            </a:extLst>
          </p:cNvPr>
          <p:cNvSpPr>
            <a:spLocks noGrp="1"/>
          </p:cNvSpPr>
          <p:nvPr>
            <p:ph type="title"/>
          </p:nvPr>
        </p:nvSpPr>
        <p:spPr>
          <a:xfrm>
            <a:off x="755576" y="188640"/>
            <a:ext cx="7772400" cy="579438"/>
          </a:xfrm>
        </p:spPr>
        <p:txBody>
          <a:bodyPr>
            <a:normAutofit/>
          </a:bodyPr>
          <a:lstStyle/>
          <a:p>
            <a:pPr algn="ctr"/>
            <a:r>
              <a:rPr lang="en-US" sz="2400" b="1" dirty="0">
                <a:solidFill>
                  <a:schemeClr val="tx1"/>
                </a:solidFill>
                <a:latin typeface="+mn-lt"/>
              </a:rPr>
              <a:t>Epitome and Future Research Work:</a:t>
            </a:r>
          </a:p>
        </p:txBody>
      </p:sp>
      <p:sp>
        <p:nvSpPr>
          <p:cNvPr id="3" name="Content Placeholder 2">
            <a:extLst>
              <a:ext uri="{FF2B5EF4-FFF2-40B4-BE49-F238E27FC236}">
                <a16:creationId xmlns:a16="http://schemas.microsoft.com/office/drawing/2014/main" id="{D1E7BDAC-C49C-4962-8A97-E2D89EC3A14C}"/>
              </a:ext>
            </a:extLst>
          </p:cNvPr>
          <p:cNvSpPr>
            <a:spLocks noGrp="1"/>
          </p:cNvSpPr>
          <p:nvPr>
            <p:ph sz="quarter" idx="1"/>
          </p:nvPr>
        </p:nvSpPr>
        <p:spPr>
          <a:xfrm>
            <a:off x="755576" y="980728"/>
            <a:ext cx="7772400" cy="5112568"/>
          </a:xfrm>
        </p:spPr>
        <p:txBody>
          <a:bodyPr>
            <a:noAutofit/>
          </a:bodyPr>
          <a:lstStyle/>
          <a:p>
            <a:pPr algn="just"/>
            <a:r>
              <a:rPr lang="en-US" sz="1900" dirty="0"/>
              <a:t>Multiple moving objects were detected in the video sequence. A variety of meaningful features such as Histogram of oriented gradients (HOG), Hu’s Invariant Moments, Color Histogram counts, </a:t>
            </a:r>
            <a:r>
              <a:rPr lang="en-US" sz="1900" dirty="0" err="1"/>
              <a:t>BoundingBox</a:t>
            </a:r>
            <a:r>
              <a:rPr lang="en-US" sz="1900" dirty="0"/>
              <a:t> corner locations </a:t>
            </a:r>
            <a:r>
              <a:rPr lang="en-US" sz="1900" dirty="0" err="1"/>
              <a:t>etc</a:t>
            </a:r>
            <a:r>
              <a:rPr lang="en-US" sz="1900" dirty="0"/>
              <a:t> were extracted for each frame with moving objects. These features were compared with consecutive frame features using Chi-Squared test to know a similarity measure between them. Simultaneously, a machine learning algorithm was developed with an external annotated database where a number of weak individual learners were developed and later used </a:t>
            </a:r>
            <a:r>
              <a:rPr lang="en-US" sz="1900" dirty="0" err="1"/>
              <a:t>Adaboosting</a:t>
            </a:r>
            <a:r>
              <a:rPr lang="en-US" sz="1900" dirty="0"/>
              <a:t> technique to converge these weak learners into a strong learner. The Chi-Squared test results were provided as input to the trained model to predict the scores. This score was used with the Kalman Filter to predict the tracking of the moving object in the video.</a:t>
            </a:r>
          </a:p>
          <a:p>
            <a:pPr marL="0" indent="0" algn="just">
              <a:buNone/>
            </a:pPr>
            <a:endParaRPr lang="en-US" sz="1900" dirty="0"/>
          </a:p>
          <a:p>
            <a:pPr algn="just"/>
            <a:r>
              <a:rPr lang="en-US" sz="1900" dirty="0"/>
              <a:t>Further research in this field is focused on detecting and tracking objects when both camera and objects are moving in a real-time scenario. Also, better feature extraction techniques are to be developed which are robust towards all possible distortions and reduce computational cost to implement one-time tracking system.</a:t>
            </a:r>
          </a:p>
        </p:txBody>
      </p:sp>
    </p:spTree>
    <p:extLst>
      <p:ext uri="{BB962C8B-B14F-4D97-AF65-F5344CB8AC3E}">
        <p14:creationId xmlns:p14="http://schemas.microsoft.com/office/powerpoint/2010/main" val="949362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A5E08-8054-4467-864F-05F3B812E7B3}"/>
              </a:ext>
            </a:extLst>
          </p:cNvPr>
          <p:cNvSpPr>
            <a:spLocks noGrp="1"/>
          </p:cNvSpPr>
          <p:nvPr>
            <p:ph type="title"/>
          </p:nvPr>
        </p:nvSpPr>
        <p:spPr>
          <a:xfrm>
            <a:off x="685800" y="260648"/>
            <a:ext cx="7772400" cy="490066"/>
          </a:xfrm>
        </p:spPr>
        <p:txBody>
          <a:bodyPr>
            <a:normAutofit fontScale="90000"/>
          </a:bodyPr>
          <a:lstStyle/>
          <a:p>
            <a:pPr algn="ctr"/>
            <a:r>
              <a:rPr lang="en-US" sz="2400" dirty="0">
                <a:solidFill>
                  <a:schemeClr val="tx1"/>
                </a:solidFill>
              </a:rPr>
              <a:t>References:</a:t>
            </a:r>
          </a:p>
        </p:txBody>
      </p:sp>
      <p:sp>
        <p:nvSpPr>
          <p:cNvPr id="3" name="Content Placeholder 2">
            <a:extLst>
              <a:ext uri="{FF2B5EF4-FFF2-40B4-BE49-F238E27FC236}">
                <a16:creationId xmlns:a16="http://schemas.microsoft.com/office/drawing/2014/main" id="{3BF40648-573D-4B02-AEEE-888D43E1205D}"/>
              </a:ext>
            </a:extLst>
          </p:cNvPr>
          <p:cNvSpPr>
            <a:spLocks noGrp="1"/>
          </p:cNvSpPr>
          <p:nvPr>
            <p:ph sz="quarter" idx="1"/>
          </p:nvPr>
        </p:nvSpPr>
        <p:spPr>
          <a:xfrm>
            <a:off x="971600" y="980728"/>
            <a:ext cx="7772400" cy="4572000"/>
          </a:xfrm>
        </p:spPr>
        <p:txBody>
          <a:bodyPr>
            <a:normAutofit/>
          </a:bodyPr>
          <a:lstStyle/>
          <a:p>
            <a:pPr marL="0" indent="0">
              <a:buNone/>
            </a:pPr>
            <a:r>
              <a:rPr lang="en-US" sz="1600" dirty="0"/>
              <a:t>[1]</a:t>
            </a:r>
            <a:r>
              <a:rPr lang="en-US" dirty="0">
                <a:solidFill>
                  <a:srgbClr val="0070C0"/>
                </a:solidFill>
              </a:rPr>
              <a:t> </a:t>
            </a:r>
            <a:r>
              <a:rPr lang="en-US" sz="1600" u="sng" dirty="0">
                <a:solidFill>
                  <a:srgbClr val="0070C0"/>
                </a:solidFill>
                <a:hlinkClick r:id="rId2"/>
              </a:rPr>
              <a:t>https://en.wikipedia.org/wiki/Histogram_of_oriented_gradients</a:t>
            </a:r>
            <a:endParaRPr lang="en-US" sz="1600" u="sng" dirty="0">
              <a:solidFill>
                <a:srgbClr val="0070C0"/>
              </a:solidFill>
            </a:endParaRPr>
          </a:p>
          <a:p>
            <a:pPr marL="0" indent="0">
              <a:buNone/>
            </a:pPr>
            <a:r>
              <a:rPr lang="en-US" sz="1600" dirty="0"/>
              <a:t>[2] </a:t>
            </a:r>
            <a:r>
              <a:rPr lang="en-US" sz="1600" u="sng" dirty="0">
                <a:solidFill>
                  <a:srgbClr val="0070C0"/>
                </a:solidFill>
                <a:hlinkClick r:id="rId3"/>
              </a:rPr>
              <a:t>https://en.wikipedia.org/wiki/Image_moment</a:t>
            </a:r>
            <a:endParaRPr lang="en-US" sz="1600" u="sng" dirty="0">
              <a:solidFill>
                <a:srgbClr val="0070C0"/>
              </a:solidFill>
            </a:endParaRPr>
          </a:p>
          <a:p>
            <a:pPr marL="0" indent="0">
              <a:buNone/>
            </a:pPr>
            <a:r>
              <a:rPr lang="en-US" sz="1600" dirty="0"/>
              <a:t>[3] </a:t>
            </a:r>
            <a:r>
              <a:rPr lang="en-US" sz="1600" u="sng" dirty="0">
                <a:hlinkClick r:id="rId4"/>
              </a:rPr>
              <a:t>http://www.cs.columbia.edu/~mmerler/project/code/pdist2.m</a:t>
            </a:r>
            <a:endParaRPr lang="en-US" sz="1600" u="sng" dirty="0"/>
          </a:p>
          <a:p>
            <a:pPr marL="0" indent="0">
              <a:buNone/>
            </a:pPr>
            <a:r>
              <a:rPr lang="en-US" sz="1600" dirty="0"/>
              <a:t>[4] </a:t>
            </a:r>
            <a:r>
              <a:rPr lang="en-US" sz="1600" dirty="0">
                <a:hlinkClick r:id="rId5"/>
              </a:rPr>
              <a:t>http://detrac-db.rit.albany.edu/download</a:t>
            </a:r>
            <a:endParaRPr lang="en-US" sz="1600" dirty="0"/>
          </a:p>
          <a:p>
            <a:pPr marL="0" indent="0">
              <a:buNone/>
            </a:pPr>
            <a:r>
              <a:rPr lang="en-US" sz="1600" u="sng" dirty="0"/>
              <a:t>[5] </a:t>
            </a:r>
            <a:r>
              <a:rPr lang="en-US" dirty="0"/>
              <a:t> </a:t>
            </a:r>
            <a:r>
              <a:rPr lang="en-US" sz="1600" dirty="0"/>
              <a:t>A. </a:t>
            </a:r>
            <a:r>
              <a:rPr lang="en-US" sz="1600" dirty="0" err="1"/>
              <a:t>Salarpour</a:t>
            </a:r>
            <a:r>
              <a:rPr lang="en-US" sz="1600" dirty="0"/>
              <a:t>, A. </a:t>
            </a:r>
            <a:r>
              <a:rPr lang="en-US" sz="1600" dirty="0" err="1"/>
              <a:t>Salarpour</a:t>
            </a:r>
            <a:r>
              <a:rPr lang="en-US" sz="1600" dirty="0"/>
              <a:t>, M. </a:t>
            </a:r>
            <a:r>
              <a:rPr lang="en-US" sz="1600" dirty="0" err="1"/>
              <a:t>Fathi</a:t>
            </a:r>
            <a:r>
              <a:rPr lang="en-US" sz="1600" dirty="0"/>
              <a:t>, and M. </a:t>
            </a:r>
            <a:r>
              <a:rPr lang="en-US" sz="1600" dirty="0" err="1"/>
              <a:t>Dezfoulian</a:t>
            </a:r>
            <a:r>
              <a:rPr lang="en-US" sz="1600" dirty="0"/>
              <a:t>, “Vehicle tracking using </a:t>
            </a:r>
            <a:r>
              <a:rPr lang="en-US" sz="1600" dirty="0" err="1"/>
              <a:t>kalman</a:t>
            </a:r>
            <a:r>
              <a:rPr lang="en-US" sz="1600" dirty="0"/>
              <a:t> filter and features,” </a:t>
            </a:r>
            <a:r>
              <a:rPr lang="en-US" sz="1600" i="1" dirty="0"/>
              <a:t>Signal &amp; Image Processing: An International Journal</a:t>
            </a:r>
            <a:r>
              <a:rPr lang="en-US" sz="1600" dirty="0"/>
              <a:t>, vol. 2, no. 2, 2011. </a:t>
            </a:r>
          </a:p>
          <a:p>
            <a:pPr marL="0" indent="0">
              <a:buNone/>
            </a:pPr>
            <a:r>
              <a:rPr lang="en-US" sz="1600" dirty="0"/>
              <a:t>[6] </a:t>
            </a:r>
            <a:r>
              <a:rPr lang="en-US" sz="1600" dirty="0" err="1"/>
              <a:t>Kuo</a:t>
            </a:r>
            <a:r>
              <a:rPr lang="en-US" sz="1600" dirty="0"/>
              <a:t>, Cheng-Hao, Chang Huang, and </a:t>
            </a:r>
            <a:r>
              <a:rPr lang="en-US" sz="1600" dirty="0" err="1"/>
              <a:t>Ramakant</a:t>
            </a:r>
            <a:r>
              <a:rPr lang="en-US" sz="1600" dirty="0"/>
              <a:t> </a:t>
            </a:r>
            <a:r>
              <a:rPr lang="en-US" sz="1600" dirty="0" err="1"/>
              <a:t>Nevatia</a:t>
            </a:r>
            <a:r>
              <a:rPr lang="en-US" sz="1600" dirty="0"/>
              <a:t>. "Multi-target tracking by on-line learned discriminative appearance models." In </a:t>
            </a:r>
            <a:r>
              <a:rPr lang="en-US" sz="1600" i="1" dirty="0"/>
              <a:t>Computer Vision and Pattern Recognition (CVPR), 2010 IEEE Conference on</a:t>
            </a:r>
            <a:r>
              <a:rPr lang="en-US" sz="1600" dirty="0"/>
              <a:t>, pp. 685-692. IEEE, 2010.</a:t>
            </a:r>
          </a:p>
          <a:p>
            <a:pPr marL="0" indent="0">
              <a:buNone/>
            </a:pPr>
            <a:r>
              <a:rPr lang="en-US" sz="1600" dirty="0"/>
              <a:t>[7] Luo, </a:t>
            </a:r>
            <a:r>
              <a:rPr lang="en-US" sz="1600" dirty="0" err="1"/>
              <a:t>Wenhan</a:t>
            </a:r>
            <a:r>
              <a:rPr lang="en-US" sz="1600" dirty="0"/>
              <a:t>, </a:t>
            </a:r>
            <a:r>
              <a:rPr lang="en-US" sz="1600" dirty="0" err="1"/>
              <a:t>Junliang</a:t>
            </a:r>
            <a:r>
              <a:rPr lang="en-US" sz="1600" dirty="0"/>
              <a:t> Xing, Anton Milan, </a:t>
            </a:r>
            <a:r>
              <a:rPr lang="en-US" sz="1600" dirty="0" err="1"/>
              <a:t>Xiaoqin</a:t>
            </a:r>
            <a:r>
              <a:rPr lang="en-US" sz="1600" dirty="0"/>
              <a:t> Zhang, Wei Liu, </a:t>
            </a:r>
            <a:r>
              <a:rPr lang="en-US" sz="1600" dirty="0" err="1"/>
              <a:t>Xiaowei</a:t>
            </a:r>
            <a:r>
              <a:rPr lang="en-US" sz="1600" dirty="0"/>
              <a:t> Zhao, and Tae-</a:t>
            </a:r>
            <a:r>
              <a:rPr lang="en-US" sz="1600" dirty="0" err="1"/>
              <a:t>Kyun</a:t>
            </a:r>
            <a:r>
              <a:rPr lang="en-US" sz="1600" dirty="0"/>
              <a:t> Kim. "Multiple object tracking: A literature review." </a:t>
            </a:r>
            <a:r>
              <a:rPr lang="en-US" sz="1600" i="1" dirty="0" err="1"/>
              <a:t>arXiv</a:t>
            </a:r>
            <a:r>
              <a:rPr lang="en-US" sz="1600" i="1" dirty="0"/>
              <a:t> preprint arXiv:1409.7618</a:t>
            </a:r>
            <a:r>
              <a:rPr lang="en-US" sz="1600" dirty="0"/>
              <a:t>(2014).</a:t>
            </a:r>
          </a:p>
          <a:p>
            <a:endParaRPr lang="en-US" sz="1600" dirty="0"/>
          </a:p>
          <a:p>
            <a:endParaRPr lang="en-US" sz="1600" u="sng" dirty="0"/>
          </a:p>
          <a:p>
            <a:endParaRPr lang="en-US" sz="1600" u="sng" dirty="0"/>
          </a:p>
        </p:txBody>
      </p:sp>
    </p:spTree>
    <p:extLst>
      <p:ext uri="{BB962C8B-B14F-4D97-AF65-F5344CB8AC3E}">
        <p14:creationId xmlns:p14="http://schemas.microsoft.com/office/powerpoint/2010/main" val="1086141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476E97-9BF0-4814-9951-26C0523E7972}"/>
              </a:ext>
            </a:extLst>
          </p:cNvPr>
          <p:cNvSpPr>
            <a:spLocks noGrp="1"/>
          </p:cNvSpPr>
          <p:nvPr>
            <p:ph sz="quarter" idx="1"/>
          </p:nvPr>
        </p:nvSpPr>
        <p:spPr>
          <a:xfrm>
            <a:off x="685800" y="1124744"/>
            <a:ext cx="7772400" cy="4572000"/>
          </a:xfrm>
        </p:spPr>
        <p:txBody>
          <a:bodyPr>
            <a:normAutofit/>
          </a:bodyPr>
          <a:lstStyle/>
          <a:p>
            <a:pPr marL="0" indent="0" algn="ctr">
              <a:buNone/>
            </a:pPr>
            <a:endParaRPr lang="en-US" sz="6000" dirty="0"/>
          </a:p>
          <a:p>
            <a:pPr marL="0" indent="0" algn="ctr">
              <a:buNone/>
            </a:pPr>
            <a:r>
              <a:rPr lang="en-US" sz="6000" dirty="0">
                <a:solidFill>
                  <a:srgbClr val="FF0000"/>
                </a:solidFill>
              </a:rPr>
              <a:t>Thank You!!! </a:t>
            </a:r>
            <a:br>
              <a:rPr lang="en-US" sz="6000" dirty="0">
                <a:solidFill>
                  <a:srgbClr val="FF0000"/>
                </a:solidFill>
              </a:rPr>
            </a:br>
            <a:r>
              <a:rPr lang="en-US" sz="6000" dirty="0">
                <a:solidFill>
                  <a:srgbClr val="FF0000"/>
                </a:solidFill>
              </a:rPr>
              <a:t>Any Questions??</a:t>
            </a:r>
          </a:p>
        </p:txBody>
      </p:sp>
    </p:spTree>
    <p:extLst>
      <p:ext uri="{BB962C8B-B14F-4D97-AF65-F5344CB8AC3E}">
        <p14:creationId xmlns:p14="http://schemas.microsoft.com/office/powerpoint/2010/main" val="3296857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620688"/>
            <a:ext cx="8064896" cy="4431983"/>
          </a:xfrm>
          <a:prstGeom prst="rect">
            <a:avLst/>
          </a:prstGeom>
          <a:noFill/>
        </p:spPr>
        <p:txBody>
          <a:bodyPr wrap="square" rtlCol="0">
            <a:spAutoFit/>
          </a:bodyPr>
          <a:lstStyle/>
          <a:p>
            <a:endParaRPr lang="en-US" sz="2800" b="1" dirty="0">
              <a:latin typeface="Times New Roman" pitchFamily="18" charset="0"/>
              <a:cs typeface="Times New Roman" pitchFamily="18" charset="0"/>
            </a:endParaRPr>
          </a:p>
          <a:p>
            <a:pPr algn="ctr"/>
            <a:r>
              <a:rPr lang="en-US" sz="2800" b="1" dirty="0">
                <a:latin typeface="Times New Roman" pitchFamily="18" charset="0"/>
                <a:cs typeface="Times New Roman" pitchFamily="18" charset="0"/>
              </a:rPr>
              <a:t>Abstract:</a:t>
            </a:r>
          </a:p>
          <a:p>
            <a:endParaRPr lang="en-US" sz="2800" b="1"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In the contemporary digital world, autonomous video surveillance has been one of the most demanded advances in technology to alleviate the problem of constant human surveillance over a camera. The ability to </a:t>
            </a:r>
            <a:r>
              <a:rPr lang="en-IN" i="1" dirty="0">
                <a:latin typeface="Times New Roman" pitchFamily="18" charset="0"/>
                <a:cs typeface="Times New Roman" pitchFamily="18" charset="0"/>
              </a:rPr>
              <a:t>Detect</a:t>
            </a:r>
            <a:r>
              <a:rPr lang="en-IN" dirty="0">
                <a:latin typeface="Times New Roman" pitchFamily="18" charset="0"/>
                <a:cs typeface="Times New Roman" pitchFamily="18" charset="0"/>
              </a:rPr>
              <a:t>, </a:t>
            </a:r>
            <a:r>
              <a:rPr lang="en-IN" i="1" dirty="0">
                <a:latin typeface="Times New Roman" pitchFamily="18" charset="0"/>
                <a:cs typeface="Times New Roman" pitchFamily="18" charset="0"/>
              </a:rPr>
              <a:t>Track </a:t>
            </a:r>
            <a:r>
              <a:rPr lang="en-IN" dirty="0">
                <a:latin typeface="Times New Roman" pitchFamily="18" charset="0"/>
                <a:cs typeface="Times New Roman" pitchFamily="18" charset="0"/>
              </a:rPr>
              <a:t>and </a:t>
            </a:r>
            <a:r>
              <a:rPr lang="en-IN" i="1" dirty="0">
                <a:latin typeface="Times New Roman" pitchFamily="18" charset="0"/>
                <a:cs typeface="Times New Roman" pitchFamily="18" charset="0"/>
              </a:rPr>
              <a:t>Predict </a:t>
            </a:r>
            <a:r>
              <a:rPr lang="en-IN" dirty="0">
                <a:latin typeface="Times New Roman" pitchFamily="18" charset="0"/>
                <a:cs typeface="Times New Roman" pitchFamily="18" charset="0"/>
              </a:rPr>
              <a:t>the next move of an object in the video has been guiding the technology towards plethora of new advancements in the field of autonomous driving and robotics. In this project, we have implemented a state of art algorithm to detect multiple blocks of moving objects’ in a video through alpha background subtraction algorithm, track them by monitoring the similarity between their respective features obtained from parameters such as HOG features/ </a:t>
            </a:r>
            <a:r>
              <a:rPr lang="en-IN" dirty="0" err="1">
                <a:latin typeface="Times New Roman" pitchFamily="18" charset="0"/>
                <a:cs typeface="Times New Roman" pitchFamily="18" charset="0"/>
              </a:rPr>
              <a:t>BoundingBox</a:t>
            </a:r>
            <a:r>
              <a:rPr lang="en-IN" dirty="0">
                <a:latin typeface="Times New Roman" pitchFamily="18" charset="0"/>
                <a:cs typeface="Times New Roman" pitchFamily="18" charset="0"/>
              </a:rPr>
              <a:t> dimensions/ </a:t>
            </a:r>
            <a:r>
              <a:rPr lang="en-IN" dirty="0" err="1">
                <a:latin typeface="Times New Roman" pitchFamily="18" charset="0"/>
                <a:cs typeface="Times New Roman" pitchFamily="18" charset="0"/>
              </a:rPr>
              <a:t>color</a:t>
            </a:r>
            <a:r>
              <a:rPr lang="en-IN" dirty="0">
                <a:latin typeface="Times New Roman" pitchFamily="18" charset="0"/>
                <a:cs typeface="Times New Roman" pitchFamily="18" charset="0"/>
              </a:rPr>
              <a:t> histogram/ Hu’s invariant moments and finally predict the next moving frame by Ada Boosting, ensemble methods along with Kalman Filter. </a:t>
            </a:r>
            <a:endParaRPr lang="en-IN" i="1"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b="1" dirty="0">
                <a:solidFill>
                  <a:schemeClr val="tx1"/>
                </a:solidFill>
                <a:latin typeface="Times New Roman" pitchFamily="18" charset="0"/>
                <a:cs typeface="Times New Roman" pitchFamily="18" charset="0"/>
              </a:rPr>
              <a:t>Literature Review :</a:t>
            </a:r>
          </a:p>
        </p:txBody>
      </p:sp>
      <p:sp>
        <p:nvSpPr>
          <p:cNvPr id="3" name="Content Placeholder 2"/>
          <p:cNvSpPr>
            <a:spLocks noGrp="1"/>
          </p:cNvSpPr>
          <p:nvPr>
            <p:ph sz="quarter" idx="1"/>
          </p:nvPr>
        </p:nvSpPr>
        <p:spPr>
          <a:xfrm>
            <a:off x="755576" y="1844824"/>
            <a:ext cx="7772400" cy="3816424"/>
          </a:xfrm>
        </p:spPr>
        <p:txBody>
          <a:bodyPr>
            <a:normAutofit/>
          </a:bodyPr>
          <a:lstStyle/>
          <a:p>
            <a:pPr marL="0" indent="0">
              <a:buNone/>
            </a:pPr>
            <a:r>
              <a:rPr lang="en-US" sz="1800" dirty="0">
                <a:latin typeface="Times New Roman" pitchFamily="18" charset="0"/>
                <a:cs typeface="Times New Roman" pitchFamily="18" charset="0"/>
              </a:rPr>
              <a:t>Moving object Detection has been a hot research topic back from 1988. </a:t>
            </a:r>
          </a:p>
          <a:p>
            <a:pPr marL="0" indent="0">
              <a:buNone/>
            </a:pP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Object Detection – Background Subtraction, Statistical Detection, Temporal Detection and Eigen Background Detection.</a:t>
            </a:r>
          </a:p>
          <a:p>
            <a:pPr marL="0" indent="0">
              <a:buNone/>
            </a:pP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Object Tracking – Tracking at every frame Vs Tracking once and Mapping, Point Tracking, Kernel Tracking and Silhouette Tracking.   </a:t>
            </a:r>
          </a:p>
          <a:p>
            <a:pPr marL="0" indent="0">
              <a:buNone/>
            </a:pP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Prediction – Optical Flow Problem, Kalman Filter and Other Machine Learning algorithms.</a:t>
            </a:r>
          </a:p>
          <a:p>
            <a:pPr marL="0" indent="0">
              <a:buNone/>
            </a:pPr>
            <a:endParaRPr lang="en-US" sz="1800"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2049789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81137" y="476672"/>
            <a:ext cx="5293693" cy="400110"/>
          </a:xfrm>
          <a:prstGeom prst="rect">
            <a:avLst/>
          </a:prstGeom>
          <a:noFill/>
        </p:spPr>
        <p:txBody>
          <a:bodyPr wrap="none" rtlCol="0">
            <a:spAutoFit/>
          </a:bodyPr>
          <a:lstStyle/>
          <a:p>
            <a:pPr algn="ctr"/>
            <a:r>
              <a:rPr lang="en-IN" sz="2000" b="1" dirty="0">
                <a:latin typeface="Times New Roman" pitchFamily="18" charset="0"/>
                <a:cs typeface="Times New Roman" pitchFamily="18" charset="0"/>
              </a:rPr>
              <a:t>Block Diagram of the Implemented Algorithm.</a:t>
            </a:r>
          </a:p>
        </p:txBody>
      </p:sp>
      <p:sp>
        <p:nvSpPr>
          <p:cNvPr id="8" name="Rounded Rectangle 7"/>
          <p:cNvSpPr/>
          <p:nvPr/>
        </p:nvSpPr>
        <p:spPr>
          <a:xfrm>
            <a:off x="3617425" y="1220438"/>
            <a:ext cx="2160240"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Multiple Moving Objects Block Detection</a:t>
            </a:r>
          </a:p>
        </p:txBody>
      </p:sp>
      <p:sp>
        <p:nvSpPr>
          <p:cNvPr id="10" name="Rounded Rectangle 9"/>
          <p:cNvSpPr/>
          <p:nvPr/>
        </p:nvSpPr>
        <p:spPr>
          <a:xfrm>
            <a:off x="6720757" y="3284984"/>
            <a:ext cx="2160240"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Similarity Check and Tracking Re-assignment</a:t>
            </a:r>
          </a:p>
        </p:txBody>
      </p:sp>
      <p:sp>
        <p:nvSpPr>
          <p:cNvPr id="14" name="Rounded Rectangle 9">
            <a:extLst>
              <a:ext uri="{FF2B5EF4-FFF2-40B4-BE49-F238E27FC236}">
                <a16:creationId xmlns:a16="http://schemas.microsoft.com/office/drawing/2014/main" id="{E699A012-10E1-4241-8D51-10E6D3B06E2C}"/>
              </a:ext>
            </a:extLst>
          </p:cNvPr>
          <p:cNvSpPr/>
          <p:nvPr/>
        </p:nvSpPr>
        <p:spPr>
          <a:xfrm>
            <a:off x="539552" y="3284984"/>
            <a:ext cx="2160240"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Training Annotated Database</a:t>
            </a:r>
          </a:p>
        </p:txBody>
      </p:sp>
      <p:sp>
        <p:nvSpPr>
          <p:cNvPr id="15" name="Rounded Rectangle 9">
            <a:extLst>
              <a:ext uri="{FF2B5EF4-FFF2-40B4-BE49-F238E27FC236}">
                <a16:creationId xmlns:a16="http://schemas.microsoft.com/office/drawing/2014/main" id="{08E506AA-9CC2-4648-B1D8-86B1F10B11EF}"/>
              </a:ext>
            </a:extLst>
          </p:cNvPr>
          <p:cNvSpPr/>
          <p:nvPr/>
        </p:nvSpPr>
        <p:spPr>
          <a:xfrm>
            <a:off x="3616473" y="5301208"/>
            <a:ext cx="2160240"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Tracking Prediction through Kalman Filter</a:t>
            </a:r>
          </a:p>
        </p:txBody>
      </p:sp>
      <p:sp>
        <p:nvSpPr>
          <p:cNvPr id="16" name="Rounded Rectangle 9">
            <a:extLst>
              <a:ext uri="{FF2B5EF4-FFF2-40B4-BE49-F238E27FC236}">
                <a16:creationId xmlns:a16="http://schemas.microsoft.com/office/drawing/2014/main" id="{CFCE11FB-167A-4F46-B19A-005FDCA3949E}"/>
              </a:ext>
            </a:extLst>
          </p:cNvPr>
          <p:cNvSpPr/>
          <p:nvPr/>
        </p:nvSpPr>
        <p:spPr>
          <a:xfrm>
            <a:off x="6714694" y="1220438"/>
            <a:ext cx="2160240"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Feature Extraction </a:t>
            </a:r>
          </a:p>
        </p:txBody>
      </p:sp>
      <p:sp>
        <p:nvSpPr>
          <p:cNvPr id="17" name="Rounded Rectangle 9">
            <a:extLst>
              <a:ext uri="{FF2B5EF4-FFF2-40B4-BE49-F238E27FC236}">
                <a16:creationId xmlns:a16="http://schemas.microsoft.com/office/drawing/2014/main" id="{A33A62BD-9E48-4B9B-ACB9-C5154F028307}"/>
              </a:ext>
            </a:extLst>
          </p:cNvPr>
          <p:cNvSpPr/>
          <p:nvPr/>
        </p:nvSpPr>
        <p:spPr>
          <a:xfrm>
            <a:off x="539552" y="1220438"/>
            <a:ext cx="2160240"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Pre-processing a Video Sequence </a:t>
            </a:r>
          </a:p>
        </p:txBody>
      </p:sp>
      <p:sp>
        <p:nvSpPr>
          <p:cNvPr id="3" name="TextBox 2">
            <a:extLst>
              <a:ext uri="{FF2B5EF4-FFF2-40B4-BE49-F238E27FC236}">
                <a16:creationId xmlns:a16="http://schemas.microsoft.com/office/drawing/2014/main" id="{FD16A4AF-B454-46C8-A91B-9B80E645311F}"/>
              </a:ext>
            </a:extLst>
          </p:cNvPr>
          <p:cNvSpPr txBox="1"/>
          <p:nvPr/>
        </p:nvSpPr>
        <p:spPr>
          <a:xfrm>
            <a:off x="4032866" y="3511856"/>
            <a:ext cx="1327453" cy="707886"/>
          </a:xfrm>
          <a:prstGeom prst="rect">
            <a:avLst/>
          </a:prstGeom>
          <a:noFill/>
        </p:spPr>
        <p:txBody>
          <a:bodyPr wrap="square" rtlCol="0">
            <a:spAutoFit/>
          </a:bodyPr>
          <a:lstStyle/>
          <a:p>
            <a:r>
              <a:rPr lang="en-US" sz="4000" i="1" dirty="0">
                <a:solidFill>
                  <a:srgbClr val="0070C0"/>
                </a:solidFill>
              </a:rPr>
              <a:t>Model</a:t>
            </a:r>
          </a:p>
        </p:txBody>
      </p:sp>
      <p:cxnSp>
        <p:nvCxnSpPr>
          <p:cNvPr id="6" name="Straight Arrow Connector 5">
            <a:extLst>
              <a:ext uri="{FF2B5EF4-FFF2-40B4-BE49-F238E27FC236}">
                <a16:creationId xmlns:a16="http://schemas.microsoft.com/office/drawing/2014/main" id="{3C652A1A-7EC7-4B70-A039-F6B177C51B67}"/>
              </a:ext>
            </a:extLst>
          </p:cNvPr>
          <p:cNvCxnSpPr>
            <a:stCxn id="17" idx="3"/>
            <a:endCxn id="8" idx="1"/>
          </p:cNvCxnSpPr>
          <p:nvPr/>
        </p:nvCxnSpPr>
        <p:spPr>
          <a:xfrm>
            <a:off x="2699792" y="1832506"/>
            <a:ext cx="917633"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8" name="Straight Arrow Connector 17">
            <a:extLst>
              <a:ext uri="{FF2B5EF4-FFF2-40B4-BE49-F238E27FC236}">
                <a16:creationId xmlns:a16="http://schemas.microsoft.com/office/drawing/2014/main" id="{31592A80-5E76-4661-A9E5-3FEEBA060697}"/>
              </a:ext>
            </a:extLst>
          </p:cNvPr>
          <p:cNvCxnSpPr>
            <a:cxnSpLocks/>
            <a:stCxn id="8" idx="3"/>
          </p:cNvCxnSpPr>
          <p:nvPr/>
        </p:nvCxnSpPr>
        <p:spPr>
          <a:xfrm>
            <a:off x="5777665" y="1832506"/>
            <a:ext cx="937029"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1" name="Straight Arrow Connector 20">
            <a:extLst>
              <a:ext uri="{FF2B5EF4-FFF2-40B4-BE49-F238E27FC236}">
                <a16:creationId xmlns:a16="http://schemas.microsoft.com/office/drawing/2014/main" id="{A1097AD0-F95D-425C-BC48-C7548A9FD10D}"/>
              </a:ext>
            </a:extLst>
          </p:cNvPr>
          <p:cNvCxnSpPr>
            <a:stCxn id="16" idx="2"/>
            <a:endCxn id="10" idx="0"/>
          </p:cNvCxnSpPr>
          <p:nvPr/>
        </p:nvCxnSpPr>
        <p:spPr>
          <a:xfrm>
            <a:off x="7794814" y="2444574"/>
            <a:ext cx="6063" cy="84041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Straight Arrow Connector 22">
            <a:extLst>
              <a:ext uri="{FF2B5EF4-FFF2-40B4-BE49-F238E27FC236}">
                <a16:creationId xmlns:a16="http://schemas.microsoft.com/office/drawing/2014/main" id="{E1EF37B9-DA8C-4828-843D-5436311BA6D3}"/>
              </a:ext>
            </a:extLst>
          </p:cNvPr>
          <p:cNvCxnSpPr>
            <a:stCxn id="10" idx="1"/>
          </p:cNvCxnSpPr>
          <p:nvPr/>
        </p:nvCxnSpPr>
        <p:spPr>
          <a:xfrm flipH="1">
            <a:off x="5508104" y="3897052"/>
            <a:ext cx="1212653"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5" name="Straight Arrow Connector 24">
            <a:extLst>
              <a:ext uri="{FF2B5EF4-FFF2-40B4-BE49-F238E27FC236}">
                <a16:creationId xmlns:a16="http://schemas.microsoft.com/office/drawing/2014/main" id="{54FBFD3D-5016-438E-ADA8-CBE754D42454}"/>
              </a:ext>
            </a:extLst>
          </p:cNvPr>
          <p:cNvCxnSpPr>
            <a:stCxn id="14" idx="3"/>
          </p:cNvCxnSpPr>
          <p:nvPr/>
        </p:nvCxnSpPr>
        <p:spPr>
          <a:xfrm>
            <a:off x="2699792" y="3897052"/>
            <a:ext cx="1152128"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7" name="Straight Arrow Connector 26">
            <a:extLst>
              <a:ext uri="{FF2B5EF4-FFF2-40B4-BE49-F238E27FC236}">
                <a16:creationId xmlns:a16="http://schemas.microsoft.com/office/drawing/2014/main" id="{A18B1BA8-3C29-4232-9BC0-C431A2081C08}"/>
              </a:ext>
            </a:extLst>
          </p:cNvPr>
          <p:cNvCxnSpPr>
            <a:stCxn id="3" idx="2"/>
          </p:cNvCxnSpPr>
          <p:nvPr/>
        </p:nvCxnSpPr>
        <p:spPr>
          <a:xfrm flipH="1">
            <a:off x="4696592" y="4219742"/>
            <a:ext cx="1" cy="10094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43608" y="188640"/>
            <a:ext cx="7200800" cy="769441"/>
          </a:xfrm>
          <a:prstGeom prst="rect">
            <a:avLst/>
          </a:prstGeom>
          <a:noFill/>
        </p:spPr>
        <p:txBody>
          <a:bodyPr wrap="square" rtlCol="0">
            <a:spAutoFit/>
          </a:bodyPr>
          <a:lstStyle/>
          <a:p>
            <a:pPr algn="ctr"/>
            <a:r>
              <a:rPr lang="en-US" sz="2200" b="1" dirty="0">
                <a:latin typeface="Times New Roman" pitchFamily="18" charset="0"/>
                <a:cs typeface="Times New Roman" pitchFamily="18" charset="0"/>
              </a:rPr>
              <a:t>Moving Object Detection in a Video</a:t>
            </a:r>
          </a:p>
          <a:p>
            <a:pPr algn="ctr"/>
            <a:endParaRPr lang="en-IN" sz="2200" b="1" dirty="0">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EC4A4523-78F3-4B3A-97BA-F26D3CC0BC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2780928"/>
            <a:ext cx="6734175" cy="1847850"/>
          </a:xfrm>
          <a:prstGeom prst="rect">
            <a:avLst/>
          </a:prstGeom>
        </p:spPr>
      </p:pic>
      <p:pic>
        <p:nvPicPr>
          <p:cNvPr id="8" name="Picture 7">
            <a:extLst>
              <a:ext uri="{FF2B5EF4-FFF2-40B4-BE49-F238E27FC236}">
                <a16:creationId xmlns:a16="http://schemas.microsoft.com/office/drawing/2014/main" id="{B3093B0C-0069-433F-BA65-9ED990E4A9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692696"/>
            <a:ext cx="6581775" cy="2001763"/>
          </a:xfrm>
          <a:prstGeom prst="rect">
            <a:avLst/>
          </a:prstGeom>
        </p:spPr>
      </p:pic>
      <p:pic>
        <p:nvPicPr>
          <p:cNvPr id="11" name="Picture 10">
            <a:extLst>
              <a:ext uri="{FF2B5EF4-FFF2-40B4-BE49-F238E27FC236}">
                <a16:creationId xmlns:a16="http://schemas.microsoft.com/office/drawing/2014/main" id="{C81D4D10-C892-465E-8801-3D412C1AD0AC}"/>
              </a:ext>
            </a:extLst>
          </p:cNvPr>
          <p:cNvPicPr>
            <a:picLocks noChangeAspect="1"/>
          </p:cNvPicPr>
          <p:nvPr/>
        </p:nvPicPr>
        <p:blipFill>
          <a:blip r:embed="rId4"/>
          <a:stretch>
            <a:fillRect/>
          </a:stretch>
        </p:blipFill>
        <p:spPr>
          <a:xfrm>
            <a:off x="3347864" y="4581127"/>
            <a:ext cx="2448272" cy="207534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15498"/>
            <a:ext cx="7416824" cy="738664"/>
          </a:xfrm>
          <a:prstGeom prst="rect">
            <a:avLst/>
          </a:prstGeom>
          <a:noFill/>
        </p:spPr>
        <p:txBody>
          <a:bodyPr wrap="square" rtlCol="0">
            <a:spAutoFit/>
          </a:bodyPr>
          <a:lstStyle/>
          <a:p>
            <a:pPr algn="ctr"/>
            <a:endParaRPr lang="en-US" dirty="0">
              <a:latin typeface="Times New Roman" pitchFamily="18" charset="0"/>
              <a:cs typeface="Times New Roman" pitchFamily="18" charset="0"/>
            </a:endParaRPr>
          </a:p>
          <a:p>
            <a:pPr algn="ctr"/>
            <a:r>
              <a:rPr lang="en-US" sz="2400" b="1" dirty="0">
                <a:latin typeface="Times New Roman" pitchFamily="18" charset="0"/>
                <a:cs typeface="Times New Roman" pitchFamily="18" charset="0"/>
              </a:rPr>
              <a:t>Feature Extraction Techniques</a:t>
            </a:r>
          </a:p>
        </p:txBody>
      </p:sp>
      <p:sp>
        <p:nvSpPr>
          <p:cNvPr id="2" name="TextBox 1">
            <a:extLst>
              <a:ext uri="{FF2B5EF4-FFF2-40B4-BE49-F238E27FC236}">
                <a16:creationId xmlns:a16="http://schemas.microsoft.com/office/drawing/2014/main" id="{069DACA5-DE12-4C38-A906-DF46F956A025}"/>
              </a:ext>
            </a:extLst>
          </p:cNvPr>
          <p:cNvSpPr txBox="1"/>
          <p:nvPr/>
        </p:nvSpPr>
        <p:spPr>
          <a:xfrm>
            <a:off x="107504" y="980728"/>
            <a:ext cx="4896544" cy="1754326"/>
          </a:xfrm>
          <a:prstGeom prst="rect">
            <a:avLst/>
          </a:prstGeom>
          <a:noFill/>
        </p:spPr>
        <p:txBody>
          <a:bodyPr wrap="square" rtlCol="0">
            <a:spAutoFit/>
          </a:bodyPr>
          <a:lstStyle/>
          <a:p>
            <a:pPr marL="342900" indent="-342900" algn="just">
              <a:buAutoNum type="arabicPeriod"/>
            </a:pPr>
            <a:r>
              <a:rPr lang="en-US" sz="1600" b="1" i="1" dirty="0"/>
              <a:t>Histogram of Oriented Gradients </a:t>
            </a:r>
            <a:r>
              <a:rPr lang="en-US" sz="1600" dirty="0"/>
              <a:t>(HOG) Features [1]</a:t>
            </a:r>
            <a:r>
              <a:rPr lang="en-US" dirty="0"/>
              <a:t>.</a:t>
            </a:r>
          </a:p>
          <a:p>
            <a:pPr marL="285750" indent="-285750" algn="just">
              <a:buFont typeface="Arial" panose="020B0604020202020204" pitchFamily="34" charset="0"/>
              <a:buChar char="•"/>
            </a:pPr>
            <a:r>
              <a:rPr lang="en-US" dirty="0"/>
              <a:t>Object appearance and edge shape is described by the distribution of intensity gradients or edge directions.</a:t>
            </a:r>
          </a:p>
          <a:p>
            <a:pPr marL="285750" indent="-285750" algn="just">
              <a:buFont typeface="Arial" panose="020B0604020202020204" pitchFamily="34" charset="0"/>
              <a:buChar char="•"/>
            </a:pPr>
            <a:r>
              <a:rPr lang="en-US" dirty="0"/>
              <a:t>Best suited for pedestrian recognition.</a:t>
            </a:r>
          </a:p>
          <a:p>
            <a:pPr marL="285750" indent="-285750" algn="just">
              <a:buFont typeface="Arial" panose="020B0604020202020204" pitchFamily="34" charset="0"/>
              <a:buChar char="•"/>
            </a:pPr>
            <a:r>
              <a:rPr lang="en-US" dirty="0"/>
              <a:t>Can be given as input to any machine learning algorithm. Not tied to any specific algorithm.</a:t>
            </a:r>
          </a:p>
        </p:txBody>
      </p:sp>
      <p:sp>
        <p:nvSpPr>
          <p:cNvPr id="3" name="TextBox 2">
            <a:extLst>
              <a:ext uri="{FF2B5EF4-FFF2-40B4-BE49-F238E27FC236}">
                <a16:creationId xmlns:a16="http://schemas.microsoft.com/office/drawing/2014/main" id="{C99B2D37-97F4-4B9D-8127-A2C92EC7414E}"/>
              </a:ext>
            </a:extLst>
          </p:cNvPr>
          <p:cNvSpPr txBox="1"/>
          <p:nvPr/>
        </p:nvSpPr>
        <p:spPr>
          <a:xfrm>
            <a:off x="5220072" y="980728"/>
            <a:ext cx="3816424" cy="2985433"/>
          </a:xfrm>
          <a:prstGeom prst="rect">
            <a:avLst/>
          </a:prstGeom>
          <a:noFill/>
        </p:spPr>
        <p:txBody>
          <a:bodyPr wrap="square" rtlCol="0">
            <a:spAutoFit/>
          </a:bodyPr>
          <a:lstStyle/>
          <a:p>
            <a:r>
              <a:rPr lang="en-US" dirty="0"/>
              <a:t>2. </a:t>
            </a:r>
            <a:r>
              <a:rPr lang="en-US" sz="1700" b="1" i="1" dirty="0"/>
              <a:t>Hu’s Invariant Moments </a:t>
            </a:r>
            <a:r>
              <a:rPr lang="en-US" sz="1600" dirty="0"/>
              <a:t>[2]</a:t>
            </a:r>
          </a:p>
          <a:p>
            <a:pPr marL="285750" indent="-285750" algn="just">
              <a:buFont typeface="Arial" panose="020B0604020202020204" pitchFamily="34" charset="0"/>
              <a:buChar char="•"/>
            </a:pPr>
            <a:r>
              <a:rPr lang="en-US" sz="1700" dirty="0"/>
              <a:t>An image moment is a particular weighted average of image pixel intensities.</a:t>
            </a:r>
          </a:p>
          <a:p>
            <a:pPr marL="285750" indent="-285750" algn="just">
              <a:buFont typeface="Arial" panose="020B0604020202020204" pitchFamily="34" charset="0"/>
              <a:buChar char="•"/>
            </a:pPr>
            <a:r>
              <a:rPr lang="en-US" sz="1700" dirty="0"/>
              <a:t>Best suited for describing images after segmentation.</a:t>
            </a:r>
          </a:p>
          <a:p>
            <a:pPr marL="285750" indent="-285750" algn="just">
              <a:buFont typeface="Arial" panose="020B0604020202020204" pitchFamily="34" charset="0"/>
              <a:buChar char="•"/>
            </a:pPr>
            <a:r>
              <a:rPr lang="en-US" sz="1700" dirty="0"/>
              <a:t>Properties such as total intensity, its centroid and orientation are stored.</a:t>
            </a:r>
          </a:p>
          <a:p>
            <a:pPr marL="285750" indent="-285750" algn="just">
              <a:buFont typeface="Arial" panose="020B0604020202020204" pitchFamily="34" charset="0"/>
              <a:buChar char="•"/>
            </a:pPr>
            <a:r>
              <a:rPr lang="en-US" sz="1700" dirty="0"/>
              <a:t>These are translational, scale and rotation invariant features.</a:t>
            </a:r>
          </a:p>
          <a:p>
            <a:pPr marL="285750" indent="-285750" algn="just">
              <a:buFont typeface="Arial" panose="020B0604020202020204" pitchFamily="34" charset="0"/>
              <a:buChar char="•"/>
            </a:pPr>
            <a:r>
              <a:rPr lang="en-US" sz="1700" dirty="0"/>
              <a:t>Hu’s moments are obtained from the central moments.</a:t>
            </a:r>
          </a:p>
        </p:txBody>
      </p:sp>
      <p:pic>
        <p:nvPicPr>
          <p:cNvPr id="5" name="Picture 4">
            <a:extLst>
              <a:ext uri="{FF2B5EF4-FFF2-40B4-BE49-F238E27FC236}">
                <a16:creationId xmlns:a16="http://schemas.microsoft.com/office/drawing/2014/main" id="{2A4EE33D-C496-4AE8-A355-6604E2DF2BDC}"/>
              </a:ext>
            </a:extLst>
          </p:cNvPr>
          <p:cNvPicPr>
            <a:picLocks noChangeAspect="1"/>
          </p:cNvPicPr>
          <p:nvPr/>
        </p:nvPicPr>
        <p:blipFill>
          <a:blip r:embed="rId2"/>
          <a:stretch>
            <a:fillRect/>
          </a:stretch>
        </p:blipFill>
        <p:spPr>
          <a:xfrm>
            <a:off x="1475656" y="2780928"/>
            <a:ext cx="1944216" cy="3431585"/>
          </a:xfrm>
          <a:prstGeom prst="rect">
            <a:avLst/>
          </a:prstGeom>
        </p:spPr>
      </p:pic>
      <p:pic>
        <p:nvPicPr>
          <p:cNvPr id="6" name="Picture 5">
            <a:extLst>
              <a:ext uri="{FF2B5EF4-FFF2-40B4-BE49-F238E27FC236}">
                <a16:creationId xmlns:a16="http://schemas.microsoft.com/office/drawing/2014/main" id="{3BF08B47-83DB-44E6-9C08-5005CE452FC4}"/>
              </a:ext>
            </a:extLst>
          </p:cNvPr>
          <p:cNvPicPr>
            <a:picLocks noChangeAspect="1"/>
          </p:cNvPicPr>
          <p:nvPr/>
        </p:nvPicPr>
        <p:blipFill>
          <a:blip r:embed="rId3"/>
          <a:stretch>
            <a:fillRect/>
          </a:stretch>
        </p:blipFill>
        <p:spPr>
          <a:xfrm>
            <a:off x="4427984" y="4180056"/>
            <a:ext cx="4375223" cy="2201272"/>
          </a:xfrm>
          <a:prstGeom prst="rect">
            <a:avLst/>
          </a:prstGeom>
        </p:spPr>
      </p:pic>
      <p:sp>
        <p:nvSpPr>
          <p:cNvPr id="7" name="TextBox 6">
            <a:extLst>
              <a:ext uri="{FF2B5EF4-FFF2-40B4-BE49-F238E27FC236}">
                <a16:creationId xmlns:a16="http://schemas.microsoft.com/office/drawing/2014/main" id="{CCCB84AE-BA16-4ED3-BBE4-CDFCF763612A}"/>
              </a:ext>
            </a:extLst>
          </p:cNvPr>
          <p:cNvSpPr txBox="1"/>
          <p:nvPr/>
        </p:nvSpPr>
        <p:spPr>
          <a:xfrm>
            <a:off x="323528" y="6410436"/>
            <a:ext cx="6521337" cy="323165"/>
          </a:xfrm>
          <a:prstGeom prst="rect">
            <a:avLst/>
          </a:prstGeom>
          <a:noFill/>
        </p:spPr>
        <p:txBody>
          <a:bodyPr wrap="none" rtlCol="0">
            <a:spAutoFit/>
          </a:bodyPr>
          <a:lstStyle/>
          <a:p>
            <a:r>
              <a:rPr lang="en-US" sz="1500" i="1" dirty="0"/>
              <a:t>**Other features obtained include </a:t>
            </a:r>
            <a:r>
              <a:rPr lang="en-US" sz="1500" i="1" dirty="0" err="1"/>
              <a:t>BoundingBox</a:t>
            </a:r>
            <a:r>
              <a:rPr lang="en-US" sz="1500" i="1" dirty="0"/>
              <a:t> corner locations, Area, perimeter and color histogram.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4624"/>
            <a:ext cx="7772400" cy="576064"/>
          </a:xfrm>
        </p:spPr>
        <p:txBody>
          <a:bodyPr>
            <a:normAutofit/>
          </a:bodyPr>
          <a:lstStyle/>
          <a:p>
            <a:pPr algn="ctr"/>
            <a:r>
              <a:rPr lang="en-IN" sz="2800" b="1" dirty="0">
                <a:solidFill>
                  <a:schemeClr val="tx1"/>
                </a:solidFill>
                <a:latin typeface="Times New Roman" pitchFamily="18" charset="0"/>
                <a:cs typeface="Times New Roman" pitchFamily="18" charset="0"/>
              </a:rPr>
              <a:t>Similarity Check </a:t>
            </a:r>
          </a:p>
        </p:txBody>
      </p:sp>
      <p:sp>
        <p:nvSpPr>
          <p:cNvPr id="3" name="Content Placeholder 2"/>
          <p:cNvSpPr>
            <a:spLocks noGrp="1"/>
          </p:cNvSpPr>
          <p:nvPr>
            <p:ph sz="quarter" idx="1"/>
          </p:nvPr>
        </p:nvSpPr>
        <p:spPr>
          <a:xfrm>
            <a:off x="755577" y="980728"/>
            <a:ext cx="4292677" cy="4572000"/>
          </a:xfrm>
        </p:spPr>
        <p:txBody>
          <a:bodyPr>
            <a:normAutofit fontScale="92500" lnSpcReduction="10000"/>
          </a:bodyPr>
          <a:lstStyle/>
          <a:p>
            <a:r>
              <a:rPr lang="en-IN" sz="1800" dirty="0"/>
              <a:t>Features from current frame f(t) needs to be compared with corresponding features from the previous frame f(t-1) in order to check the similarity in the moving objects detected.</a:t>
            </a:r>
          </a:p>
          <a:p>
            <a:r>
              <a:rPr lang="en-IN" sz="1800" dirty="0"/>
              <a:t>When the features are mostly histograms/ intensity weighted moments, the best measure of similarity would be through </a:t>
            </a:r>
            <a:r>
              <a:rPr lang="en-IN" sz="1800" i="1" dirty="0"/>
              <a:t>‘</a:t>
            </a:r>
            <a:r>
              <a:rPr lang="en-IN" sz="1800" b="1" i="1" dirty="0"/>
              <a:t>Chi – Squared</a:t>
            </a:r>
            <a:r>
              <a:rPr lang="en-IN" sz="1800" i="1" dirty="0"/>
              <a:t>’</a:t>
            </a:r>
            <a:r>
              <a:rPr lang="en-IN" sz="1800" dirty="0"/>
              <a:t> test. [3]</a:t>
            </a:r>
          </a:p>
          <a:p>
            <a:r>
              <a:rPr lang="en-IN" sz="1800" dirty="0"/>
              <a:t>The Chi - Squared distance between two vectors is defined as:</a:t>
            </a:r>
          </a:p>
          <a:p>
            <a:endParaRPr lang="en-IN" sz="1800" dirty="0"/>
          </a:p>
          <a:p>
            <a:pPr marL="0" indent="0">
              <a:buNone/>
            </a:pPr>
            <a:endParaRPr lang="en-IN" sz="1800" dirty="0"/>
          </a:p>
          <a:p>
            <a:r>
              <a:rPr lang="en-IN" sz="1800" dirty="0"/>
              <a:t>If there are </a:t>
            </a:r>
            <a:r>
              <a:rPr lang="en-IN" sz="1800" i="1" dirty="0"/>
              <a:t>M</a:t>
            </a:r>
            <a:r>
              <a:rPr lang="en-IN" sz="1800" dirty="0"/>
              <a:t> moving objects in the previous frame and </a:t>
            </a:r>
            <a:r>
              <a:rPr lang="en-IN" sz="1800" i="1" dirty="0"/>
              <a:t>N</a:t>
            </a:r>
            <a:r>
              <a:rPr lang="en-IN" sz="1800" dirty="0"/>
              <a:t> objects in the current frame, then output vector D is of the dimension [</a:t>
            </a:r>
            <a:r>
              <a:rPr lang="en-IN" sz="1800" i="1" dirty="0"/>
              <a:t>M</a:t>
            </a:r>
            <a:r>
              <a:rPr lang="en-IN" sz="1800" dirty="0"/>
              <a:t> x </a:t>
            </a:r>
            <a:r>
              <a:rPr lang="en-IN" sz="1800" i="1" dirty="0"/>
              <a:t>N</a:t>
            </a:r>
            <a:r>
              <a:rPr lang="en-IN" sz="1800" dirty="0"/>
              <a:t>].</a:t>
            </a:r>
          </a:p>
          <a:p>
            <a:r>
              <a:rPr lang="en-IN" sz="1800" dirty="0"/>
              <a:t>This calculated measure is provided as the input to the trained  model to predict the score.</a:t>
            </a:r>
          </a:p>
        </p:txBody>
      </p:sp>
      <p:sp>
        <p:nvSpPr>
          <p:cNvPr id="4" name="Rectangle 1">
            <a:extLst>
              <a:ext uri="{FF2B5EF4-FFF2-40B4-BE49-F238E27FC236}">
                <a16:creationId xmlns:a16="http://schemas.microsoft.com/office/drawing/2014/main" id="{C565407C-0749-4DB1-A097-5D80E6AD57F4}"/>
              </a:ext>
            </a:extLst>
          </p:cNvPr>
          <p:cNvSpPr>
            <a:spLocks noChangeArrowheads="1"/>
          </p:cNvSpPr>
          <p:nvPr/>
        </p:nvSpPr>
        <p:spPr bwMode="auto">
          <a:xfrm>
            <a:off x="786831" y="3573016"/>
            <a:ext cx="42614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000" dirty="0">
                <a:ea typeface="Tahoma" panose="020B0604030504040204" pitchFamily="34" charset="0"/>
                <a:cs typeface="Tahoma" panose="020B0604030504040204" pitchFamily="34" charset="0"/>
              </a:rPr>
              <a:t>D</a:t>
            </a:r>
            <a:r>
              <a:rPr kumimoji="0" lang="en-US" altLang="en-US" sz="2000" b="0" i="0" u="none" strike="noStrike" cap="none" normalizeH="0" baseline="0" dirty="0">
                <a:ln>
                  <a:noFill/>
                </a:ln>
                <a:effectLst/>
                <a:ea typeface="Tahoma" panose="020B0604030504040204" pitchFamily="34" charset="0"/>
                <a:cs typeface="Tahoma" panose="020B0604030504040204" pitchFamily="34" charset="0"/>
              </a:rPr>
              <a:t>(x, y) = sum( (xi - yi)^2 / (xi + yi) ) / 2; </a:t>
            </a:r>
          </a:p>
        </p:txBody>
      </p:sp>
      <p:pic>
        <p:nvPicPr>
          <p:cNvPr id="6" name="Picture 5">
            <a:extLst>
              <a:ext uri="{FF2B5EF4-FFF2-40B4-BE49-F238E27FC236}">
                <a16:creationId xmlns:a16="http://schemas.microsoft.com/office/drawing/2014/main" id="{0E5EC973-11BB-A744-85D9-F978A53FC6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6454" y="945735"/>
            <a:ext cx="3796026" cy="2955032"/>
          </a:xfrm>
          <a:prstGeom prst="rect">
            <a:avLst/>
          </a:prstGeom>
        </p:spPr>
      </p:pic>
    </p:spTree>
    <p:extLst>
      <p:ext uri="{BB962C8B-B14F-4D97-AF65-F5344CB8AC3E}">
        <p14:creationId xmlns:p14="http://schemas.microsoft.com/office/powerpoint/2010/main" val="1352404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EFC64-A868-4E42-8EFC-F43016FDCBB0}"/>
              </a:ext>
            </a:extLst>
          </p:cNvPr>
          <p:cNvSpPr>
            <a:spLocks noGrp="1"/>
          </p:cNvSpPr>
          <p:nvPr>
            <p:ph type="title"/>
          </p:nvPr>
        </p:nvSpPr>
        <p:spPr>
          <a:xfrm>
            <a:off x="914400" y="274638"/>
            <a:ext cx="7772400" cy="563562"/>
          </a:xfrm>
        </p:spPr>
        <p:txBody>
          <a:bodyPr>
            <a:normAutofit/>
          </a:bodyPr>
          <a:lstStyle/>
          <a:p>
            <a:pPr algn="ctr"/>
            <a:r>
              <a:rPr lang="en-US" sz="2400" dirty="0">
                <a:solidFill>
                  <a:schemeClr val="tx1"/>
                </a:solidFill>
                <a:latin typeface="+mn-lt"/>
              </a:rPr>
              <a:t>Training an Annotated Database</a:t>
            </a:r>
          </a:p>
        </p:txBody>
      </p:sp>
      <p:sp>
        <p:nvSpPr>
          <p:cNvPr id="3" name="Content Placeholder 2">
            <a:extLst>
              <a:ext uri="{FF2B5EF4-FFF2-40B4-BE49-F238E27FC236}">
                <a16:creationId xmlns:a16="http://schemas.microsoft.com/office/drawing/2014/main" id="{B0E524B4-99EC-491A-9652-9242BF536E57}"/>
              </a:ext>
            </a:extLst>
          </p:cNvPr>
          <p:cNvSpPr>
            <a:spLocks noGrp="1"/>
          </p:cNvSpPr>
          <p:nvPr>
            <p:ph sz="quarter" idx="1"/>
          </p:nvPr>
        </p:nvSpPr>
        <p:spPr>
          <a:xfrm>
            <a:off x="685800" y="980728"/>
            <a:ext cx="7772400" cy="5602634"/>
          </a:xfrm>
        </p:spPr>
        <p:txBody>
          <a:bodyPr/>
          <a:lstStyle/>
          <a:p>
            <a:r>
              <a:rPr lang="en-US" sz="1800" i="1" dirty="0" err="1"/>
              <a:t>Adaboosting</a:t>
            </a:r>
            <a:r>
              <a:rPr lang="en-US" sz="1800" i="1" dirty="0"/>
              <a:t> technique </a:t>
            </a:r>
            <a:r>
              <a:rPr lang="en-US" sz="1800" dirty="0"/>
              <a:t>– </a:t>
            </a:r>
            <a:r>
              <a:rPr lang="en-US" sz="1800" dirty="0" err="1"/>
              <a:t>Adaboost</a:t>
            </a:r>
            <a:r>
              <a:rPr lang="en-US" sz="1800" dirty="0"/>
              <a:t> or Adaptive boosting technique is a machine learning meta algorithm which uses several weak learners to converge into a strong learner. (They are based on decision trees).</a:t>
            </a:r>
          </a:p>
          <a:p>
            <a:pPr>
              <a:buFont typeface="Wingdings" panose="05000000000000000000" pitchFamily="2" charset="2"/>
              <a:buChar char="§"/>
            </a:pPr>
            <a:r>
              <a:rPr lang="en-US" sz="1800" dirty="0" err="1"/>
              <a:t>Adaboost</a:t>
            </a:r>
            <a:r>
              <a:rPr lang="en-US" sz="1800" dirty="0"/>
              <a:t> is sensitive to noise and outliers but less susceptible to overfitting as compared to other machine learning algorithms.</a:t>
            </a:r>
          </a:p>
          <a:p>
            <a:pPr>
              <a:buFont typeface="Wingdings" panose="05000000000000000000" pitchFamily="2" charset="2"/>
              <a:buChar char="§"/>
            </a:pPr>
            <a:r>
              <a:rPr lang="en-US" sz="1800" dirty="0" err="1"/>
              <a:t>Fitcensemble</a:t>
            </a:r>
            <a:r>
              <a:rPr lang="en-US" sz="1800" dirty="0"/>
              <a:t> returns a trained classification ensemble model that contains the results boosting many (100 default) classification trees with ‘</a:t>
            </a:r>
            <a:r>
              <a:rPr lang="en-US" sz="1800" dirty="0" err="1"/>
              <a:t>Adaboost</a:t>
            </a:r>
            <a:r>
              <a:rPr lang="en-US" sz="1800" dirty="0"/>
              <a:t>’ ensemble aggregation method. </a:t>
            </a:r>
          </a:p>
          <a:p>
            <a:pPr>
              <a:buFont typeface="Wingdings" panose="05000000000000000000" pitchFamily="2" charset="2"/>
              <a:buChar char="§"/>
            </a:pPr>
            <a:r>
              <a:rPr lang="en-US" sz="1800" dirty="0"/>
              <a:t>Boost algorithms generally have shallow trees, </a:t>
            </a:r>
            <a:r>
              <a:rPr lang="en-US" sz="1800" dirty="0" err="1"/>
              <a:t>i.e</a:t>
            </a:r>
            <a:r>
              <a:rPr lang="en-US" sz="1800" dirty="0"/>
              <a:t> construction uses relatively less time and memory as compared to bagging methods.   </a:t>
            </a:r>
          </a:p>
        </p:txBody>
      </p:sp>
      <p:pic>
        <p:nvPicPr>
          <p:cNvPr id="4" name="Picture 3">
            <a:extLst>
              <a:ext uri="{FF2B5EF4-FFF2-40B4-BE49-F238E27FC236}">
                <a16:creationId xmlns:a16="http://schemas.microsoft.com/office/drawing/2014/main" id="{6903B6CC-B493-42FB-AE35-402E319D3B24}"/>
              </a:ext>
            </a:extLst>
          </p:cNvPr>
          <p:cNvPicPr>
            <a:picLocks noChangeAspect="1"/>
          </p:cNvPicPr>
          <p:nvPr/>
        </p:nvPicPr>
        <p:blipFill>
          <a:blip r:embed="rId2"/>
          <a:stretch>
            <a:fillRect/>
          </a:stretch>
        </p:blipFill>
        <p:spPr>
          <a:xfrm>
            <a:off x="2137703" y="4221088"/>
            <a:ext cx="4738553" cy="2048668"/>
          </a:xfrm>
          <a:prstGeom prst="rect">
            <a:avLst/>
          </a:prstGeom>
        </p:spPr>
      </p:pic>
      <p:sp>
        <p:nvSpPr>
          <p:cNvPr id="5" name="TextBox 4">
            <a:extLst>
              <a:ext uri="{FF2B5EF4-FFF2-40B4-BE49-F238E27FC236}">
                <a16:creationId xmlns:a16="http://schemas.microsoft.com/office/drawing/2014/main" id="{B5362EA0-00E2-4940-BC52-0B66ED78E41B}"/>
              </a:ext>
            </a:extLst>
          </p:cNvPr>
          <p:cNvSpPr txBox="1"/>
          <p:nvPr/>
        </p:nvSpPr>
        <p:spPr>
          <a:xfrm>
            <a:off x="653968" y="6453336"/>
            <a:ext cx="5718232" cy="338554"/>
          </a:xfrm>
          <a:prstGeom prst="rect">
            <a:avLst/>
          </a:prstGeom>
          <a:noFill/>
        </p:spPr>
        <p:txBody>
          <a:bodyPr wrap="none" rtlCol="0">
            <a:spAutoFit/>
          </a:bodyPr>
          <a:lstStyle/>
          <a:p>
            <a:r>
              <a:rPr lang="en-US" sz="1600" dirty="0"/>
              <a:t>**</a:t>
            </a:r>
            <a:r>
              <a:rPr lang="en-US" sz="1600" i="1" dirty="0"/>
              <a:t>MVI_20011 and MVI_20012 </a:t>
            </a:r>
            <a:r>
              <a:rPr lang="en-US" sz="1600" dirty="0"/>
              <a:t>databases were used to train the model [4].</a:t>
            </a:r>
          </a:p>
        </p:txBody>
      </p:sp>
    </p:spTree>
    <p:extLst>
      <p:ext uri="{BB962C8B-B14F-4D97-AF65-F5344CB8AC3E}">
        <p14:creationId xmlns:p14="http://schemas.microsoft.com/office/powerpoint/2010/main" val="1995917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2BEA-65E6-4D3F-BD75-F6476A1BD27E}"/>
              </a:ext>
            </a:extLst>
          </p:cNvPr>
          <p:cNvSpPr>
            <a:spLocks noGrp="1"/>
          </p:cNvSpPr>
          <p:nvPr>
            <p:ph type="title"/>
          </p:nvPr>
        </p:nvSpPr>
        <p:spPr>
          <a:xfrm>
            <a:off x="685800" y="548680"/>
            <a:ext cx="7772400" cy="490066"/>
          </a:xfrm>
        </p:spPr>
        <p:txBody>
          <a:bodyPr>
            <a:noAutofit/>
          </a:bodyPr>
          <a:lstStyle/>
          <a:p>
            <a:pPr algn="ctr"/>
            <a:r>
              <a:rPr lang="en-US" sz="2400" b="1" dirty="0">
                <a:solidFill>
                  <a:schemeClr val="tx1"/>
                </a:solidFill>
                <a:latin typeface="+mn-lt"/>
              </a:rPr>
              <a:t>Tracking Re-assignment</a:t>
            </a:r>
          </a:p>
        </p:txBody>
      </p:sp>
      <p:sp>
        <p:nvSpPr>
          <p:cNvPr id="3" name="Content Placeholder 2">
            <a:extLst>
              <a:ext uri="{FF2B5EF4-FFF2-40B4-BE49-F238E27FC236}">
                <a16:creationId xmlns:a16="http://schemas.microsoft.com/office/drawing/2014/main" id="{368FF5D3-EDE7-4FC1-993A-BC47C29B0583}"/>
              </a:ext>
            </a:extLst>
          </p:cNvPr>
          <p:cNvSpPr>
            <a:spLocks noGrp="1"/>
          </p:cNvSpPr>
          <p:nvPr>
            <p:ph sz="quarter" idx="1"/>
          </p:nvPr>
        </p:nvSpPr>
        <p:spPr>
          <a:xfrm>
            <a:off x="827584" y="1412776"/>
            <a:ext cx="7772400" cy="4572000"/>
          </a:xfrm>
        </p:spPr>
        <p:txBody>
          <a:bodyPr/>
          <a:lstStyle/>
          <a:p>
            <a:r>
              <a:rPr lang="en-US" dirty="0"/>
              <a:t>The result score obtained as the prediction of the trained model is used to determine the track of the objects in the video. </a:t>
            </a:r>
          </a:p>
          <a:p>
            <a:r>
              <a:rPr lang="en-US" dirty="0"/>
              <a:t>If the score is very high of a object in a new frame, it implies that object was new in this frame and hence a new tracking section is started over this new object. Similarly if a score is not updated over few iterations, it implies that the object is no more in the given video and therefore we can end the tracking section over that particular object.</a:t>
            </a:r>
          </a:p>
        </p:txBody>
      </p:sp>
    </p:spTree>
    <p:extLst>
      <p:ext uri="{BB962C8B-B14F-4D97-AF65-F5344CB8AC3E}">
        <p14:creationId xmlns:p14="http://schemas.microsoft.com/office/powerpoint/2010/main" val="1699842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1564</TotalTime>
  <Words>1222</Words>
  <Application>Microsoft Office PowerPoint</Application>
  <PresentationFormat>On-screen Show (4:3)</PresentationFormat>
  <Paragraphs>87</Paragraphs>
  <Slides>14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Franklin Gothic Book</vt:lpstr>
      <vt:lpstr>Perpetua</vt:lpstr>
      <vt:lpstr>Tahoma</vt:lpstr>
      <vt:lpstr>Times New Roman</vt:lpstr>
      <vt:lpstr>Wingdings</vt:lpstr>
      <vt:lpstr>Wingdings 2</vt:lpstr>
      <vt:lpstr>Equity</vt:lpstr>
      <vt:lpstr>Multiple Moving Object Detection And Tracking System</vt:lpstr>
      <vt:lpstr>PowerPoint Presentation</vt:lpstr>
      <vt:lpstr>Literature Review :</vt:lpstr>
      <vt:lpstr>PowerPoint Presentation</vt:lpstr>
      <vt:lpstr>PowerPoint Presentation</vt:lpstr>
      <vt:lpstr>PowerPoint Presentation</vt:lpstr>
      <vt:lpstr>Similarity Check </vt:lpstr>
      <vt:lpstr>Training an Annotated Database</vt:lpstr>
      <vt:lpstr>Tracking Re-assignment</vt:lpstr>
      <vt:lpstr>Kalman Filter</vt:lpstr>
      <vt:lpstr>Results:</vt:lpstr>
      <vt:lpstr>Epitome and Future Research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Copy-Move Forgery Detection</dc:title>
  <dc:creator>My</dc:creator>
  <cp:lastModifiedBy>Tejas</cp:lastModifiedBy>
  <cp:revision>71</cp:revision>
  <dcterms:created xsi:type="dcterms:W3CDTF">2017-11-30T05:21:29Z</dcterms:created>
  <dcterms:modified xsi:type="dcterms:W3CDTF">2018-12-03T14:48:25Z</dcterms:modified>
</cp:coreProperties>
</file>