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BF70D47-6B21-407D-A13E-496641874B7A}">
  <a:tblStyle styleId="{4BF70D47-6B21-407D-A13E-496641874B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A99298-F949-495A-B758-81034DCBD98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0d8c3a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0d8c3a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8047d67d_2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8047d67d_2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80d8c3a0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80d8c3a0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68047d67d_2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8047d67d_2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0d8c3a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0d8c3a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0d8c3a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0d8c3a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8047d67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8047d67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80d8c3a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80d8c3a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0d8c3a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0d8c3a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0d8c3a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0d8c3a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0d8c3a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0d8c3a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8047d67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8047d67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0d8c3a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0d8c3a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0d8c3a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0d8c3a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0d8c3a0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0d8c3a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0d8c3a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0d8c3a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236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Santander Customer Transactions</a:t>
            </a:r>
            <a:endParaRPr/>
          </a:p>
        </p:txBody>
      </p:sp>
      <p:sp>
        <p:nvSpPr>
          <p:cNvPr id="129" name="Google Shape;129;p13"/>
          <p:cNvSpPr txBox="1"/>
          <p:nvPr>
            <p:ph idx="1" type="subTitle"/>
          </p:nvPr>
        </p:nvSpPr>
        <p:spPr>
          <a:xfrm>
            <a:off x="1500750" y="2802800"/>
            <a:ext cx="61425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Parallel Processing Final Project, Spring 2019</a:t>
            </a:r>
            <a:endParaRPr/>
          </a:p>
          <a:p>
            <a:pPr indent="0" lvl="0" marL="0" rtl="0" algn="ctr">
              <a:spcBef>
                <a:spcPts val="0"/>
              </a:spcBef>
              <a:spcAft>
                <a:spcPts val="0"/>
              </a:spcAft>
              <a:buNone/>
            </a:pPr>
            <a:r>
              <a:rPr lang="en" sz="2000"/>
              <a:t>Isaac Kresse, Bruno Costa Rendon, Tejas Krishna Reddy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52525" y="343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Random Forest</a:t>
            </a:r>
            <a:endParaRPr/>
          </a:p>
        </p:txBody>
      </p:sp>
      <p:sp>
        <p:nvSpPr>
          <p:cNvPr id="198" name="Google Shape;198;p22"/>
          <p:cNvSpPr txBox="1"/>
          <p:nvPr>
            <p:ph idx="1" type="body"/>
          </p:nvPr>
        </p:nvSpPr>
        <p:spPr>
          <a:xfrm>
            <a:off x="552525" y="1135175"/>
            <a:ext cx="5414700" cy="330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hyperparameter “oob_score” was set to be True in the random forest model. This would let cross-validation happen simultaneously during the training process by including out-of-bag samples for every subtree to validate the results. </a:t>
            </a:r>
            <a:endParaRPr/>
          </a:p>
          <a:p>
            <a:pPr indent="0" lvl="0" marL="0" rtl="0" algn="just">
              <a:spcBef>
                <a:spcPts val="1600"/>
              </a:spcBef>
              <a:spcAft>
                <a:spcPts val="0"/>
              </a:spcAft>
              <a:buNone/>
            </a:pPr>
            <a:r>
              <a:rPr lang="en"/>
              <a:t>Apart from this, the data was divided into 70%, 15% and 15% for training, cross-validation and testing respectively. </a:t>
            </a:r>
            <a:endParaRPr/>
          </a:p>
          <a:p>
            <a:pPr indent="0" lvl="0" marL="0" rtl="0" algn="just">
              <a:spcBef>
                <a:spcPts val="1600"/>
              </a:spcBef>
              <a:spcAft>
                <a:spcPts val="1600"/>
              </a:spcAft>
              <a:buNone/>
            </a:pPr>
            <a:r>
              <a:rPr lang="en"/>
              <a:t>The best hyperparameter optimized model over cross-validation set was then tested on testing data. The results obtained are as shown.</a:t>
            </a:r>
            <a:endParaRPr/>
          </a:p>
        </p:txBody>
      </p:sp>
      <p:pic>
        <p:nvPicPr>
          <p:cNvPr id="199" name="Google Shape;199;p22"/>
          <p:cNvPicPr preferRelativeResize="0"/>
          <p:nvPr/>
        </p:nvPicPr>
        <p:blipFill>
          <a:blip r:embed="rId3">
            <a:alphaModFix/>
          </a:blip>
          <a:stretch>
            <a:fillRect/>
          </a:stretch>
        </p:blipFill>
        <p:spPr>
          <a:xfrm>
            <a:off x="6016850" y="1625138"/>
            <a:ext cx="2833574" cy="232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96325" y="202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Random Forest</a:t>
            </a:r>
            <a:endParaRPr/>
          </a:p>
        </p:txBody>
      </p:sp>
      <p:sp>
        <p:nvSpPr>
          <p:cNvPr id="205" name="Google Shape;205;p23"/>
          <p:cNvSpPr txBox="1"/>
          <p:nvPr>
            <p:ph idx="1" type="body"/>
          </p:nvPr>
        </p:nvSpPr>
        <p:spPr>
          <a:xfrm>
            <a:off x="517775" y="2832950"/>
            <a:ext cx="80514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Two </a:t>
            </a:r>
            <a:r>
              <a:rPr lang="en"/>
              <a:t>separate</a:t>
            </a:r>
            <a:r>
              <a:rPr lang="en"/>
              <a:t> programs were executed with same hyperparameters and data, but with and without parallelization to compare their time of execution. We could see that Standard scaling takes more time in spark due to lot overhead of communications. </a:t>
            </a:r>
            <a:br>
              <a:rPr lang="en"/>
            </a:br>
            <a:r>
              <a:rPr lang="en"/>
              <a:t>The training of random forest algorithm is reduced by </a:t>
            </a:r>
            <a:r>
              <a:rPr b="1" lang="en"/>
              <a:t>1/3rd </a:t>
            </a:r>
            <a:r>
              <a:rPr lang="en"/>
              <a:t>of its original time.</a:t>
            </a:r>
            <a:br>
              <a:rPr lang="en"/>
            </a:br>
            <a:r>
              <a:rPr lang="en"/>
              <a:t>One of the disadvantages of random forest, is that it takes longer time to predict results as compared to other ML algorithms. But this problem can be alleviated using parallel processing. The time is reduced to </a:t>
            </a:r>
            <a:r>
              <a:rPr b="1" lang="en"/>
              <a:t>1/10th</a:t>
            </a:r>
            <a:r>
              <a:rPr lang="en"/>
              <a:t> of the original time taken using parallelization Techniques. </a:t>
            </a:r>
            <a:endParaRPr/>
          </a:p>
        </p:txBody>
      </p:sp>
      <p:pic>
        <p:nvPicPr>
          <p:cNvPr id="206" name="Google Shape;206;p23"/>
          <p:cNvPicPr preferRelativeResize="0"/>
          <p:nvPr/>
        </p:nvPicPr>
        <p:blipFill>
          <a:blip r:embed="rId3">
            <a:alphaModFix/>
          </a:blip>
          <a:stretch>
            <a:fillRect/>
          </a:stretch>
        </p:blipFill>
        <p:spPr>
          <a:xfrm>
            <a:off x="1446050" y="934176"/>
            <a:ext cx="5897098" cy="178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96325" y="202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Random Forest</a:t>
            </a:r>
            <a:endParaRPr/>
          </a:p>
        </p:txBody>
      </p:sp>
      <p:sp>
        <p:nvSpPr>
          <p:cNvPr id="212" name="Google Shape;212;p24"/>
          <p:cNvSpPr txBox="1"/>
          <p:nvPr>
            <p:ph idx="1" type="body"/>
          </p:nvPr>
        </p:nvSpPr>
        <p:spPr>
          <a:xfrm>
            <a:off x="517775" y="2832950"/>
            <a:ext cx="8051400" cy="18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Two separate programs were executed with same hyperparameters and data, but with and without parallelization to compare their time of execution. We could see that Standard scaling takes more time in spark due to lot overhead of communications. </a:t>
            </a:r>
            <a:br>
              <a:rPr lang="en"/>
            </a:br>
            <a:r>
              <a:rPr lang="en"/>
              <a:t>The training of random forest algorithm is reduced by </a:t>
            </a:r>
            <a:r>
              <a:rPr b="1" lang="en"/>
              <a:t>1/3rd </a:t>
            </a:r>
            <a:r>
              <a:rPr lang="en"/>
              <a:t>of its original time.</a:t>
            </a:r>
            <a:br>
              <a:rPr lang="en"/>
            </a:br>
            <a:r>
              <a:rPr lang="en"/>
              <a:t>One of the disadvantages of random forest, is that it takes longer time to predict results as compared to other ML algorithms. But this problem can be alleviated using parallel processing. The time is reduced to </a:t>
            </a:r>
            <a:r>
              <a:rPr b="1" lang="en"/>
              <a:t>1/10th</a:t>
            </a:r>
            <a:r>
              <a:rPr lang="en"/>
              <a:t> of the original time taken using parallelization Techniques. </a:t>
            </a:r>
            <a:endParaRPr/>
          </a:p>
        </p:txBody>
      </p:sp>
      <p:pic>
        <p:nvPicPr>
          <p:cNvPr id="213" name="Google Shape;213;p24"/>
          <p:cNvPicPr preferRelativeResize="0"/>
          <p:nvPr/>
        </p:nvPicPr>
        <p:blipFill>
          <a:blip r:embed="rId3">
            <a:alphaModFix/>
          </a:blip>
          <a:stretch>
            <a:fillRect/>
          </a:stretch>
        </p:blipFill>
        <p:spPr>
          <a:xfrm>
            <a:off x="2429875" y="735674"/>
            <a:ext cx="4284259" cy="209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Perks using RF</a:t>
            </a:r>
            <a:endParaRPr/>
          </a:p>
        </p:txBody>
      </p:sp>
      <p:sp>
        <p:nvSpPr>
          <p:cNvPr id="219" name="Google Shape;219;p2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100">
                <a:solidFill>
                  <a:srgbClr val="000000"/>
                </a:solidFill>
                <a:latin typeface="Arial"/>
                <a:ea typeface="Arial"/>
                <a:cs typeface="Arial"/>
                <a:sym typeface="Arial"/>
              </a:rPr>
              <a:t>“</a:t>
            </a:r>
            <a:r>
              <a:rPr i="1" lang="en" sz="1400">
                <a:solidFill>
                  <a:srgbClr val="000000"/>
                </a:solidFill>
                <a:latin typeface="Arial"/>
                <a:ea typeface="Arial"/>
                <a:cs typeface="Arial"/>
                <a:sym typeface="Arial"/>
              </a:rPr>
              <a:t>featureImportances”</a:t>
            </a:r>
            <a:r>
              <a:rPr lang="en" sz="1400">
                <a:solidFill>
                  <a:srgbClr val="000000"/>
                </a:solidFill>
                <a:latin typeface="Arial"/>
                <a:ea typeface="Arial"/>
                <a:cs typeface="Arial"/>
                <a:sym typeface="Arial"/>
              </a:rPr>
              <a:t> attribute can be used to print the relative importance scores of the available 200 features in predicting final results. If we threshold the produced results to </a:t>
            </a:r>
            <a:r>
              <a:rPr b="1" lang="en" sz="1400">
                <a:solidFill>
                  <a:srgbClr val="000000"/>
                </a:solidFill>
                <a:latin typeface="Arial"/>
                <a:ea typeface="Arial"/>
                <a:cs typeface="Arial"/>
                <a:sym typeface="Arial"/>
              </a:rPr>
              <a:t>0.04 importance</a:t>
            </a:r>
            <a:r>
              <a:rPr lang="en" sz="1400">
                <a:solidFill>
                  <a:srgbClr val="000000"/>
                </a:solidFill>
                <a:latin typeface="Arial"/>
                <a:ea typeface="Arial"/>
                <a:cs typeface="Arial"/>
                <a:sym typeface="Arial"/>
              </a:rPr>
              <a:t>, then the </a:t>
            </a:r>
            <a:r>
              <a:rPr b="1" lang="en" sz="1400">
                <a:solidFill>
                  <a:srgbClr val="000000"/>
                </a:solidFill>
                <a:latin typeface="Arial"/>
                <a:ea typeface="Arial"/>
                <a:cs typeface="Arial"/>
                <a:sym typeface="Arial"/>
              </a:rPr>
              <a:t>least 70</a:t>
            </a:r>
            <a:r>
              <a:rPr lang="en" sz="1400">
                <a:solidFill>
                  <a:srgbClr val="000000"/>
                </a:solidFill>
                <a:latin typeface="Arial"/>
                <a:ea typeface="Arial"/>
                <a:cs typeface="Arial"/>
                <a:sym typeface="Arial"/>
              </a:rPr>
              <a:t> important features among 200 can be removed. The AUC score obtained after selecting only important features was found to be 72.5% over the previously trained random forest algorithm, which is just </a:t>
            </a:r>
            <a:r>
              <a:rPr b="1" lang="en" sz="1400">
                <a:solidFill>
                  <a:srgbClr val="000000"/>
                </a:solidFill>
                <a:latin typeface="Arial"/>
                <a:ea typeface="Arial"/>
                <a:cs typeface="Arial"/>
                <a:sym typeface="Arial"/>
              </a:rPr>
              <a:t>2% less</a:t>
            </a:r>
            <a:r>
              <a:rPr lang="en" sz="1400">
                <a:solidFill>
                  <a:srgbClr val="000000"/>
                </a:solidFill>
                <a:latin typeface="Arial"/>
                <a:ea typeface="Arial"/>
                <a:cs typeface="Arial"/>
                <a:sym typeface="Arial"/>
              </a:rPr>
              <a:t> than the actual accuracy as a trade off for </a:t>
            </a:r>
            <a:r>
              <a:rPr b="1" lang="en" sz="1400">
                <a:solidFill>
                  <a:srgbClr val="000000"/>
                </a:solidFill>
                <a:latin typeface="Arial"/>
                <a:ea typeface="Arial"/>
                <a:cs typeface="Arial"/>
                <a:sym typeface="Arial"/>
              </a:rPr>
              <a:t>removing 70 features.</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Neural Networks</a:t>
            </a:r>
            <a:endParaRPr/>
          </a:p>
        </p:txBody>
      </p:sp>
      <p:sp>
        <p:nvSpPr>
          <p:cNvPr id="225" name="Google Shape;225;p26"/>
          <p:cNvSpPr txBox="1"/>
          <p:nvPr>
            <p:ph idx="1" type="body"/>
          </p:nvPr>
        </p:nvSpPr>
        <p:spPr>
          <a:xfrm>
            <a:off x="819150" y="1645275"/>
            <a:ext cx="7505700" cy="279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Fully connected layers: 3</a:t>
            </a:r>
            <a:endParaRPr sz="1800"/>
          </a:p>
          <a:p>
            <a:pPr indent="-342900" lvl="1" marL="914400" rtl="0" algn="l">
              <a:spcBef>
                <a:spcPts val="0"/>
              </a:spcBef>
              <a:spcAft>
                <a:spcPts val="0"/>
              </a:spcAft>
              <a:buSzPts val="1800"/>
              <a:buChar char="○"/>
            </a:pPr>
            <a:r>
              <a:rPr lang="en" sz="1800"/>
              <a:t>Layer 1: 41,098 neurons, activation: </a:t>
            </a:r>
            <a:r>
              <a:rPr lang="en" sz="1800"/>
              <a:t>ReLU</a:t>
            </a:r>
            <a:endParaRPr sz="1800"/>
          </a:p>
          <a:p>
            <a:pPr indent="-342900" lvl="1" marL="914400" rtl="0" algn="l">
              <a:spcBef>
                <a:spcPts val="0"/>
              </a:spcBef>
              <a:spcAft>
                <a:spcPts val="0"/>
              </a:spcAft>
              <a:buSzPts val="1800"/>
              <a:buChar char="○"/>
            </a:pPr>
            <a:r>
              <a:rPr lang="en" sz="1800"/>
              <a:t>Layer 2: 1,024 neurons, activation: </a:t>
            </a:r>
            <a:r>
              <a:rPr lang="en" sz="1800"/>
              <a:t>ReLU</a:t>
            </a:r>
            <a:endParaRPr sz="1800"/>
          </a:p>
          <a:p>
            <a:pPr indent="-342900" lvl="1" marL="914400" rtl="0" algn="l">
              <a:spcBef>
                <a:spcPts val="0"/>
              </a:spcBef>
              <a:spcAft>
                <a:spcPts val="0"/>
              </a:spcAft>
              <a:buSzPts val="1800"/>
              <a:buChar char="○"/>
            </a:pPr>
            <a:r>
              <a:rPr lang="en" sz="1800"/>
              <a:t>Layer 3: 1 neuron, activation: sigmoid</a:t>
            </a:r>
            <a:endParaRPr sz="1800"/>
          </a:p>
          <a:p>
            <a:pPr indent="-342900" lvl="0" marL="457200" rtl="0" algn="l">
              <a:spcBef>
                <a:spcPts val="0"/>
              </a:spcBef>
              <a:spcAft>
                <a:spcPts val="0"/>
              </a:spcAft>
              <a:buSzPts val="1800"/>
              <a:buChar char="●"/>
            </a:pPr>
            <a:r>
              <a:rPr lang="en" sz="1800"/>
              <a:t>Epochs: 1</a:t>
            </a:r>
            <a:endParaRPr sz="1800"/>
          </a:p>
          <a:p>
            <a:pPr indent="-342900" lvl="0" marL="457200" rtl="0" algn="l">
              <a:spcBef>
                <a:spcPts val="0"/>
              </a:spcBef>
              <a:spcAft>
                <a:spcPts val="0"/>
              </a:spcAft>
              <a:buSzPts val="1800"/>
              <a:buChar char="●"/>
            </a:pPr>
            <a:r>
              <a:rPr lang="en" sz="1800"/>
              <a:t>Batch size: 10</a:t>
            </a:r>
            <a:endParaRPr sz="1800"/>
          </a:p>
          <a:p>
            <a:pPr indent="-342900" lvl="0" marL="457200" rtl="0" algn="l">
              <a:spcBef>
                <a:spcPts val="0"/>
              </a:spcBef>
              <a:spcAft>
                <a:spcPts val="0"/>
              </a:spcAft>
              <a:buSzPts val="1800"/>
              <a:buChar char="●"/>
            </a:pPr>
            <a:r>
              <a:rPr lang="en" sz="1800"/>
              <a:t>Loss: Mean Squared Error</a:t>
            </a:r>
            <a:endParaRPr sz="1800"/>
          </a:p>
          <a:p>
            <a:pPr indent="-342900" lvl="0" marL="457200" rtl="0" algn="l">
              <a:spcBef>
                <a:spcPts val="0"/>
              </a:spcBef>
              <a:spcAft>
                <a:spcPts val="0"/>
              </a:spcAft>
              <a:buSzPts val="1800"/>
              <a:buChar char="●"/>
            </a:pPr>
            <a:r>
              <a:rPr lang="en" sz="1800"/>
              <a:t>Optimizer: Stochastic Gradient Descent </a:t>
            </a:r>
            <a:endParaRPr sz="1800"/>
          </a:p>
          <a:p>
            <a:pPr indent="0" lvl="0" marL="457200" marR="0" rtl="0" algn="l">
              <a:lnSpc>
                <a:spcPct val="115000"/>
              </a:lnSpc>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435775" y="43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Neural Networks</a:t>
            </a:r>
            <a:endParaRPr/>
          </a:p>
          <a:p>
            <a:pPr indent="0" lvl="0" marL="0" rtl="0" algn="l">
              <a:spcBef>
                <a:spcPts val="0"/>
              </a:spcBef>
              <a:spcAft>
                <a:spcPts val="0"/>
              </a:spcAft>
              <a:buNone/>
            </a:pPr>
            <a:r>
              <a:t/>
            </a:r>
            <a:endParaRPr/>
          </a:p>
        </p:txBody>
      </p:sp>
      <p:pic>
        <p:nvPicPr>
          <p:cNvPr id="231" name="Google Shape;231;p27"/>
          <p:cNvPicPr preferRelativeResize="0"/>
          <p:nvPr/>
        </p:nvPicPr>
        <p:blipFill>
          <a:blip r:embed="rId3">
            <a:alphaModFix/>
          </a:blip>
          <a:stretch>
            <a:fillRect/>
          </a:stretch>
        </p:blipFill>
        <p:spPr>
          <a:xfrm>
            <a:off x="435775" y="1610951"/>
            <a:ext cx="4216425" cy="3152225"/>
          </a:xfrm>
          <a:prstGeom prst="rect">
            <a:avLst/>
          </a:prstGeom>
          <a:noFill/>
          <a:ln>
            <a:noFill/>
          </a:ln>
        </p:spPr>
      </p:pic>
      <p:pic>
        <p:nvPicPr>
          <p:cNvPr id="232" name="Google Shape;232;p27"/>
          <p:cNvPicPr preferRelativeResize="0"/>
          <p:nvPr/>
        </p:nvPicPr>
        <p:blipFill>
          <a:blip r:embed="rId4">
            <a:alphaModFix/>
          </a:blip>
          <a:stretch>
            <a:fillRect/>
          </a:stretch>
        </p:blipFill>
        <p:spPr>
          <a:xfrm>
            <a:off x="4399775" y="1610964"/>
            <a:ext cx="4216425" cy="3152210"/>
          </a:xfrm>
          <a:prstGeom prst="rect">
            <a:avLst/>
          </a:prstGeom>
          <a:noFill/>
          <a:ln>
            <a:noFill/>
          </a:ln>
        </p:spPr>
      </p:pic>
      <p:sp>
        <p:nvSpPr>
          <p:cNvPr id="233" name="Google Shape;233;p27"/>
          <p:cNvSpPr txBox="1"/>
          <p:nvPr/>
        </p:nvSpPr>
        <p:spPr>
          <a:xfrm>
            <a:off x="479200" y="1175675"/>
            <a:ext cx="7827000" cy="5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Average tested accuracy: 77.57%</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547600" y="58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Neural Networks</a:t>
            </a:r>
            <a:endParaRPr/>
          </a:p>
        </p:txBody>
      </p:sp>
      <p:pic>
        <p:nvPicPr>
          <p:cNvPr id="239" name="Google Shape;239;p28"/>
          <p:cNvPicPr preferRelativeResize="0"/>
          <p:nvPr/>
        </p:nvPicPr>
        <p:blipFill>
          <a:blip r:embed="rId3">
            <a:alphaModFix/>
          </a:blip>
          <a:stretch>
            <a:fillRect/>
          </a:stretch>
        </p:blipFill>
        <p:spPr>
          <a:xfrm>
            <a:off x="4169200" y="1134125"/>
            <a:ext cx="4429075" cy="3610026"/>
          </a:xfrm>
          <a:prstGeom prst="rect">
            <a:avLst/>
          </a:prstGeom>
          <a:noFill/>
          <a:ln>
            <a:noFill/>
          </a:ln>
        </p:spPr>
      </p:pic>
      <p:sp>
        <p:nvSpPr>
          <p:cNvPr id="240" name="Google Shape;240;p28"/>
          <p:cNvSpPr txBox="1"/>
          <p:nvPr/>
        </p:nvSpPr>
        <p:spPr>
          <a:xfrm>
            <a:off x="547600" y="1419000"/>
            <a:ext cx="3621600" cy="23055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Calibri"/>
              <a:buChar char="●"/>
            </a:pPr>
            <a:r>
              <a:rPr lang="en" sz="2000">
                <a:latin typeface="Calibri"/>
                <a:ea typeface="Calibri"/>
                <a:cs typeface="Calibri"/>
                <a:sym typeface="Calibri"/>
              </a:rPr>
              <a:t>Discovery Cluster</a:t>
            </a:r>
            <a:endParaRPr sz="2000">
              <a:latin typeface="Calibri"/>
              <a:ea typeface="Calibri"/>
              <a:cs typeface="Calibri"/>
              <a:sym typeface="Calibri"/>
            </a:endParaRPr>
          </a:p>
          <a:p>
            <a:pPr indent="-355600" lvl="1" marL="914400" rtl="0" algn="l">
              <a:lnSpc>
                <a:spcPct val="100000"/>
              </a:lnSpc>
              <a:spcBef>
                <a:spcPts val="0"/>
              </a:spcBef>
              <a:spcAft>
                <a:spcPts val="0"/>
              </a:spcAft>
              <a:buSzPts val="2000"/>
              <a:buFont typeface="Calibri"/>
              <a:buChar char="○"/>
            </a:pPr>
            <a:r>
              <a:rPr lang="en" sz="2000">
                <a:latin typeface="Calibri"/>
                <a:ea typeface="Calibri"/>
                <a:cs typeface="Calibri"/>
                <a:sym typeface="Calibri"/>
              </a:rPr>
              <a:t>1 node</a:t>
            </a:r>
            <a:endParaRPr sz="2000">
              <a:latin typeface="Calibri"/>
              <a:ea typeface="Calibri"/>
              <a:cs typeface="Calibri"/>
              <a:sym typeface="Calibri"/>
            </a:endParaRPr>
          </a:p>
          <a:p>
            <a:pPr indent="-355600" lvl="1" marL="914400" rtl="0" algn="l">
              <a:lnSpc>
                <a:spcPct val="100000"/>
              </a:lnSpc>
              <a:spcBef>
                <a:spcPts val="0"/>
              </a:spcBef>
              <a:spcAft>
                <a:spcPts val="0"/>
              </a:spcAft>
              <a:buSzPts val="2000"/>
              <a:buFont typeface="Calibri"/>
              <a:buChar char="○"/>
            </a:pPr>
            <a:r>
              <a:rPr i="1" lang="en" sz="2000">
                <a:latin typeface="Calibri"/>
                <a:ea typeface="Calibri"/>
                <a:cs typeface="Calibri"/>
                <a:sym typeface="Calibri"/>
              </a:rPr>
              <a:t>general</a:t>
            </a:r>
            <a:r>
              <a:rPr lang="en" sz="2000">
                <a:latin typeface="Calibri"/>
                <a:ea typeface="Calibri"/>
                <a:cs typeface="Calibri"/>
                <a:sym typeface="Calibri"/>
              </a:rPr>
              <a:t> partition group</a:t>
            </a:r>
            <a:endParaRPr sz="2000">
              <a:latin typeface="Calibri"/>
              <a:ea typeface="Calibri"/>
              <a:cs typeface="Calibri"/>
              <a:sym typeface="Calibri"/>
            </a:endParaRPr>
          </a:p>
          <a:p>
            <a:pPr indent="-355600" lvl="1" marL="914400" rtl="0" algn="l">
              <a:lnSpc>
                <a:spcPct val="100000"/>
              </a:lnSpc>
              <a:spcBef>
                <a:spcPts val="0"/>
              </a:spcBef>
              <a:spcAft>
                <a:spcPts val="0"/>
              </a:spcAft>
              <a:buSzPts val="2000"/>
              <a:buFont typeface="Calibri"/>
              <a:buChar char="○"/>
            </a:pPr>
            <a:r>
              <a:rPr lang="en" sz="2000">
                <a:latin typeface="Calibri"/>
                <a:ea typeface="Calibri"/>
                <a:cs typeface="Calibri"/>
                <a:sym typeface="Calibri"/>
              </a:rPr>
              <a:t>50 GB memory</a:t>
            </a:r>
            <a:br>
              <a:rPr lang="en" sz="2000">
                <a:latin typeface="Calibri"/>
                <a:ea typeface="Calibri"/>
                <a:cs typeface="Calibri"/>
                <a:sym typeface="Calibri"/>
              </a:rPr>
            </a:b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 sz="2000">
                <a:latin typeface="Calibri"/>
                <a:ea typeface="Calibri"/>
                <a:cs typeface="Calibri"/>
                <a:sym typeface="Calibri"/>
              </a:rPr>
              <a:t>Local Machine</a:t>
            </a:r>
            <a:endParaRPr sz="2000">
              <a:latin typeface="Calibri"/>
              <a:ea typeface="Calibri"/>
              <a:cs typeface="Calibri"/>
              <a:sym typeface="Calibri"/>
            </a:endParaRPr>
          </a:p>
          <a:p>
            <a:pPr indent="-355600" lvl="1" marL="914400" rtl="0" algn="l">
              <a:lnSpc>
                <a:spcPct val="100000"/>
              </a:lnSpc>
              <a:spcBef>
                <a:spcPts val="0"/>
              </a:spcBef>
              <a:spcAft>
                <a:spcPts val="0"/>
              </a:spcAft>
              <a:buSzPts val="2000"/>
              <a:buFont typeface="Calibri"/>
              <a:buChar char="○"/>
            </a:pPr>
            <a:r>
              <a:rPr lang="en" sz="2000">
                <a:latin typeface="Calibri"/>
                <a:ea typeface="Calibri"/>
                <a:cs typeface="Calibri"/>
                <a:sym typeface="Calibri"/>
              </a:rPr>
              <a:t>Intel Core i7 7th Gen</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19150" y="590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pic>
        <p:nvPicPr>
          <p:cNvPr id="246" name="Google Shape;246;p29"/>
          <p:cNvPicPr preferRelativeResize="0"/>
          <p:nvPr/>
        </p:nvPicPr>
        <p:blipFill>
          <a:blip r:embed="rId3">
            <a:alphaModFix/>
          </a:blip>
          <a:stretch>
            <a:fillRect/>
          </a:stretch>
        </p:blipFill>
        <p:spPr>
          <a:xfrm>
            <a:off x="643447" y="1315150"/>
            <a:ext cx="4369950" cy="3322625"/>
          </a:xfrm>
          <a:prstGeom prst="rect">
            <a:avLst/>
          </a:prstGeom>
          <a:noFill/>
          <a:ln>
            <a:noFill/>
          </a:ln>
        </p:spPr>
      </p:pic>
      <p:sp>
        <p:nvSpPr>
          <p:cNvPr id="247" name="Google Shape;247;p29"/>
          <p:cNvSpPr txBox="1"/>
          <p:nvPr/>
        </p:nvSpPr>
        <p:spPr>
          <a:xfrm>
            <a:off x="5143500" y="1182050"/>
            <a:ext cx="3657900" cy="3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Possible Improvements:</a:t>
            </a:r>
            <a:br>
              <a:rPr lang="en" sz="2000">
                <a:latin typeface="Calibri"/>
                <a:ea typeface="Calibri"/>
                <a:cs typeface="Calibri"/>
                <a:sym typeface="Calibri"/>
              </a:rPr>
            </a:br>
            <a:endParaRPr sz="10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Linear Regression</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Lifting of Features</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LASSO</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Random Forests</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Pruning</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Number of trees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Neural Networks</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More epochs</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Different batch sizes</a:t>
            </a:r>
            <a:endParaRPr sz="1800">
              <a:latin typeface="Calibri"/>
              <a:ea typeface="Calibri"/>
              <a:cs typeface="Calibri"/>
              <a:sym typeface="Calibri"/>
            </a:endParaRPr>
          </a:p>
          <a:p>
            <a:pPr indent="-342900" lvl="1" marL="857250" rtl="0" algn="l">
              <a:spcBef>
                <a:spcPts val="0"/>
              </a:spcBef>
              <a:spcAft>
                <a:spcPts val="0"/>
              </a:spcAft>
              <a:buSzPts val="1800"/>
              <a:buFont typeface="Calibri"/>
              <a:buChar char="○"/>
            </a:pPr>
            <a:r>
              <a:rPr lang="en" sz="1800">
                <a:latin typeface="Calibri"/>
                <a:ea typeface="Calibri"/>
                <a:cs typeface="Calibri"/>
                <a:sym typeface="Calibri"/>
              </a:rPr>
              <a:t>1D Convolution layers</a:t>
            </a:r>
            <a:endParaRPr sz="1800">
              <a:latin typeface="Calibri"/>
              <a:ea typeface="Calibri"/>
              <a:cs typeface="Calibri"/>
              <a:sym typeface="Calibri"/>
            </a:endParaRPr>
          </a:p>
          <a:p>
            <a:pPr indent="0" lvl="0" marL="91440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35" name="Google Shape;135;p14"/>
          <p:cNvSpPr txBox="1"/>
          <p:nvPr>
            <p:ph idx="1" type="body"/>
          </p:nvPr>
        </p:nvSpPr>
        <p:spPr>
          <a:xfrm>
            <a:off x="1214825" y="1570175"/>
            <a:ext cx="7505700" cy="2836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Data Preprocessing</a:t>
            </a:r>
            <a:endParaRPr sz="2000"/>
          </a:p>
          <a:p>
            <a:pPr indent="-355600" lvl="1" marL="914400" rtl="0" algn="l">
              <a:spcBef>
                <a:spcPts val="0"/>
              </a:spcBef>
              <a:spcAft>
                <a:spcPts val="0"/>
              </a:spcAft>
              <a:buSzPts val="2000"/>
              <a:buChar char="○"/>
            </a:pPr>
            <a:r>
              <a:rPr lang="en" sz="2000"/>
              <a:t>Z-Score</a:t>
            </a:r>
            <a:endParaRPr sz="2000"/>
          </a:p>
          <a:p>
            <a:pPr indent="-355600" lvl="0" marL="457200" rtl="0" algn="l">
              <a:spcBef>
                <a:spcPts val="0"/>
              </a:spcBef>
              <a:spcAft>
                <a:spcPts val="0"/>
              </a:spcAft>
              <a:buSzPts val="2000"/>
              <a:buChar char="●"/>
            </a:pPr>
            <a:r>
              <a:rPr lang="en" sz="2000"/>
              <a:t>Classification</a:t>
            </a:r>
            <a:endParaRPr sz="2000"/>
          </a:p>
          <a:p>
            <a:pPr indent="-355600" lvl="1" marL="914400" rtl="0" algn="l">
              <a:spcBef>
                <a:spcPts val="0"/>
              </a:spcBef>
              <a:spcAft>
                <a:spcPts val="0"/>
              </a:spcAft>
              <a:buSzPts val="2000"/>
              <a:buChar char="○"/>
            </a:pPr>
            <a:r>
              <a:rPr lang="en" sz="2000"/>
              <a:t>Linear Regression</a:t>
            </a:r>
            <a:endParaRPr sz="2000"/>
          </a:p>
          <a:p>
            <a:pPr indent="-355600" lvl="1" marL="914400" rtl="0" algn="l">
              <a:spcBef>
                <a:spcPts val="0"/>
              </a:spcBef>
              <a:spcAft>
                <a:spcPts val="0"/>
              </a:spcAft>
              <a:buSzPts val="2000"/>
              <a:buChar char="○"/>
            </a:pPr>
            <a:r>
              <a:rPr lang="en" sz="2000"/>
              <a:t>Random Forest</a:t>
            </a:r>
            <a:endParaRPr sz="2000"/>
          </a:p>
          <a:p>
            <a:pPr indent="-355600" lvl="1" marL="914400" rtl="0" algn="l">
              <a:spcBef>
                <a:spcPts val="0"/>
              </a:spcBef>
              <a:spcAft>
                <a:spcPts val="0"/>
              </a:spcAft>
              <a:buSzPts val="2000"/>
              <a:buChar char="○"/>
            </a:pPr>
            <a:r>
              <a:rPr lang="en" sz="2000"/>
              <a:t>Neural Networks</a:t>
            </a:r>
            <a:endParaRPr sz="2000"/>
          </a:p>
          <a:p>
            <a:pPr indent="-355600" lvl="0" marL="457200" rtl="0" algn="l">
              <a:spcBef>
                <a:spcPts val="0"/>
              </a:spcBef>
              <a:spcAft>
                <a:spcPts val="0"/>
              </a:spcAft>
              <a:buSzPts val="2000"/>
              <a:buChar char="●"/>
            </a:pPr>
            <a:r>
              <a:rPr lang="en" sz="2000"/>
              <a:t>Conclusion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35775" y="408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41" name="Google Shape;141;p15"/>
          <p:cNvSpPr txBox="1"/>
          <p:nvPr>
            <p:ph idx="1" type="body"/>
          </p:nvPr>
        </p:nvSpPr>
        <p:spPr>
          <a:xfrm>
            <a:off x="819150" y="1107500"/>
            <a:ext cx="7505700" cy="322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Data from </a:t>
            </a:r>
            <a:r>
              <a:rPr lang="en" sz="1700"/>
              <a:t> Kaggle </a:t>
            </a:r>
            <a:r>
              <a:rPr lang="en" sz="1700"/>
              <a:t>competition - “Santander Customer Transaction Prediction”</a:t>
            </a:r>
            <a:endParaRPr sz="1700"/>
          </a:p>
          <a:p>
            <a:pPr indent="-336550" lvl="0" marL="457200" rtl="0" algn="l">
              <a:spcBef>
                <a:spcPts val="0"/>
              </a:spcBef>
              <a:spcAft>
                <a:spcPts val="0"/>
              </a:spcAft>
              <a:buSzPts val="1700"/>
              <a:buChar char="●"/>
            </a:pPr>
            <a:r>
              <a:rPr lang="en" sz="1700"/>
              <a:t>Dimension of training data provided was 200k x 202. Binary classification.</a:t>
            </a:r>
            <a:endParaRPr sz="1700"/>
          </a:p>
          <a:p>
            <a:pPr indent="-336550" lvl="0" marL="457200" rtl="0" algn="l">
              <a:spcBef>
                <a:spcPts val="0"/>
              </a:spcBef>
              <a:spcAft>
                <a:spcPts val="0"/>
              </a:spcAft>
              <a:buSzPts val="1700"/>
              <a:buChar char="●"/>
            </a:pPr>
            <a:r>
              <a:rPr lang="en" sz="1700"/>
              <a:t>The data was highly skewed with only 10% of them belonging to class 1 and 90% of them being class 0. </a:t>
            </a:r>
            <a:endParaRPr sz="1700"/>
          </a:p>
          <a:p>
            <a:pPr indent="-336550" lvl="0" marL="457200" rtl="0" algn="l">
              <a:spcBef>
                <a:spcPts val="0"/>
              </a:spcBef>
              <a:spcAft>
                <a:spcPts val="0"/>
              </a:spcAft>
              <a:buSzPts val="1700"/>
              <a:buChar char="●"/>
            </a:pPr>
            <a:r>
              <a:rPr lang="en" sz="1700"/>
              <a:t>This caused overfitting in the models and hence, we randomly created a dataset with 41,098 data points with 200 features, each with a balanced number of datapoints from each class.</a:t>
            </a:r>
            <a:endParaRPr sz="1700"/>
          </a:p>
        </p:txBody>
      </p:sp>
      <p:sp>
        <p:nvSpPr>
          <p:cNvPr id="142" name="Google Shape;142;p15"/>
          <p:cNvSpPr txBox="1"/>
          <p:nvPr/>
        </p:nvSpPr>
        <p:spPr>
          <a:xfrm>
            <a:off x="5574775" y="226825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43" name="Google Shape;143;p15"/>
          <p:cNvGraphicFramePr/>
          <p:nvPr/>
        </p:nvGraphicFramePr>
        <p:xfrm>
          <a:off x="992600" y="3543600"/>
          <a:ext cx="3000000" cy="3000000"/>
        </p:xfrm>
        <a:graphic>
          <a:graphicData uri="http://schemas.openxmlformats.org/drawingml/2006/table">
            <a:tbl>
              <a:tblPr>
                <a:noFill/>
                <a:tableStyleId>{4BF70D47-6B21-407D-A13E-496641874B7A}</a:tableStyleId>
              </a:tblPr>
              <a:tblGrid>
                <a:gridCol w="894850"/>
                <a:gridCol w="894850"/>
                <a:gridCol w="894850"/>
                <a:gridCol w="894850"/>
                <a:gridCol w="894850"/>
                <a:gridCol w="894850"/>
                <a:gridCol w="894850"/>
                <a:gridCol w="894850"/>
              </a:tblGrid>
              <a:tr h="381000">
                <a:tc>
                  <a:txBody>
                    <a:bodyPr>
                      <a:noAutofit/>
                    </a:bodyPr>
                    <a:lstStyle/>
                    <a:p>
                      <a:pPr indent="0" lvl="0" marL="0" rtl="0" algn="ctr">
                        <a:spcBef>
                          <a:spcPts val="0"/>
                        </a:spcBef>
                        <a:spcAft>
                          <a:spcPts val="0"/>
                        </a:spcAft>
                        <a:buNone/>
                      </a:pPr>
                      <a:r>
                        <a:rPr lang="en"/>
                        <a:t>id</a:t>
                      </a:r>
                      <a:endParaRPr/>
                    </a:p>
                  </a:txBody>
                  <a:tcPr marT="91425" marB="91425" marR="91425" marL="91425"/>
                </a:tc>
                <a:tc>
                  <a:txBody>
                    <a:bodyPr>
                      <a:noAutofit/>
                    </a:bodyPr>
                    <a:lstStyle/>
                    <a:p>
                      <a:pPr indent="0" lvl="0" marL="0" rtl="0" algn="ctr">
                        <a:spcBef>
                          <a:spcPts val="0"/>
                        </a:spcBef>
                        <a:spcAft>
                          <a:spcPts val="0"/>
                        </a:spcAft>
                        <a:buNone/>
                      </a:pPr>
                      <a:r>
                        <a:rPr lang="en"/>
                        <a:t>target</a:t>
                      </a:r>
                      <a:endParaRPr/>
                    </a:p>
                  </a:txBody>
                  <a:tcPr marT="91425" marB="91425" marR="91425" marL="91425"/>
                </a:tc>
                <a:tc>
                  <a:txBody>
                    <a:bodyPr>
                      <a:noAutofit/>
                    </a:bodyPr>
                    <a:lstStyle/>
                    <a:p>
                      <a:pPr indent="0" lvl="0" marL="0" rtl="0" algn="ctr">
                        <a:spcBef>
                          <a:spcPts val="0"/>
                        </a:spcBef>
                        <a:spcAft>
                          <a:spcPts val="0"/>
                        </a:spcAft>
                        <a:buNone/>
                      </a:pPr>
                      <a:r>
                        <a:rPr lang="en"/>
                        <a:t>var_0</a:t>
                      </a:r>
                      <a:endParaRPr/>
                    </a:p>
                  </a:txBody>
                  <a:tcPr marT="91425" marB="91425" marR="91425" marL="91425"/>
                </a:tc>
                <a:tc>
                  <a:txBody>
                    <a:bodyPr>
                      <a:noAutofit/>
                    </a:bodyPr>
                    <a:lstStyle/>
                    <a:p>
                      <a:pPr indent="0" lvl="0" marL="0" rtl="0" algn="ctr">
                        <a:spcBef>
                          <a:spcPts val="0"/>
                        </a:spcBef>
                        <a:spcAft>
                          <a:spcPts val="0"/>
                        </a:spcAft>
                        <a:buNone/>
                      </a:pPr>
                      <a:r>
                        <a:rPr lang="en"/>
                        <a:t>var_1</a:t>
                      </a:r>
                      <a:endParaRPr/>
                    </a:p>
                  </a:txBody>
                  <a:tcPr marT="91425" marB="91425" marR="91425" marL="91425"/>
                </a:tc>
                <a:tc>
                  <a:txBody>
                    <a:bodyPr>
                      <a:noAutofit/>
                    </a:bodyPr>
                    <a:lstStyle/>
                    <a:p>
                      <a:pPr indent="0" lvl="0" marL="0" rtl="0" algn="ctr">
                        <a:spcBef>
                          <a:spcPts val="0"/>
                        </a:spcBef>
                        <a:spcAft>
                          <a:spcPts val="0"/>
                        </a:spcAft>
                        <a:buNone/>
                      </a:pPr>
                      <a:r>
                        <a:rPr lang="en"/>
                        <a:t>var_2</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c>
                  <a:txBody>
                    <a:bodyPr>
                      <a:noAutofit/>
                    </a:bodyPr>
                    <a:lstStyle/>
                    <a:p>
                      <a:pPr indent="0" lvl="0" marL="0" rtl="0" algn="ctr">
                        <a:spcBef>
                          <a:spcPts val="0"/>
                        </a:spcBef>
                        <a:spcAft>
                          <a:spcPts val="0"/>
                        </a:spcAft>
                        <a:buNone/>
                      </a:pPr>
                      <a:r>
                        <a:rPr lang="en"/>
                        <a:t>var</a:t>
                      </a:r>
                      <a:r>
                        <a:rPr lang="en"/>
                        <a:t>_</a:t>
                      </a:r>
                      <a:r>
                        <a:rPr lang="en"/>
                        <a:t>199</a:t>
                      </a:r>
                      <a:endParaRPr/>
                    </a:p>
                  </a:txBody>
                  <a:tcPr marT="91425" marB="91425" marR="91425" marL="91425"/>
                </a:tc>
                <a:tc>
                  <a:txBody>
                    <a:bodyPr>
                      <a:noAutofit/>
                    </a:bodyPr>
                    <a:lstStyle/>
                    <a:p>
                      <a:pPr indent="0" lvl="0" marL="0" rtl="0" algn="ctr">
                        <a:spcBef>
                          <a:spcPts val="0"/>
                        </a:spcBef>
                        <a:spcAft>
                          <a:spcPts val="0"/>
                        </a:spcAft>
                        <a:buNone/>
                      </a:pPr>
                      <a:r>
                        <a:rPr lang="en"/>
                        <a:t>var_200</a:t>
                      </a:r>
                      <a:endParaRPr/>
                    </a:p>
                  </a:txBody>
                  <a:tcPr marT="91425" marB="91425" marR="91425" marL="91425"/>
                </a:tc>
              </a:tr>
              <a:tr h="396200">
                <a:tc>
                  <a:txBody>
                    <a:bodyPr>
                      <a:noAutofit/>
                    </a:bodyPr>
                    <a:lstStyle/>
                    <a:p>
                      <a:pPr indent="0" lvl="0" marL="0" rtl="0" algn="ctr">
                        <a:spcBef>
                          <a:spcPts val="0"/>
                        </a:spcBef>
                        <a:spcAft>
                          <a:spcPts val="0"/>
                        </a:spcAft>
                        <a:buNone/>
                      </a:pPr>
                      <a:r>
                        <a:rPr lang="en"/>
                        <a:t>26</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16.3699</a:t>
                      </a:r>
                      <a:endParaRPr/>
                    </a:p>
                  </a:txBody>
                  <a:tcPr marT="91425" marB="91425" marR="91425" marL="91425"/>
                </a:tc>
                <a:tc>
                  <a:txBody>
                    <a:bodyPr>
                      <a:noAutofit/>
                    </a:bodyPr>
                    <a:lstStyle/>
                    <a:p>
                      <a:pPr indent="0" lvl="0" marL="0" rtl="0" algn="ctr">
                        <a:spcBef>
                          <a:spcPts val="0"/>
                        </a:spcBef>
                        <a:spcAft>
                          <a:spcPts val="0"/>
                        </a:spcAft>
                        <a:buNone/>
                      </a:pPr>
                      <a:r>
                        <a:rPr lang="en"/>
                        <a:t>1.5934</a:t>
                      </a:r>
                      <a:endParaRPr/>
                    </a:p>
                  </a:txBody>
                  <a:tcPr marT="91425" marB="91425" marR="91425" marL="91425"/>
                </a:tc>
                <a:tc>
                  <a:txBody>
                    <a:bodyPr>
                      <a:noAutofit/>
                    </a:bodyPr>
                    <a:lstStyle/>
                    <a:p>
                      <a:pPr indent="0" lvl="0" marL="0" rtl="0" algn="ctr">
                        <a:spcBef>
                          <a:spcPts val="0"/>
                        </a:spcBef>
                        <a:spcAft>
                          <a:spcPts val="0"/>
                        </a:spcAft>
                        <a:buNone/>
                      </a:pPr>
                      <a:r>
                        <a:rPr lang="en"/>
                        <a:t>16.7395</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c>
                  <a:txBody>
                    <a:bodyPr>
                      <a:noAutofit/>
                    </a:bodyPr>
                    <a:lstStyle/>
                    <a:p>
                      <a:pPr indent="0" lvl="0" marL="0" rtl="0" algn="ctr">
                        <a:spcBef>
                          <a:spcPts val="0"/>
                        </a:spcBef>
                        <a:spcAft>
                          <a:spcPts val="0"/>
                        </a:spcAft>
                        <a:buNone/>
                      </a:pPr>
                      <a:r>
                        <a:rPr lang="en"/>
                        <a:t>15.6064</a:t>
                      </a:r>
                      <a:endParaRPr/>
                    </a:p>
                  </a:txBody>
                  <a:tcPr marT="91425" marB="91425" marR="91425" marL="91425"/>
                </a:tc>
                <a:tc>
                  <a:txBody>
                    <a:bodyPr>
                      <a:noAutofit/>
                    </a:bodyPr>
                    <a:lstStyle/>
                    <a:p>
                      <a:pPr indent="0" lvl="0" marL="0" rtl="0" algn="ctr">
                        <a:spcBef>
                          <a:spcPts val="0"/>
                        </a:spcBef>
                        <a:spcAft>
                          <a:spcPts val="0"/>
                        </a:spcAft>
                        <a:buNone/>
                      </a:pPr>
                      <a:r>
                        <a:rPr lang="en"/>
                        <a:t>-10.8529</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Normalizing Data</a:t>
            </a:r>
            <a:endParaRPr/>
          </a:p>
        </p:txBody>
      </p:sp>
      <p:sp>
        <p:nvSpPr>
          <p:cNvPr id="149" name="Google Shape;149;p16"/>
          <p:cNvSpPr txBox="1"/>
          <p:nvPr>
            <p:ph idx="1" type="body"/>
          </p:nvPr>
        </p:nvSpPr>
        <p:spPr>
          <a:xfrm>
            <a:off x="819150" y="1526975"/>
            <a:ext cx="7505700" cy="29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200 features per sample had high variance in their distribution. This would eventually lead to erratic behaviour of the model and hence, Normalization was required to scale down the distribution to have zero mean and unit variance.</a:t>
            </a:r>
            <a:endParaRPr/>
          </a:p>
          <a:p>
            <a:pPr indent="-311150" lvl="0" marL="457200" rtl="0" algn="just">
              <a:spcBef>
                <a:spcPts val="0"/>
              </a:spcBef>
              <a:spcAft>
                <a:spcPts val="0"/>
              </a:spcAft>
              <a:buSzPts val="1300"/>
              <a:buChar char="●"/>
            </a:pPr>
            <a:r>
              <a:rPr lang="en" sz="1100">
                <a:solidFill>
                  <a:srgbClr val="000000"/>
                </a:solidFill>
                <a:latin typeface="Arial"/>
                <a:ea typeface="Arial"/>
                <a:cs typeface="Arial"/>
                <a:sym typeface="Arial"/>
              </a:rPr>
              <a:t>This method of normalizing the data is commonly termed as Standard Scaling Technique, or the </a:t>
            </a:r>
            <a:r>
              <a:rPr i="1" lang="en" sz="1100">
                <a:solidFill>
                  <a:srgbClr val="000000"/>
                </a:solidFill>
                <a:latin typeface="Arial"/>
                <a:ea typeface="Arial"/>
                <a:cs typeface="Arial"/>
                <a:sym typeface="Arial"/>
              </a:rPr>
              <a:t>z-score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457200" rtl="0" algn="ctr">
              <a:spcBef>
                <a:spcPts val="0"/>
              </a:spcBef>
              <a:spcAft>
                <a:spcPts val="0"/>
              </a:spcAft>
              <a:buNone/>
            </a:pPr>
            <a:r>
              <a:t/>
            </a:r>
            <a:endParaRPr sz="1100">
              <a:solidFill>
                <a:srgbClr val="000000"/>
              </a:solidFill>
              <a:latin typeface="Arial"/>
              <a:ea typeface="Arial"/>
              <a:cs typeface="Arial"/>
              <a:sym typeface="Arial"/>
            </a:endParaRPr>
          </a:p>
          <a:p>
            <a:pPr indent="0" lvl="0" marL="457200" rtl="0" algn="ctr">
              <a:spcBef>
                <a:spcPts val="0"/>
              </a:spcBef>
              <a:spcAft>
                <a:spcPts val="0"/>
              </a:spcAft>
              <a:buNone/>
            </a:pPr>
            <a:r>
              <a:t/>
            </a:r>
            <a:endParaRPr sz="1100">
              <a:solidFill>
                <a:srgbClr val="000000"/>
              </a:solidFill>
              <a:latin typeface="Arial"/>
              <a:ea typeface="Arial"/>
              <a:cs typeface="Arial"/>
              <a:sym typeface="Arial"/>
            </a:endParaRPr>
          </a:p>
          <a:p>
            <a:pPr indent="0" lvl="0" marL="457200" rtl="0" algn="ctr">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Standard Scaling Technique is best suited for classification algorithms, especially for binary classification problems.</a:t>
            </a:r>
            <a:endParaRPr sz="1100">
              <a:solidFill>
                <a:srgbClr val="000000"/>
              </a:solidFill>
              <a:latin typeface="Arial"/>
              <a:ea typeface="Arial"/>
              <a:cs typeface="Arial"/>
              <a:sym typeface="Arial"/>
            </a:endParaRPr>
          </a:p>
        </p:txBody>
      </p:sp>
      <p:pic>
        <p:nvPicPr>
          <p:cNvPr id="150" name="Google Shape;150;p16"/>
          <p:cNvPicPr preferRelativeResize="0"/>
          <p:nvPr/>
        </p:nvPicPr>
        <p:blipFill>
          <a:blip r:embed="rId3">
            <a:alphaModFix/>
          </a:blip>
          <a:stretch>
            <a:fillRect/>
          </a:stretch>
        </p:blipFill>
        <p:spPr>
          <a:xfrm>
            <a:off x="2410800" y="2657000"/>
            <a:ext cx="4275750" cy="75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595525" y="542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Visualizing Data</a:t>
            </a:r>
            <a:endParaRPr/>
          </a:p>
        </p:txBody>
      </p:sp>
      <p:grpSp>
        <p:nvGrpSpPr>
          <p:cNvPr id="156" name="Google Shape;156;p17"/>
          <p:cNvGrpSpPr/>
          <p:nvPr/>
        </p:nvGrpSpPr>
        <p:grpSpPr>
          <a:xfrm>
            <a:off x="3904650" y="1115475"/>
            <a:ext cx="4851475" cy="3731525"/>
            <a:chOff x="3249750" y="1163400"/>
            <a:chExt cx="4851475" cy="3731525"/>
          </a:xfrm>
        </p:grpSpPr>
        <p:pic>
          <p:nvPicPr>
            <p:cNvPr id="157" name="Google Shape;157;p17"/>
            <p:cNvPicPr preferRelativeResize="0"/>
            <p:nvPr/>
          </p:nvPicPr>
          <p:blipFill>
            <a:blip r:embed="rId3">
              <a:alphaModFix/>
            </a:blip>
            <a:stretch>
              <a:fillRect/>
            </a:stretch>
          </p:blipFill>
          <p:spPr>
            <a:xfrm>
              <a:off x="3249750" y="1249750"/>
              <a:ext cx="4851475" cy="3645175"/>
            </a:xfrm>
            <a:prstGeom prst="rect">
              <a:avLst/>
            </a:prstGeom>
            <a:noFill/>
            <a:ln>
              <a:noFill/>
            </a:ln>
          </p:spPr>
        </p:pic>
        <p:sp>
          <p:nvSpPr>
            <p:cNvPr id="158" name="Google Shape;158;p17"/>
            <p:cNvSpPr txBox="1"/>
            <p:nvPr/>
          </p:nvSpPr>
          <p:spPr>
            <a:xfrm>
              <a:off x="4964645" y="1163400"/>
              <a:ext cx="1421700" cy="3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t-SNE Barnes Hut</a:t>
              </a:r>
              <a:endParaRPr>
                <a:latin typeface="Calibri"/>
                <a:ea typeface="Calibri"/>
                <a:cs typeface="Calibri"/>
                <a:sym typeface="Calibri"/>
              </a:endParaRPr>
            </a:p>
          </p:txBody>
        </p:sp>
      </p:grpSp>
      <p:sp>
        <p:nvSpPr>
          <p:cNvPr id="159" name="Google Shape;159;p17"/>
          <p:cNvSpPr txBox="1"/>
          <p:nvPr/>
        </p:nvSpPr>
        <p:spPr>
          <a:xfrm>
            <a:off x="415300" y="1496700"/>
            <a:ext cx="3945300" cy="1985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333332"/>
              </a:buClr>
              <a:buSzPts val="2200"/>
              <a:buFont typeface="Calibri"/>
              <a:buChar char="●"/>
            </a:pPr>
            <a:r>
              <a:rPr lang="en" sz="2200">
                <a:solidFill>
                  <a:srgbClr val="333332"/>
                </a:solidFill>
                <a:highlight>
                  <a:srgbClr val="FFFFFF"/>
                </a:highlight>
                <a:latin typeface="Calibri"/>
                <a:ea typeface="Calibri"/>
                <a:cs typeface="Calibri"/>
                <a:sym typeface="Calibri"/>
              </a:rPr>
              <a:t>Technique for dimensionality reduction </a:t>
            </a:r>
            <a:br>
              <a:rPr lang="en" sz="2200">
                <a:solidFill>
                  <a:srgbClr val="333332"/>
                </a:solidFill>
                <a:highlight>
                  <a:srgbClr val="FFFFFF"/>
                </a:highlight>
                <a:latin typeface="Calibri"/>
                <a:ea typeface="Calibri"/>
                <a:cs typeface="Calibri"/>
                <a:sym typeface="Calibri"/>
              </a:rPr>
            </a:br>
            <a:endParaRPr sz="2200">
              <a:solidFill>
                <a:srgbClr val="333332"/>
              </a:solidFill>
              <a:highlight>
                <a:srgbClr val="FFFFFF"/>
              </a:highlight>
              <a:latin typeface="Calibri"/>
              <a:ea typeface="Calibri"/>
              <a:cs typeface="Calibri"/>
              <a:sym typeface="Calibri"/>
            </a:endParaRPr>
          </a:p>
          <a:p>
            <a:pPr indent="-368300" lvl="0" marL="457200" rtl="0" algn="l">
              <a:spcBef>
                <a:spcPts val="0"/>
              </a:spcBef>
              <a:spcAft>
                <a:spcPts val="0"/>
              </a:spcAft>
              <a:buClr>
                <a:srgbClr val="333332"/>
              </a:buClr>
              <a:buSzPts val="2200"/>
              <a:buFont typeface="Calibri"/>
              <a:buChar char="●"/>
            </a:pPr>
            <a:r>
              <a:rPr lang="en" sz="2200">
                <a:solidFill>
                  <a:srgbClr val="333332"/>
                </a:solidFill>
                <a:highlight>
                  <a:srgbClr val="FFFFFF"/>
                </a:highlight>
                <a:latin typeface="Calibri"/>
                <a:ea typeface="Calibri"/>
                <a:cs typeface="Calibri"/>
                <a:sym typeface="Calibri"/>
              </a:rPr>
              <a:t>Useful for visualization of high-dimensional datasets</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11763" y="478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Linear Regression</a:t>
            </a:r>
            <a:endParaRPr/>
          </a:p>
        </p:txBody>
      </p:sp>
      <p:sp>
        <p:nvSpPr>
          <p:cNvPr id="165" name="Google Shape;165;p18"/>
          <p:cNvSpPr txBox="1"/>
          <p:nvPr>
            <p:ph idx="1" type="body"/>
          </p:nvPr>
        </p:nvSpPr>
        <p:spPr>
          <a:xfrm>
            <a:off x="819150" y="1218775"/>
            <a:ext cx="7505700" cy="39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Gradient Descent of loss function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br>
              <a:rPr lang="en" sz="1800"/>
            </a:br>
            <a:endParaRPr sz="1800"/>
          </a:p>
          <a:p>
            <a:pPr indent="-342900" lvl="0" marL="457200" rtl="0" algn="l">
              <a:lnSpc>
                <a:spcPct val="100000"/>
              </a:lnSpc>
              <a:spcBef>
                <a:spcPts val="1600"/>
              </a:spcBef>
              <a:spcAft>
                <a:spcPts val="0"/>
              </a:spcAft>
              <a:buClr>
                <a:srgbClr val="000000"/>
              </a:buClr>
              <a:buSzPts val="1800"/>
              <a:buFont typeface="Arial"/>
              <a:buChar char="●"/>
            </a:pPr>
            <a:r>
              <a:rPr lang="en" sz="1800"/>
              <a:t>Simple Classification</a:t>
            </a:r>
            <a:endParaRPr sz="1800"/>
          </a:p>
          <a:p>
            <a:pPr indent="-342900" lvl="0" marL="457200" rtl="0" algn="l">
              <a:spcBef>
                <a:spcPts val="0"/>
              </a:spcBef>
              <a:spcAft>
                <a:spcPts val="0"/>
              </a:spcAft>
              <a:buSzPts val="1800"/>
              <a:buChar char="●"/>
            </a:pPr>
            <a:r>
              <a:rPr lang="en" sz="1800"/>
              <a:t>K-fold Cross Validation</a:t>
            </a:r>
            <a:endParaRPr sz="1800"/>
          </a:p>
        </p:txBody>
      </p:sp>
      <p:pic>
        <p:nvPicPr>
          <p:cNvPr id="166" name="Google Shape;166;p18"/>
          <p:cNvPicPr preferRelativeResize="0"/>
          <p:nvPr/>
        </p:nvPicPr>
        <p:blipFill>
          <a:blip r:embed="rId3">
            <a:alphaModFix/>
          </a:blip>
          <a:stretch>
            <a:fillRect/>
          </a:stretch>
        </p:blipFill>
        <p:spPr>
          <a:xfrm>
            <a:off x="1741150" y="1549280"/>
            <a:ext cx="5268499" cy="964950"/>
          </a:xfrm>
          <a:prstGeom prst="rect">
            <a:avLst/>
          </a:prstGeom>
          <a:noFill/>
          <a:ln>
            <a:noFill/>
          </a:ln>
        </p:spPr>
      </p:pic>
      <p:pic>
        <p:nvPicPr>
          <p:cNvPr id="167" name="Google Shape;167;p18"/>
          <p:cNvPicPr preferRelativeResize="0"/>
          <p:nvPr/>
        </p:nvPicPr>
        <p:blipFill>
          <a:blip r:embed="rId4">
            <a:alphaModFix/>
          </a:blip>
          <a:stretch>
            <a:fillRect/>
          </a:stretch>
        </p:blipFill>
        <p:spPr>
          <a:xfrm>
            <a:off x="934650" y="2464275"/>
            <a:ext cx="6588275" cy="106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507725" y="383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Linear Regression</a:t>
            </a:r>
            <a:endParaRPr/>
          </a:p>
        </p:txBody>
      </p:sp>
      <p:pic>
        <p:nvPicPr>
          <p:cNvPr id="173" name="Google Shape;173;p19"/>
          <p:cNvPicPr preferRelativeResize="0"/>
          <p:nvPr/>
        </p:nvPicPr>
        <p:blipFill>
          <a:blip r:embed="rId3">
            <a:alphaModFix/>
          </a:blip>
          <a:stretch>
            <a:fillRect/>
          </a:stretch>
        </p:blipFill>
        <p:spPr>
          <a:xfrm>
            <a:off x="311700" y="1152475"/>
            <a:ext cx="2975984" cy="1781875"/>
          </a:xfrm>
          <a:prstGeom prst="rect">
            <a:avLst/>
          </a:prstGeom>
          <a:noFill/>
          <a:ln>
            <a:noFill/>
          </a:ln>
        </p:spPr>
      </p:pic>
      <p:pic>
        <p:nvPicPr>
          <p:cNvPr id="174" name="Google Shape;174;p19"/>
          <p:cNvPicPr preferRelativeResize="0"/>
          <p:nvPr/>
        </p:nvPicPr>
        <p:blipFill rotWithShape="1">
          <a:blip r:embed="rId4">
            <a:alphaModFix/>
          </a:blip>
          <a:srcRect b="0" l="50641" r="0" t="0"/>
          <a:stretch/>
        </p:blipFill>
        <p:spPr>
          <a:xfrm>
            <a:off x="6665013" y="1097875"/>
            <a:ext cx="1600050" cy="1781875"/>
          </a:xfrm>
          <a:prstGeom prst="rect">
            <a:avLst/>
          </a:prstGeom>
          <a:noFill/>
          <a:ln>
            <a:noFill/>
          </a:ln>
        </p:spPr>
      </p:pic>
      <p:pic>
        <p:nvPicPr>
          <p:cNvPr id="175" name="Google Shape;175;p19"/>
          <p:cNvPicPr preferRelativeResize="0"/>
          <p:nvPr/>
        </p:nvPicPr>
        <p:blipFill>
          <a:blip r:embed="rId5">
            <a:alphaModFix/>
          </a:blip>
          <a:stretch>
            <a:fillRect/>
          </a:stretch>
        </p:blipFill>
        <p:spPr>
          <a:xfrm>
            <a:off x="3323325" y="1152475"/>
            <a:ext cx="2894625" cy="1984400"/>
          </a:xfrm>
          <a:prstGeom prst="rect">
            <a:avLst/>
          </a:prstGeom>
          <a:noFill/>
          <a:ln>
            <a:noFill/>
          </a:ln>
        </p:spPr>
      </p:pic>
      <p:graphicFrame>
        <p:nvGraphicFramePr>
          <p:cNvPr id="176" name="Google Shape;176;p19"/>
          <p:cNvGraphicFramePr/>
          <p:nvPr/>
        </p:nvGraphicFramePr>
        <p:xfrm>
          <a:off x="442375" y="3169250"/>
          <a:ext cx="3000000" cy="3000000"/>
        </p:xfrm>
        <a:graphic>
          <a:graphicData uri="http://schemas.openxmlformats.org/drawingml/2006/table">
            <a:tbl>
              <a:tblPr>
                <a:noFill/>
                <a:tableStyleId>{48A99298-F949-495A-B758-81034DCBD981}</a:tableStyleId>
              </a:tblPr>
              <a:tblGrid>
                <a:gridCol w="1838325"/>
                <a:gridCol w="876300"/>
              </a:tblGrid>
              <a:tr h="12700">
                <a:tc>
                  <a:txBody>
                    <a:bodyPr>
                      <a:noAutofit/>
                    </a:bodyPr>
                    <a:lstStyle/>
                    <a:p>
                      <a:pPr indent="0" lvl="0" marL="0" rtl="0" algn="l">
                        <a:spcBef>
                          <a:spcPts val="0"/>
                        </a:spcBef>
                        <a:spcAft>
                          <a:spcPts val="0"/>
                        </a:spcAft>
                        <a:buNone/>
                      </a:pPr>
                      <a:r>
                        <a:rPr b="1" lang="en" sz="1100"/>
                        <a:t>Measurement</a:t>
                      </a:r>
                      <a:endParaRPr b="1" sz="1100"/>
                    </a:p>
                  </a:txBody>
                  <a:tcPr marT="63500" marB="63500" marR="63500" marL="63500">
                    <a:solidFill>
                      <a:srgbClr val="CFE2F3"/>
                    </a:solidFill>
                  </a:tcPr>
                </a:tc>
                <a:tc>
                  <a:txBody>
                    <a:bodyPr>
                      <a:noAutofit/>
                    </a:bodyPr>
                    <a:lstStyle/>
                    <a:p>
                      <a:pPr indent="0" lvl="0" marL="0" rtl="0" algn="l">
                        <a:spcBef>
                          <a:spcPts val="0"/>
                        </a:spcBef>
                        <a:spcAft>
                          <a:spcPts val="0"/>
                        </a:spcAft>
                        <a:buNone/>
                      </a:pPr>
                      <a:r>
                        <a:rPr b="1" lang="en" sz="1100"/>
                        <a:t>Value</a:t>
                      </a:r>
                      <a:endParaRPr b="1" sz="1100"/>
                    </a:p>
                  </a:txBody>
                  <a:tcPr marT="63500" marB="63500" marR="63500" marL="63500">
                    <a:solidFill>
                      <a:srgbClr val="CFE2F3"/>
                    </a:solidFill>
                  </a:tcPr>
                </a:tc>
              </a:tr>
              <a:tr h="12700">
                <a:tc>
                  <a:txBody>
                    <a:bodyPr>
                      <a:noAutofit/>
                    </a:bodyPr>
                    <a:lstStyle/>
                    <a:p>
                      <a:pPr indent="0" lvl="0" marL="0" rtl="0" algn="l">
                        <a:spcBef>
                          <a:spcPts val="0"/>
                        </a:spcBef>
                        <a:spcAft>
                          <a:spcPts val="0"/>
                        </a:spcAft>
                        <a:buNone/>
                      </a:pPr>
                      <a:r>
                        <a:rPr lang="en" sz="1100"/>
                        <a:t>Area Under the Curve</a:t>
                      </a:r>
                      <a:endParaRPr sz="1100"/>
                    </a:p>
                  </a:txBody>
                  <a:tcPr marT="63500" marB="63500" marR="63500" marL="63500"/>
                </a:tc>
                <a:tc>
                  <a:txBody>
                    <a:bodyPr>
                      <a:noAutofit/>
                    </a:bodyPr>
                    <a:lstStyle/>
                    <a:p>
                      <a:pPr indent="0" lvl="0" marL="0" rtl="0" algn="l">
                        <a:spcBef>
                          <a:spcPts val="0"/>
                        </a:spcBef>
                        <a:spcAft>
                          <a:spcPts val="0"/>
                        </a:spcAft>
                        <a:buNone/>
                      </a:pPr>
                      <a:r>
                        <a:rPr lang="en" sz="1100"/>
                        <a:t>0.7468</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Accuracy</a:t>
                      </a:r>
                      <a:endParaRPr sz="1100"/>
                    </a:p>
                  </a:txBody>
                  <a:tcPr marT="63500" marB="63500" marR="63500" marL="63500"/>
                </a:tc>
                <a:tc>
                  <a:txBody>
                    <a:bodyPr>
                      <a:noAutofit/>
                    </a:bodyPr>
                    <a:lstStyle/>
                    <a:p>
                      <a:pPr indent="0" lvl="0" marL="0" rtl="0" algn="l">
                        <a:spcBef>
                          <a:spcPts val="0"/>
                        </a:spcBef>
                        <a:spcAft>
                          <a:spcPts val="0"/>
                        </a:spcAft>
                        <a:buNone/>
                      </a:pPr>
                      <a:r>
                        <a:rPr lang="en" sz="1100"/>
                        <a:t>0.6814</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Precision</a:t>
                      </a:r>
                      <a:endParaRPr sz="1100"/>
                    </a:p>
                  </a:txBody>
                  <a:tcPr marT="63500" marB="63500" marR="63500" marL="63500"/>
                </a:tc>
                <a:tc>
                  <a:txBody>
                    <a:bodyPr>
                      <a:noAutofit/>
                    </a:bodyPr>
                    <a:lstStyle/>
                    <a:p>
                      <a:pPr indent="0" lvl="0" marL="0" rtl="0" algn="l">
                        <a:spcBef>
                          <a:spcPts val="0"/>
                        </a:spcBef>
                        <a:spcAft>
                          <a:spcPts val="0"/>
                        </a:spcAft>
                        <a:buNone/>
                      </a:pPr>
                      <a:r>
                        <a:rPr lang="en" sz="1100"/>
                        <a:t>0.6737</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Recall</a:t>
                      </a:r>
                      <a:endParaRPr sz="1100"/>
                    </a:p>
                  </a:txBody>
                  <a:tcPr marT="63500" marB="63500" marR="63500" marL="63500"/>
                </a:tc>
                <a:tc>
                  <a:txBody>
                    <a:bodyPr>
                      <a:noAutofit/>
                    </a:bodyPr>
                    <a:lstStyle/>
                    <a:p>
                      <a:pPr indent="0" lvl="0" marL="0" rtl="0" algn="l">
                        <a:spcBef>
                          <a:spcPts val="0"/>
                        </a:spcBef>
                        <a:spcAft>
                          <a:spcPts val="0"/>
                        </a:spcAft>
                        <a:buNone/>
                      </a:pPr>
                      <a:r>
                        <a:rPr lang="en" sz="1100"/>
                        <a:t>0.6762</a:t>
                      </a:r>
                      <a:endParaRPr sz="1100"/>
                    </a:p>
                  </a:txBody>
                  <a:tcPr marT="63500" marB="63500" marR="63500" marL="63500"/>
                </a:tc>
              </a:tr>
            </a:tbl>
          </a:graphicData>
        </a:graphic>
      </p:graphicFrame>
      <p:sp>
        <p:nvSpPr>
          <p:cNvPr id="177" name="Google Shape;177;p19"/>
          <p:cNvSpPr txBox="1"/>
          <p:nvPr/>
        </p:nvSpPr>
        <p:spPr>
          <a:xfrm>
            <a:off x="3684300" y="3136875"/>
            <a:ext cx="5274300" cy="155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Test RMSE does not behave as expected</a:t>
            </a:r>
            <a:endParaRPr/>
          </a:p>
          <a:p>
            <a:pPr indent="-317500" lvl="0" marL="457200" rtl="0" algn="l">
              <a:spcBef>
                <a:spcPts val="0"/>
              </a:spcBef>
              <a:spcAft>
                <a:spcPts val="0"/>
              </a:spcAft>
              <a:buSzPts val="1400"/>
              <a:buChar char="●"/>
            </a:pPr>
            <a:r>
              <a:rPr lang="en"/>
              <a:t>Perhaps caused by low ||β||_2</a:t>
            </a:r>
            <a:endParaRPr/>
          </a:p>
          <a:p>
            <a:pPr indent="-317500" lvl="1" marL="914400" rtl="0" algn="l">
              <a:spcBef>
                <a:spcPts val="0"/>
              </a:spcBef>
              <a:spcAft>
                <a:spcPts val="0"/>
              </a:spcAft>
              <a:buSzPts val="1400"/>
              <a:buChar char="○"/>
            </a:pPr>
            <a:r>
              <a:rPr lang="en"/>
              <a:t>β</a:t>
            </a:r>
            <a:r>
              <a:rPr lang="en"/>
              <a:t>_i = [-0.0016 - 0.0015]</a:t>
            </a:r>
            <a:endParaRPr/>
          </a:p>
          <a:p>
            <a:pPr indent="-317500" lvl="0" marL="457200" rtl="0" algn="l">
              <a:spcBef>
                <a:spcPts val="0"/>
              </a:spcBef>
              <a:spcAft>
                <a:spcPts val="0"/>
              </a:spcAft>
              <a:buSzPts val="1400"/>
              <a:buChar char="●"/>
            </a:pPr>
            <a:r>
              <a:rPr lang="en"/>
              <a:t>Moderate results in classification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600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Linear Regression </a:t>
            </a:r>
            <a:endParaRPr/>
          </a:p>
        </p:txBody>
      </p:sp>
      <p:pic>
        <p:nvPicPr>
          <p:cNvPr id="183" name="Google Shape;183;p20"/>
          <p:cNvPicPr preferRelativeResize="0"/>
          <p:nvPr/>
        </p:nvPicPr>
        <p:blipFill>
          <a:blip r:embed="rId3">
            <a:alphaModFix/>
          </a:blip>
          <a:stretch>
            <a:fillRect/>
          </a:stretch>
        </p:blipFill>
        <p:spPr>
          <a:xfrm>
            <a:off x="892325" y="1554900"/>
            <a:ext cx="3419475" cy="2752725"/>
          </a:xfrm>
          <a:prstGeom prst="rect">
            <a:avLst/>
          </a:prstGeom>
          <a:noFill/>
          <a:ln>
            <a:noFill/>
          </a:ln>
        </p:spPr>
      </p:pic>
      <p:sp>
        <p:nvSpPr>
          <p:cNvPr id="184" name="Google Shape;184;p20"/>
          <p:cNvSpPr txBox="1"/>
          <p:nvPr/>
        </p:nvSpPr>
        <p:spPr>
          <a:xfrm>
            <a:off x="4471100" y="1534525"/>
            <a:ext cx="3930000" cy="2752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Run in interactive mode</a:t>
            </a:r>
            <a:endParaRPr>
              <a:latin typeface="Calibri"/>
              <a:ea typeface="Calibri"/>
              <a:cs typeface="Calibri"/>
              <a:sym typeface="Calibri"/>
            </a:endParaRPr>
          </a:p>
          <a:p>
            <a:pPr indent="-317500" lvl="1" marL="914400" rtl="0" algn="l">
              <a:lnSpc>
                <a:spcPct val="150000"/>
              </a:lnSpc>
              <a:spcBef>
                <a:spcPts val="0"/>
              </a:spcBef>
              <a:spcAft>
                <a:spcPts val="0"/>
              </a:spcAft>
              <a:buSzPts val="1400"/>
              <a:buFont typeface="Courier New"/>
              <a:buChar char="○"/>
            </a:pPr>
            <a:r>
              <a:rPr lang="en">
                <a:latin typeface="Courier New"/>
                <a:ea typeface="Courier New"/>
                <a:cs typeface="Courier New"/>
                <a:sym typeface="Courier New"/>
              </a:rPr>
              <a:t>spark-submit --master local[N]</a:t>
            </a:r>
            <a:endParaRPr>
              <a:latin typeface="Courier New"/>
              <a:ea typeface="Courier New"/>
              <a:cs typeface="Courier New"/>
              <a:sym typeface="Courier New"/>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Number of Partitions = num threads</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latin typeface="Calibri"/>
                <a:ea typeface="Calibri"/>
                <a:cs typeface="Calibri"/>
                <a:sym typeface="Calibri"/>
              </a:rPr>
              <a:t>Parallel is faster</a:t>
            </a:r>
            <a:endParaRPr>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en">
                <a:latin typeface="Calibri"/>
                <a:ea typeface="Calibri"/>
                <a:cs typeface="Calibri"/>
                <a:sym typeface="Calibri"/>
              </a:rPr>
              <a:t>Upper limit of 36 threads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507725" y="604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Random Forest</a:t>
            </a:r>
            <a:endParaRPr/>
          </a:p>
        </p:txBody>
      </p:sp>
      <p:sp>
        <p:nvSpPr>
          <p:cNvPr id="190" name="Google Shape;190;p21"/>
          <p:cNvSpPr txBox="1"/>
          <p:nvPr>
            <p:ph idx="1" type="body"/>
          </p:nvPr>
        </p:nvSpPr>
        <p:spPr>
          <a:xfrm>
            <a:off x="590550" y="1486800"/>
            <a:ext cx="5164500" cy="295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Random Forest is a flexible and powerful supervised machine </a:t>
            </a:r>
            <a:r>
              <a:rPr lang="en"/>
              <a:t>l</a:t>
            </a:r>
            <a:r>
              <a:rPr lang="en"/>
              <a:t>earning  that can be used for both regression and classification tasks.</a:t>
            </a:r>
            <a:endParaRPr/>
          </a:p>
          <a:p>
            <a:pPr indent="0" lvl="0" marL="0" rtl="0" algn="just">
              <a:spcBef>
                <a:spcPts val="1600"/>
              </a:spcBef>
              <a:spcAft>
                <a:spcPts val="0"/>
              </a:spcAft>
              <a:buNone/>
            </a:pPr>
            <a:r>
              <a:rPr lang="en"/>
              <a:t>It uses random subsets of data to train different trees independently and converge the results to get an accurate and more stable prediction.</a:t>
            </a:r>
            <a:endParaRPr/>
          </a:p>
          <a:p>
            <a:pPr indent="0" lvl="0" marL="0" rtl="0" algn="just">
              <a:spcBef>
                <a:spcPts val="1600"/>
              </a:spcBef>
              <a:spcAft>
                <a:spcPts val="0"/>
              </a:spcAft>
              <a:buNone/>
            </a:pPr>
            <a:r>
              <a:rPr lang="en"/>
              <a:t>Since, the trees are trained independently, multiple trees can be trained in parallel simultaneously. </a:t>
            </a:r>
            <a:endParaRPr/>
          </a:p>
          <a:p>
            <a:pPr indent="0" lvl="0" marL="0" rtl="0" algn="just">
              <a:spcBef>
                <a:spcPts val="1600"/>
              </a:spcBef>
              <a:spcAft>
                <a:spcPts val="0"/>
              </a:spcAft>
              <a:buNone/>
            </a:pPr>
            <a:r>
              <a:rPr lang="en"/>
              <a:t>Distributed ensembles can be developed using </a:t>
            </a:r>
            <a:r>
              <a:rPr i="1" lang="en"/>
              <a:t>pyspark </a:t>
            </a:r>
            <a:r>
              <a:rPr lang="en"/>
              <a:t>through its API,</a:t>
            </a:r>
            <a:r>
              <a:rPr i="1" lang="en"/>
              <a:t> MLlib. </a:t>
            </a:r>
            <a:r>
              <a:rPr lang="en"/>
              <a:t>A variable number of subtrees are trained in parallel, where the number is optimized on each iteration based on its memory constraints.	</a:t>
            </a:r>
            <a:endParaRPr/>
          </a:p>
          <a:p>
            <a:pPr indent="0" lvl="0" marL="0" rtl="0" algn="l">
              <a:spcBef>
                <a:spcPts val="1600"/>
              </a:spcBef>
              <a:spcAft>
                <a:spcPts val="1600"/>
              </a:spcAft>
              <a:buNone/>
            </a:pPr>
            <a:r>
              <a:t/>
            </a:r>
            <a:endParaRPr/>
          </a:p>
        </p:txBody>
      </p:sp>
      <p:pic>
        <p:nvPicPr>
          <p:cNvPr id="191" name="Google Shape;191;p21"/>
          <p:cNvPicPr preferRelativeResize="0"/>
          <p:nvPr/>
        </p:nvPicPr>
        <p:blipFill>
          <a:blip r:embed="rId3">
            <a:alphaModFix/>
          </a:blip>
          <a:stretch>
            <a:fillRect/>
          </a:stretch>
        </p:blipFill>
        <p:spPr>
          <a:xfrm>
            <a:off x="5983700" y="435400"/>
            <a:ext cx="2781300" cy="2130800"/>
          </a:xfrm>
          <a:prstGeom prst="rect">
            <a:avLst/>
          </a:prstGeom>
          <a:noFill/>
          <a:ln>
            <a:noFill/>
          </a:ln>
        </p:spPr>
      </p:pic>
      <p:pic>
        <p:nvPicPr>
          <p:cNvPr id="192" name="Google Shape;192;p21"/>
          <p:cNvPicPr preferRelativeResize="0"/>
          <p:nvPr/>
        </p:nvPicPr>
        <p:blipFill>
          <a:blip r:embed="rId4">
            <a:alphaModFix/>
          </a:blip>
          <a:stretch>
            <a:fillRect/>
          </a:stretch>
        </p:blipFill>
        <p:spPr>
          <a:xfrm>
            <a:off x="5988463" y="2771925"/>
            <a:ext cx="2781300" cy="204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