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324" r:id="rId3"/>
    <p:sldId id="329" r:id="rId4"/>
    <p:sldId id="330" r:id="rId5"/>
    <p:sldId id="331" r:id="rId6"/>
    <p:sldId id="332" r:id="rId7"/>
    <p:sldId id="336" r:id="rId8"/>
    <p:sldId id="334" r:id="rId9"/>
    <p:sldId id="335" r:id="rId10"/>
    <p:sldId id="338" r:id="rId11"/>
    <p:sldId id="337" r:id="rId12"/>
    <p:sldId id="347" r:id="rId13"/>
    <p:sldId id="354" r:id="rId14"/>
    <p:sldId id="355" r:id="rId15"/>
    <p:sldId id="356" r:id="rId16"/>
    <p:sldId id="339" r:id="rId17"/>
    <p:sldId id="340" r:id="rId18"/>
    <p:sldId id="341" r:id="rId19"/>
    <p:sldId id="342" r:id="rId20"/>
    <p:sldId id="343" r:id="rId21"/>
    <p:sldId id="344" r:id="rId22"/>
    <p:sldId id="345" r:id="rId23"/>
    <p:sldId id="365" r:id="rId24"/>
    <p:sldId id="362" r:id="rId25"/>
    <p:sldId id="363" r:id="rId26"/>
    <p:sldId id="361" r:id="rId27"/>
    <p:sldId id="358" r:id="rId28"/>
    <p:sldId id="374" r:id="rId29"/>
    <p:sldId id="375" r:id="rId30"/>
    <p:sldId id="376" r:id="rId31"/>
    <p:sldId id="359" r:id="rId32"/>
    <p:sldId id="360" r:id="rId33"/>
    <p:sldId id="364" r:id="rId34"/>
    <p:sldId id="31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75"/>
  </p:normalViewPr>
  <p:slideViewPr>
    <p:cSldViewPr snapToGrid="0" snapToObjects="1">
      <p:cViewPr varScale="1">
        <p:scale>
          <a:sx n="140" d="100"/>
          <a:sy n="140" d="100"/>
        </p:scale>
        <p:origin x="11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70495-E84A-384D-837D-17BCB575D24E}" type="datetimeFigureOut">
              <a:rPr kumimoji="1" lang="zh-CN" altLang="en-US" smtClean="0"/>
              <a:t>2019/1/25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F5D88-8597-5442-B6F2-D1AD99E150D9}" type="slidenum">
              <a:rPr kumimoji="1" lang="zh-CN" altLang="en-US" smtClean="0"/>
              <a:t>‹#›</a:t>
            </a:fld>
            <a:endParaRPr kumimoji="1" lang="zh-CN" altLang="en-US"/>
          </a:p>
        </p:txBody>
      </p:sp>
    </p:spTree>
    <p:extLst>
      <p:ext uri="{BB962C8B-B14F-4D97-AF65-F5344CB8AC3E}">
        <p14:creationId xmlns:p14="http://schemas.microsoft.com/office/powerpoint/2010/main" val="37503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52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633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4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0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767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070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427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8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45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001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660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07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7463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2529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66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47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399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3665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89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29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320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505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80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677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52082c13d_36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52082c13d_3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30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40f3a68211_5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40f3a68211_5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01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57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63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47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826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93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12dc12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12dc120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67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1/25/19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600" lvl="0" indent="-457200">
              <a:spcBef>
                <a:spcPts val="0"/>
              </a:spcBef>
              <a:spcAft>
                <a:spcPts val="0"/>
              </a:spcAft>
              <a:buSzPts val="1800"/>
              <a:buChar char="●"/>
              <a:defRPr/>
            </a:lvl1pPr>
            <a:lvl2pPr marL="1219200" lvl="1" indent="-423545">
              <a:spcBef>
                <a:spcPts val="2135"/>
              </a:spcBef>
              <a:spcAft>
                <a:spcPts val="0"/>
              </a:spcAft>
              <a:buSzPts val="1400"/>
              <a:buChar char="○"/>
              <a:defRPr/>
            </a:lvl2pPr>
            <a:lvl3pPr marL="1828800" lvl="2" indent="-423545">
              <a:spcBef>
                <a:spcPts val="2135"/>
              </a:spcBef>
              <a:spcAft>
                <a:spcPts val="0"/>
              </a:spcAft>
              <a:buSzPts val="1400"/>
              <a:buChar char="■"/>
              <a:defRPr/>
            </a:lvl3pPr>
            <a:lvl4pPr marL="2438400" lvl="3" indent="-423545">
              <a:spcBef>
                <a:spcPts val="2135"/>
              </a:spcBef>
              <a:spcAft>
                <a:spcPts val="0"/>
              </a:spcAft>
              <a:buSzPts val="1400"/>
              <a:buChar char="●"/>
              <a:defRPr/>
            </a:lvl4pPr>
            <a:lvl5pPr marL="3048000" lvl="4" indent="-423545">
              <a:spcBef>
                <a:spcPts val="2135"/>
              </a:spcBef>
              <a:spcAft>
                <a:spcPts val="0"/>
              </a:spcAft>
              <a:buSzPts val="1400"/>
              <a:buChar char="○"/>
              <a:defRPr/>
            </a:lvl5pPr>
            <a:lvl6pPr marL="3657600" lvl="5" indent="-423545">
              <a:spcBef>
                <a:spcPts val="2135"/>
              </a:spcBef>
              <a:spcAft>
                <a:spcPts val="0"/>
              </a:spcAft>
              <a:buSzPts val="1400"/>
              <a:buChar char="■"/>
              <a:defRPr/>
            </a:lvl6pPr>
            <a:lvl7pPr marL="4267200" lvl="6" indent="-423545">
              <a:spcBef>
                <a:spcPts val="2135"/>
              </a:spcBef>
              <a:spcAft>
                <a:spcPts val="0"/>
              </a:spcAft>
              <a:buSzPts val="1400"/>
              <a:buChar char="●"/>
              <a:defRPr/>
            </a:lvl7pPr>
            <a:lvl8pPr marL="4876800" lvl="7" indent="-423545">
              <a:spcBef>
                <a:spcPts val="2135"/>
              </a:spcBef>
              <a:spcAft>
                <a:spcPts val="0"/>
              </a:spcAft>
              <a:buSzPts val="1400"/>
              <a:buChar char="○"/>
              <a:defRPr/>
            </a:lvl8pPr>
            <a:lvl9pPr marL="5486400" lvl="8" indent="-423545">
              <a:spcBef>
                <a:spcPts val="2135"/>
              </a:spcBef>
              <a:spcAft>
                <a:spcPts val="2135"/>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smtClean="0"/>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t>1/25/19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9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y81iaRXzO9o" TargetMode="External"/><Relationship Id="rId4" Type="http://schemas.openxmlformats.org/officeDocument/2006/relationships/hyperlink" Target="https://github.com/NEU-ABLE-LAB/NEU_RC_HELLO" TargetMode="External"/><Relationship Id="rId5" Type="http://schemas.openxmlformats.org/officeDocument/2006/relationships/hyperlink" Target="https://github.com/neu-spiral/Discovery-Cluster/wiki" TargetMode="External"/><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415600" y="1448971"/>
            <a:ext cx="11360800" cy="2086447"/>
          </a:xfrm>
          <a:prstGeom prst="rect">
            <a:avLst/>
          </a:prstGeom>
        </p:spPr>
        <p:txBody>
          <a:bodyPr spcFirstLastPara="1" vert="horz" wrap="square" lIns="121900" tIns="121900" rIns="121900" bIns="121900" rtlCol="0" anchor="b" anchorCtr="0">
            <a:noAutofit/>
          </a:bodyPr>
          <a:lstStyle/>
          <a:p>
            <a:pPr algn="ctr">
              <a:spcBef>
                <a:spcPts val="0"/>
              </a:spcBef>
            </a:pPr>
            <a:r>
              <a:rPr lang="en-GB" dirty="0" smtClean="0">
                <a:latin typeface="Calibri" charset="0"/>
                <a:ea typeface="Calibri" charset="0"/>
                <a:cs typeface="Calibri" charset="0"/>
              </a:rPr>
              <a:t>Introduction to </a:t>
            </a:r>
            <a:br>
              <a:rPr lang="en-GB" dirty="0" smtClean="0">
                <a:latin typeface="Calibri" charset="0"/>
                <a:ea typeface="Calibri" charset="0"/>
                <a:cs typeface="Calibri" charset="0"/>
              </a:rPr>
            </a:br>
            <a:r>
              <a:rPr lang="en-GB" dirty="0" smtClean="0">
                <a:latin typeface="Calibri" charset="0"/>
                <a:ea typeface="Calibri" charset="0"/>
                <a:cs typeface="Calibri" charset="0"/>
              </a:rPr>
              <a:t>Discovery Cluster </a:t>
            </a:r>
            <a:endParaRPr lang="en-GB" dirty="0">
              <a:latin typeface="Calibri" charset="0"/>
              <a:ea typeface="Calibri" charset="0"/>
              <a:cs typeface="Calibri" charset="0"/>
            </a:endParaRPr>
          </a:p>
        </p:txBody>
      </p:sp>
      <p:sp>
        <p:nvSpPr>
          <p:cNvPr id="2" name="副标题 0"/>
          <p:cNvSpPr>
            <a:spLocks noGrp="1"/>
          </p:cNvSpPr>
          <p:nvPr>
            <p:ph type="subTitle" idx="1"/>
          </p:nvPr>
        </p:nvSpPr>
        <p:spPr>
          <a:xfrm>
            <a:off x="8876711" y="4512047"/>
            <a:ext cx="2491723" cy="1056800"/>
          </a:xfrm>
        </p:spPr>
        <p:txBody>
          <a:bodyPr>
            <a:normAutofit/>
          </a:bodyPr>
          <a:lstStyle/>
          <a:p>
            <a:pPr algn="r"/>
            <a:r>
              <a:rPr lang="en-US" altLang="zh-CN" sz="2800" dirty="0" err="1">
                <a:latin typeface="Calibri" charset="0"/>
                <a:ea typeface="Calibri" charset="0"/>
                <a:cs typeface="Calibri" charset="0"/>
              </a:rPr>
              <a:t>Jiali</a:t>
            </a:r>
            <a:r>
              <a:rPr lang="en-US" altLang="zh-CN" sz="2800" dirty="0">
                <a:latin typeface="Calibri" charset="0"/>
                <a:ea typeface="Calibri" charset="0"/>
                <a:cs typeface="Calibri" charset="0"/>
              </a:rPr>
              <a:t> Cheng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Run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the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commands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your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local</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machine:</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a:solidFill>
                <a:srgbClr val="000000"/>
              </a:solidFill>
              <a:latin typeface="Calibri" charset="0"/>
              <a:ea typeface="Calibri" charset="0"/>
              <a:cs typeface="Calibri" charset="0"/>
            </a:endParaRPr>
          </a:p>
          <a:p>
            <a:pPr marL="0" indent="0" algn="just">
              <a:lnSpc>
                <a:spcPct val="100000"/>
              </a:lnSpc>
              <a:buNone/>
            </a:pP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err="1" smtClean="0">
                <a:solidFill>
                  <a:srgbClr val="000000"/>
                </a:solidFill>
                <a:latin typeface="Calibri" charset="0"/>
                <a:ea typeface="Calibri" charset="0"/>
                <a:cs typeface="Calibri" charset="0"/>
              </a:rPr>
              <a:t>scp</a:t>
            </a:r>
            <a:r>
              <a:rPr lang="en-US" altLang="zh-CN" sz="3600" dirty="0" smtClean="0">
                <a:solidFill>
                  <a:srgbClr val="000000"/>
                </a:solidFill>
                <a:latin typeface="Calibri" charset="0"/>
                <a:ea typeface="Calibri" charset="0"/>
                <a:cs typeface="Calibri" charset="0"/>
              </a:rPr>
              <a:t> (-r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for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folder)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source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destination</a:t>
            </a: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err="1">
                <a:solidFill>
                  <a:srgbClr val="000000"/>
                </a:solidFill>
                <a:latin typeface="Calibri" charset="0"/>
                <a:ea typeface="Calibri" charset="0"/>
                <a:cs typeface="Calibri" charset="0"/>
              </a:rPr>
              <a:t>rsync</a:t>
            </a:r>
            <a:r>
              <a:rPr lang="en-US" altLang="zh-CN" sz="3600" dirty="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t>
            </a:r>
            <a:r>
              <a:rPr lang="en-US" altLang="zh-CN" sz="3600" dirty="0" err="1" smtClean="0">
                <a:solidFill>
                  <a:srgbClr val="000000"/>
                </a:solidFill>
                <a:latin typeface="Calibri" charset="0"/>
                <a:ea typeface="Calibri" charset="0"/>
                <a:cs typeface="Calibri" charset="0"/>
              </a:rPr>
              <a:t>auv</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source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destination</a:t>
            </a: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Local</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address:</a:t>
            </a:r>
            <a:r>
              <a:rPr lang="zh-CN" altLang="en-US" sz="3600" dirty="0" smtClean="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n</a:t>
            </a:r>
            <a:r>
              <a:rPr lang="en-US" altLang="zh-CN" sz="3600" dirty="0" smtClean="0">
                <a:solidFill>
                  <a:srgbClr val="000000"/>
                </a:solidFill>
                <a:latin typeface="Calibri" charset="0"/>
                <a:ea typeface="Calibri" charset="0"/>
                <a:cs typeface="Calibri" charset="0"/>
              </a:rPr>
              <a:t>ormal</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path</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Remote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address:</a:t>
            </a:r>
            <a:endParaRPr lang="zh-CN" altLang="en-US" sz="3600" dirty="0">
              <a:solidFill>
                <a:srgbClr val="000000"/>
              </a:solidFill>
              <a:latin typeface="Calibri" charset="0"/>
              <a:ea typeface="Calibri" charset="0"/>
              <a:cs typeface="Calibri" charset="0"/>
            </a:endParaRPr>
          </a:p>
          <a:p>
            <a:pPr marL="0" indent="0" algn="just">
              <a:lnSpc>
                <a:spcPct val="100000"/>
              </a:lnSpc>
              <a:buNone/>
            </a:pPr>
            <a:r>
              <a:rPr lang="en-US" altLang="zh-CN" sz="3600" dirty="0" err="1" smtClean="0">
                <a:solidFill>
                  <a:srgbClr val="000000"/>
                </a:solidFill>
                <a:latin typeface="Calibri" charset="0"/>
                <a:ea typeface="Calibri" charset="0"/>
                <a:cs typeface="Calibri" charset="0"/>
              </a:rPr>
              <a:t>username@xfer.discovery.neu.edu</a:t>
            </a:r>
            <a:r>
              <a:rPr lang="en-US" altLang="zh-CN" sz="3600" dirty="0" smtClean="0">
                <a:solidFill>
                  <a:srgbClr val="000000"/>
                </a:solidFill>
                <a:latin typeface="Calibri" charset="0"/>
                <a:ea typeface="Calibri" charset="0"/>
                <a:cs typeface="Calibri" charset="0"/>
              </a:rPr>
              <a:t>:/normal/path </a:t>
            </a: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10</a:t>
            </a:fld>
            <a:endParaRPr lang="en-GB"/>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Data</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transfer</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Linux</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like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terminal</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Download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FileZilla</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Host:</a:t>
            </a:r>
            <a:r>
              <a:rPr lang="zh-CN" altLang="en-US" sz="3600" dirty="0" smtClean="0">
                <a:solidFill>
                  <a:srgbClr val="000000"/>
                </a:solidFill>
                <a:latin typeface="Calibri" charset="0"/>
                <a:ea typeface="Calibri" charset="0"/>
                <a:cs typeface="Calibri" charset="0"/>
              </a:rPr>
              <a:t> </a:t>
            </a:r>
            <a:r>
              <a:rPr lang="en-US" altLang="zh-CN" sz="3600" dirty="0" err="1" smtClean="0">
                <a:solidFill>
                  <a:srgbClr val="000000"/>
                </a:solidFill>
                <a:latin typeface="Calibri" charset="0"/>
                <a:ea typeface="Calibri" charset="0"/>
                <a:cs typeface="Calibri" charset="0"/>
              </a:rPr>
              <a:t>sftp</a:t>
            </a:r>
            <a:r>
              <a:rPr lang="en-US" altLang="zh-CN" sz="3600" dirty="0" smtClean="0">
                <a:solidFill>
                  <a:srgbClr val="000000"/>
                </a:solidFill>
                <a:latin typeface="Calibri" charset="0"/>
                <a:ea typeface="Calibri" charset="0"/>
                <a:cs typeface="Calibri" charset="0"/>
              </a:rPr>
              <a:t>://</a:t>
            </a:r>
            <a:r>
              <a:rPr lang="en-US" altLang="zh-CN" sz="3600" dirty="0" err="1" smtClean="0">
                <a:solidFill>
                  <a:srgbClr val="000000"/>
                </a:solidFill>
                <a:latin typeface="Calibri" charset="0"/>
                <a:ea typeface="Calibri" charset="0"/>
                <a:cs typeface="Calibri" charset="0"/>
              </a:rPr>
              <a:t>xfer.discovery.neu.edu</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Username: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your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username</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Password: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your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password</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Port: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22,</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by</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default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Supports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remote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editing</a:t>
            </a: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11</a:t>
            </a:fld>
            <a:endParaRPr lang="en-GB"/>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Data</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transfer</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FileZilla</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Compute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nodes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are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divided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into</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partitions</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24</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hours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time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limit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Each</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partition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has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distinct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hardware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configuration</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Heterogeneity</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within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partition</a:t>
            </a:r>
            <a:endParaRPr lang="zh-CN" altLang="en-US" sz="36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800" dirty="0">
                <a:solidFill>
                  <a:srgbClr val="FF0000"/>
                </a:solidFill>
                <a:latin typeface="Calibri" charset="0"/>
                <a:ea typeface="Calibri" charset="0"/>
                <a:cs typeface="Calibri" charset="0"/>
              </a:rPr>
              <a:t>g</a:t>
            </a:r>
            <a:r>
              <a:rPr lang="en-US" altLang="zh-CN" sz="2800" dirty="0" smtClean="0">
                <a:solidFill>
                  <a:srgbClr val="FF0000"/>
                </a:solidFill>
                <a:latin typeface="Calibri" charset="0"/>
                <a:ea typeface="Calibri" charset="0"/>
                <a:cs typeface="Calibri" charset="0"/>
              </a:rPr>
              <a:t>eneral</a:t>
            </a:r>
            <a:endParaRPr lang="zh-CN" altLang="en-US" sz="2800" dirty="0">
              <a:solidFill>
                <a:srgbClr val="FF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800" dirty="0" err="1">
                <a:solidFill>
                  <a:srgbClr val="FF0000"/>
                </a:solidFill>
                <a:latin typeface="Calibri" charset="0"/>
                <a:ea typeface="Calibri" charset="0"/>
                <a:cs typeface="Calibri" charset="0"/>
              </a:rPr>
              <a:t>g</a:t>
            </a:r>
            <a:r>
              <a:rPr lang="en-US" altLang="zh-CN" sz="2800" dirty="0" err="1" smtClean="0">
                <a:solidFill>
                  <a:srgbClr val="FF0000"/>
                </a:solidFill>
                <a:latin typeface="Calibri" charset="0"/>
                <a:ea typeface="Calibri" charset="0"/>
                <a:cs typeface="Calibri" charset="0"/>
              </a:rPr>
              <a:t>pu</a:t>
            </a:r>
            <a:endParaRPr lang="zh-CN" altLang="en-US" sz="2800" dirty="0" smtClean="0">
              <a:solidFill>
                <a:srgbClr val="FF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800" dirty="0" err="1">
                <a:solidFill>
                  <a:srgbClr val="000000"/>
                </a:solidFill>
                <a:latin typeface="Calibri" charset="0"/>
                <a:ea typeface="Calibri" charset="0"/>
                <a:cs typeface="Calibri" charset="0"/>
              </a:rPr>
              <a:t>m</a:t>
            </a:r>
            <a:r>
              <a:rPr lang="en-US" altLang="zh-CN" sz="2800" dirty="0" err="1" smtClean="0">
                <a:solidFill>
                  <a:srgbClr val="000000"/>
                </a:solidFill>
                <a:latin typeface="Calibri" charset="0"/>
                <a:ea typeface="Calibri" charset="0"/>
                <a:cs typeface="Calibri" charset="0"/>
              </a:rPr>
              <a:t>ultigpu</a:t>
            </a:r>
            <a:r>
              <a:rPr lang="zh-CN" altLang="en-US" sz="2800" dirty="0" smtClean="0">
                <a:solidFill>
                  <a:srgbClr val="000000"/>
                </a:solidFill>
                <a:latin typeface="Calibri" charset="0"/>
                <a:ea typeface="Calibri" charset="0"/>
                <a:cs typeface="Calibri" charset="0"/>
              </a:rPr>
              <a:t> </a:t>
            </a:r>
          </a:p>
          <a:p>
            <a:pPr marL="956945" lvl="2" indent="-347345" algn="just">
              <a:spcBef>
                <a:spcPts val="0"/>
              </a:spcBef>
              <a:buFont typeface="Wingdings" panose="05000000000000000000" pitchFamily="2" charset="2"/>
              <a:buChar char="ü"/>
            </a:pPr>
            <a:r>
              <a:rPr lang="en-US" altLang="zh-CN" sz="2800" dirty="0" err="1">
                <a:solidFill>
                  <a:srgbClr val="000000"/>
                </a:solidFill>
                <a:latin typeface="Calibri" charset="0"/>
                <a:ea typeface="Calibri" charset="0"/>
                <a:cs typeface="Calibri" charset="0"/>
              </a:rPr>
              <a:t>f</a:t>
            </a:r>
            <a:r>
              <a:rPr lang="en-US" altLang="zh-CN" sz="2800" dirty="0" err="1" smtClean="0">
                <a:solidFill>
                  <a:srgbClr val="000000"/>
                </a:solidFill>
                <a:latin typeface="Calibri" charset="0"/>
                <a:ea typeface="Calibri" charset="0"/>
                <a:cs typeface="Calibri" charset="0"/>
              </a:rPr>
              <a:t>ullnode</a:t>
            </a:r>
            <a:endParaRPr lang="zh-CN" altLang="en-US" sz="28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800" dirty="0" err="1">
                <a:solidFill>
                  <a:srgbClr val="000000"/>
                </a:solidFill>
                <a:latin typeface="Calibri" charset="0"/>
                <a:ea typeface="Calibri" charset="0"/>
                <a:cs typeface="Calibri" charset="0"/>
              </a:rPr>
              <a:t>i</a:t>
            </a:r>
            <a:r>
              <a:rPr lang="en-US" altLang="zh-CN" sz="2800" dirty="0" err="1" smtClean="0">
                <a:solidFill>
                  <a:srgbClr val="000000"/>
                </a:solidFill>
                <a:latin typeface="Calibri" charset="0"/>
                <a:ea typeface="Calibri" charset="0"/>
                <a:cs typeface="Calibri" charset="0"/>
              </a:rPr>
              <a:t>nfiniband</a:t>
            </a:r>
            <a:endParaRPr lang="zh-CN" altLang="en-US" sz="28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800" dirty="0">
                <a:solidFill>
                  <a:srgbClr val="000000"/>
                </a:solidFill>
                <a:latin typeface="Calibri" charset="0"/>
                <a:ea typeface="Calibri" charset="0"/>
                <a:cs typeface="Calibri" charset="0"/>
              </a:rPr>
              <a:t>p</a:t>
            </a:r>
            <a:r>
              <a:rPr lang="en-US" altLang="zh-CN" sz="2800" dirty="0" smtClean="0">
                <a:solidFill>
                  <a:srgbClr val="000000"/>
                </a:solidFill>
                <a:latin typeface="Calibri" charset="0"/>
                <a:ea typeface="Calibri" charset="0"/>
                <a:cs typeface="Calibri" charset="0"/>
              </a:rPr>
              <a:t>hi</a:t>
            </a:r>
            <a:endParaRPr lang="zh-CN" altLang="en-US" sz="28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12</a:t>
            </a:fld>
            <a:endParaRPr lang="en-GB"/>
          </a:p>
        </p:txBody>
      </p:sp>
      <p:sp>
        <p:nvSpPr>
          <p:cNvPr id="3" name="文本框 2"/>
          <p:cNvSpPr txBox="1"/>
          <p:nvPr/>
        </p:nvSpPr>
        <p:spPr>
          <a:xfrm>
            <a:off x="478301" y="752902"/>
            <a:ext cx="10170942"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Hardware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“general”</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partition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are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collection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of</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CPU</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only</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nodes</a:t>
            </a: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Each </a:t>
            </a:r>
            <a:r>
              <a:rPr lang="en-US" altLang="zh-CN" sz="2800" dirty="0">
                <a:solidFill>
                  <a:srgbClr val="000000"/>
                </a:solidFill>
                <a:latin typeface="Calibri" charset="0"/>
                <a:ea typeface="Calibri" charset="0"/>
                <a:cs typeface="Calibri" charset="0"/>
              </a:rPr>
              <a:t>node contains </a:t>
            </a:r>
            <a:r>
              <a:rPr lang="en-US" altLang="zh-CN" sz="2800" dirty="0" smtClean="0">
                <a:solidFill>
                  <a:srgbClr val="000000"/>
                </a:solidFill>
                <a:latin typeface="Calibri" charset="0"/>
                <a:ea typeface="Calibri" charset="0"/>
                <a:cs typeface="Calibri" charset="0"/>
              </a:rPr>
              <a:t>2</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multi-core CPUs</a:t>
            </a:r>
            <a:endParaRPr lang="zh-CN" altLang="en-US" sz="28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endParaRPr lang="zh-CN" altLang="en-US" sz="24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400" dirty="0" smtClean="0">
                <a:solidFill>
                  <a:srgbClr val="000000"/>
                </a:solidFill>
                <a:latin typeface="Calibri" charset="0"/>
                <a:ea typeface="Calibri" charset="0"/>
                <a:cs typeface="Calibri" charset="0"/>
              </a:rPr>
              <a:t>Dual </a:t>
            </a:r>
            <a:r>
              <a:rPr lang="en-US" altLang="zh-CN" sz="2400" dirty="0">
                <a:solidFill>
                  <a:srgbClr val="000000"/>
                </a:solidFill>
                <a:latin typeface="Calibri" charset="0"/>
                <a:ea typeface="Calibri" charset="0"/>
                <a:cs typeface="Calibri" charset="0"/>
              </a:rPr>
              <a:t>Intel Xeon E5-2650  @ 2.00GHz, </a:t>
            </a:r>
            <a:endParaRPr lang="zh-CN" altLang="en-US" sz="2400" dirty="0" smtClean="0">
              <a:solidFill>
                <a:srgbClr val="000000"/>
              </a:solidFill>
              <a:latin typeface="Calibri" charset="0"/>
              <a:ea typeface="Calibri" charset="0"/>
              <a:cs typeface="Calibri" charset="0"/>
            </a:endParaRPr>
          </a:p>
          <a:p>
            <a:pPr marL="609600" lvl="2" indent="0" algn="just">
              <a:spcBef>
                <a:spcPts val="0"/>
              </a:spcBef>
              <a:buNone/>
            </a:pPr>
            <a:r>
              <a:rPr lang="zh-CN" altLang="en-US" sz="2400" dirty="0" smtClean="0">
                <a:solidFill>
                  <a:srgbClr val="000000"/>
                </a:solidFill>
                <a:latin typeface="Calibri" charset="0"/>
                <a:ea typeface="Calibri" charset="0"/>
                <a:cs typeface="Calibri" charset="0"/>
              </a:rPr>
              <a:t>    </a:t>
            </a:r>
            <a:r>
              <a:rPr lang="en-US" altLang="zh-CN" sz="2400" dirty="0" smtClean="0">
                <a:solidFill>
                  <a:srgbClr val="000000"/>
                </a:solidFill>
                <a:latin typeface="Calibri" charset="0"/>
                <a:ea typeface="Calibri" charset="0"/>
                <a:cs typeface="Calibri" charset="0"/>
              </a:rPr>
              <a:t>16 total cores, 128GB memory (7 nodes)</a:t>
            </a:r>
            <a:endParaRPr lang="zh-CN" altLang="en-US" sz="2400" dirty="0" smtClean="0">
              <a:solidFill>
                <a:srgbClr val="000000"/>
              </a:solidFill>
              <a:latin typeface="Calibri" charset="0"/>
              <a:ea typeface="Calibri" charset="0"/>
              <a:cs typeface="Calibri" charset="0"/>
            </a:endParaRPr>
          </a:p>
          <a:p>
            <a:pPr marL="609600" lvl="2" indent="0" algn="just">
              <a:spcBef>
                <a:spcPts val="0"/>
              </a:spcBef>
              <a:buNone/>
            </a:pPr>
            <a:endParaRPr lang="zh-CN" altLang="en-US" sz="24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400" dirty="0" smtClean="0">
                <a:solidFill>
                  <a:srgbClr val="000000"/>
                </a:solidFill>
                <a:latin typeface="Calibri" charset="0"/>
                <a:ea typeface="Calibri" charset="0"/>
                <a:cs typeface="Calibri" charset="0"/>
              </a:rPr>
              <a:t>Dual </a:t>
            </a:r>
            <a:r>
              <a:rPr lang="en-US" altLang="zh-CN" sz="2400" dirty="0">
                <a:solidFill>
                  <a:srgbClr val="000000"/>
                </a:solidFill>
                <a:latin typeface="Calibri" charset="0"/>
                <a:ea typeface="Calibri" charset="0"/>
                <a:cs typeface="Calibri" charset="0"/>
              </a:rPr>
              <a:t>Intel Xeon E5-2680 v2 @ 2.80GHz, </a:t>
            </a:r>
            <a:endParaRPr lang="zh-CN" altLang="en-US" sz="2400" dirty="0" smtClean="0">
              <a:solidFill>
                <a:srgbClr val="000000"/>
              </a:solidFill>
              <a:latin typeface="Calibri" charset="0"/>
              <a:ea typeface="Calibri" charset="0"/>
              <a:cs typeface="Calibri" charset="0"/>
            </a:endParaRPr>
          </a:p>
          <a:p>
            <a:pPr marL="609600" lvl="2" indent="0" algn="just">
              <a:spcBef>
                <a:spcPts val="0"/>
              </a:spcBef>
              <a:buNone/>
            </a:pPr>
            <a:r>
              <a:rPr lang="zh-CN" altLang="en-US" sz="2400" dirty="0" smtClean="0">
                <a:solidFill>
                  <a:srgbClr val="000000"/>
                </a:solidFill>
                <a:latin typeface="Calibri" charset="0"/>
                <a:ea typeface="Calibri" charset="0"/>
                <a:cs typeface="Calibri" charset="0"/>
              </a:rPr>
              <a:t>    </a:t>
            </a:r>
            <a:r>
              <a:rPr lang="en-US" altLang="zh-CN" sz="2400" dirty="0" smtClean="0">
                <a:solidFill>
                  <a:srgbClr val="000000"/>
                </a:solidFill>
                <a:latin typeface="Calibri" charset="0"/>
                <a:ea typeface="Calibri" charset="0"/>
                <a:cs typeface="Calibri" charset="0"/>
              </a:rPr>
              <a:t>20 total cores, 128GB memory (78 nodes)</a:t>
            </a:r>
            <a:endParaRPr lang="zh-CN" altLang="en-US" sz="2400" dirty="0" smtClean="0">
              <a:solidFill>
                <a:srgbClr val="000000"/>
              </a:solidFill>
              <a:latin typeface="Calibri" charset="0"/>
              <a:ea typeface="Calibri" charset="0"/>
              <a:cs typeface="Calibri" charset="0"/>
            </a:endParaRPr>
          </a:p>
          <a:p>
            <a:pPr marL="609600" lvl="2" indent="0" algn="just">
              <a:spcBef>
                <a:spcPts val="0"/>
              </a:spcBef>
              <a:buNone/>
            </a:pPr>
            <a:endParaRPr lang="zh-CN" altLang="en-US" sz="24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400" dirty="0" smtClean="0">
                <a:solidFill>
                  <a:srgbClr val="000000"/>
                </a:solidFill>
                <a:latin typeface="Calibri" charset="0"/>
                <a:ea typeface="Calibri" charset="0"/>
                <a:cs typeface="Calibri" charset="0"/>
              </a:rPr>
              <a:t>Dual </a:t>
            </a:r>
            <a:r>
              <a:rPr lang="en-US" altLang="zh-CN" sz="2400" dirty="0">
                <a:solidFill>
                  <a:srgbClr val="000000"/>
                </a:solidFill>
                <a:latin typeface="Calibri" charset="0"/>
                <a:ea typeface="Calibri" charset="0"/>
                <a:cs typeface="Calibri" charset="0"/>
              </a:rPr>
              <a:t>Intel Xeon E5-2690 v3 @ 2.60GHz, </a:t>
            </a:r>
            <a:endParaRPr lang="zh-CN" altLang="en-US" sz="2400" dirty="0" smtClean="0">
              <a:solidFill>
                <a:srgbClr val="000000"/>
              </a:solidFill>
              <a:latin typeface="Calibri" charset="0"/>
              <a:ea typeface="Calibri" charset="0"/>
              <a:cs typeface="Calibri" charset="0"/>
            </a:endParaRPr>
          </a:p>
          <a:p>
            <a:pPr marL="609600" lvl="2" indent="0" algn="just">
              <a:spcBef>
                <a:spcPts val="0"/>
              </a:spcBef>
              <a:buNone/>
            </a:pPr>
            <a:r>
              <a:rPr lang="zh-CN" altLang="en-US" sz="2400" dirty="0" smtClean="0">
                <a:solidFill>
                  <a:srgbClr val="000000"/>
                </a:solidFill>
                <a:latin typeface="Calibri" charset="0"/>
                <a:ea typeface="Calibri" charset="0"/>
                <a:cs typeface="Calibri" charset="0"/>
              </a:rPr>
              <a:t>    </a:t>
            </a:r>
            <a:r>
              <a:rPr lang="en-US" altLang="zh-CN" sz="2400" dirty="0" smtClean="0">
                <a:solidFill>
                  <a:srgbClr val="000000"/>
                </a:solidFill>
                <a:latin typeface="Calibri" charset="0"/>
                <a:ea typeface="Calibri" charset="0"/>
                <a:cs typeface="Calibri" charset="0"/>
              </a:rPr>
              <a:t>24 total cores, 128GB memory (184 nodes)</a:t>
            </a:r>
            <a:endParaRPr lang="en-US" altLang="zh-CN" sz="24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13</a:t>
            </a:fld>
            <a:endParaRPr lang="en-GB"/>
          </a:p>
        </p:txBody>
      </p:sp>
      <p:sp>
        <p:nvSpPr>
          <p:cNvPr id="3" name="文本框 2"/>
          <p:cNvSpPr txBox="1"/>
          <p:nvPr/>
        </p:nvSpPr>
        <p:spPr>
          <a:xfrm>
            <a:off x="478301" y="752902"/>
            <a:ext cx="10170942"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Hardware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partition</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a:t>
            </a:r>
            <a:r>
              <a:rPr lang="en-US" altLang="zh-CN" sz="2800" dirty="0" err="1" smtClean="0">
                <a:solidFill>
                  <a:srgbClr val="000000"/>
                </a:solidFill>
                <a:latin typeface="Calibri" charset="0"/>
                <a:ea typeface="Calibri" charset="0"/>
                <a:cs typeface="Calibri" charset="0"/>
              </a:rPr>
              <a:t>gpu</a:t>
            </a:r>
            <a:r>
              <a:rPr lang="en-US" altLang="zh-CN" sz="2800" dirty="0" smtClean="0">
                <a:solidFill>
                  <a:srgbClr val="000000"/>
                </a:solidFill>
                <a:latin typeface="Calibri" charset="0"/>
                <a:ea typeface="Calibri" charset="0"/>
                <a:cs typeface="Calibri" charset="0"/>
              </a:rPr>
              <a: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partition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are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collection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of</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nodes</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with</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GPU</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devices</a:t>
            </a: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Each </a:t>
            </a:r>
            <a:r>
              <a:rPr lang="en-US" altLang="zh-CN" sz="2800" dirty="0">
                <a:solidFill>
                  <a:srgbClr val="000000"/>
                </a:solidFill>
                <a:latin typeface="Calibri" charset="0"/>
                <a:ea typeface="Calibri" charset="0"/>
                <a:cs typeface="Calibri" charset="0"/>
              </a:rPr>
              <a:t>node contains </a:t>
            </a:r>
            <a:r>
              <a:rPr lang="en-US" altLang="zh-CN" sz="2800" dirty="0" smtClean="0">
                <a:solidFill>
                  <a:srgbClr val="000000"/>
                </a:solidFill>
                <a:latin typeface="Calibri" charset="0"/>
                <a:ea typeface="Calibri" charset="0"/>
                <a:cs typeface="Calibri" charset="0"/>
              </a:rPr>
              <a:t>maximum1</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GPU</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device</a:t>
            </a:r>
            <a:endParaRPr lang="zh-CN" altLang="en-US" sz="2800" dirty="0" smtClean="0">
              <a:solidFill>
                <a:srgbClr val="000000"/>
              </a:solidFill>
              <a:latin typeface="Calibri" charset="0"/>
              <a:ea typeface="Calibri" charset="0"/>
              <a:cs typeface="Calibri" charset="0"/>
            </a:endParaRPr>
          </a:p>
          <a:p>
            <a:pPr marL="609600" lvl="2" indent="0" algn="just">
              <a:spcBef>
                <a:spcPts val="0"/>
              </a:spcBef>
              <a:buNone/>
            </a:pPr>
            <a:endParaRPr lang="zh-CN" altLang="en-US" sz="2400" dirty="0" smtClean="0">
              <a:solidFill>
                <a:schemeClr val="dk1"/>
              </a:solidFill>
              <a:latin typeface="Calibri" charset="0"/>
              <a:ea typeface="Calibri" charset="0"/>
              <a:cs typeface="Calibri" charset="0"/>
            </a:endParaRPr>
          </a:p>
          <a:p>
            <a:pPr marL="956945" lvl="2" indent="-347345" algn="just">
              <a:lnSpc>
                <a:spcPct val="100000"/>
              </a:lnSpc>
              <a:spcBef>
                <a:spcPts val="0"/>
              </a:spcBef>
              <a:buFont typeface="Wingdings" panose="05000000000000000000" pitchFamily="2" charset="2"/>
              <a:buChar char="ü"/>
            </a:pPr>
            <a:r>
              <a:rPr lang="en-US" altLang="zh-CN" sz="2400" dirty="0">
                <a:solidFill>
                  <a:schemeClr val="dk1"/>
                </a:solidFill>
                <a:latin typeface="Calibri" charset="0"/>
                <a:ea typeface="Calibri" charset="0"/>
                <a:cs typeface="Calibri" charset="0"/>
              </a:rPr>
              <a:t>Dual Intel Xeon E5-2650  @ 2.00GHz, </a:t>
            </a:r>
            <a:endParaRPr lang="zh-CN" altLang="en-US" sz="2400" dirty="0" smtClean="0">
              <a:solidFill>
                <a:schemeClr val="dk1"/>
              </a:solidFill>
              <a:latin typeface="Calibri" charset="0"/>
              <a:ea typeface="Calibri" charset="0"/>
              <a:cs typeface="Calibri" charset="0"/>
            </a:endParaRPr>
          </a:p>
          <a:p>
            <a:pPr marL="609600" lvl="2" indent="0" algn="just">
              <a:lnSpc>
                <a:spcPct val="100000"/>
              </a:lnSpc>
              <a:spcBef>
                <a:spcPts val="0"/>
              </a:spcBef>
              <a:buNone/>
            </a:pPr>
            <a:r>
              <a:rPr lang="zh-CN" altLang="en-US" sz="2400" dirty="0">
                <a:solidFill>
                  <a:schemeClr val="dk1"/>
                </a:solidFill>
                <a:latin typeface="Calibri" charset="0"/>
                <a:ea typeface="Calibri" charset="0"/>
                <a:cs typeface="Calibri" charset="0"/>
              </a:rPr>
              <a:t> </a:t>
            </a:r>
            <a:r>
              <a:rPr lang="zh-CN" altLang="en-US" sz="2400" dirty="0" smtClean="0">
                <a:solidFill>
                  <a:schemeClr val="dk1"/>
                </a:solidFill>
                <a:latin typeface="Calibri" charset="0"/>
                <a:ea typeface="Calibri" charset="0"/>
                <a:cs typeface="Calibri" charset="0"/>
              </a:rPr>
              <a:t>    </a:t>
            </a:r>
            <a:r>
              <a:rPr lang="en-US" altLang="zh-CN" sz="2400" dirty="0" smtClean="0">
                <a:solidFill>
                  <a:schemeClr val="dk1"/>
                </a:solidFill>
                <a:latin typeface="Calibri" charset="0"/>
                <a:ea typeface="Calibri" charset="0"/>
                <a:cs typeface="Calibri" charset="0"/>
              </a:rPr>
              <a:t>16 </a:t>
            </a:r>
            <a:r>
              <a:rPr lang="en-US" altLang="zh-CN" sz="2400" dirty="0">
                <a:solidFill>
                  <a:schemeClr val="dk1"/>
                </a:solidFill>
                <a:latin typeface="Calibri" charset="0"/>
                <a:ea typeface="Calibri" charset="0"/>
                <a:cs typeface="Calibri" charset="0"/>
              </a:rPr>
              <a:t>total cores, 128GB </a:t>
            </a:r>
            <a:r>
              <a:rPr lang="en-US" altLang="zh-CN" sz="2400" dirty="0" smtClean="0">
                <a:solidFill>
                  <a:schemeClr val="dk1"/>
                </a:solidFill>
                <a:latin typeface="Calibri" charset="0"/>
                <a:ea typeface="Calibri" charset="0"/>
                <a:cs typeface="Calibri" charset="0"/>
              </a:rPr>
              <a:t>memory,</a:t>
            </a:r>
            <a:r>
              <a:rPr lang="zh-CN" altLang="en-US" sz="2400" dirty="0" smtClean="0">
                <a:solidFill>
                  <a:schemeClr val="dk1"/>
                </a:solidFill>
                <a:latin typeface="Calibri" charset="0"/>
                <a:ea typeface="Calibri" charset="0"/>
                <a:cs typeface="Calibri" charset="0"/>
              </a:rPr>
              <a:t> </a:t>
            </a:r>
            <a:r>
              <a:rPr lang="en-US" altLang="zh-CN" sz="2400" dirty="0" smtClean="0">
                <a:solidFill>
                  <a:schemeClr val="dk1"/>
                </a:solidFill>
                <a:latin typeface="Calibri" charset="0"/>
                <a:ea typeface="Calibri" charset="0"/>
                <a:cs typeface="Calibri" charset="0"/>
              </a:rPr>
              <a:t>1</a:t>
            </a:r>
            <a:r>
              <a:rPr lang="zh-CN" altLang="en-US" sz="2400" dirty="0" smtClean="0">
                <a:solidFill>
                  <a:schemeClr val="dk1"/>
                </a:solidFill>
                <a:latin typeface="Calibri" charset="0"/>
                <a:ea typeface="Calibri" charset="0"/>
                <a:cs typeface="Calibri" charset="0"/>
              </a:rPr>
              <a:t> </a:t>
            </a:r>
            <a:r>
              <a:rPr lang="en-US" altLang="zh-CN" sz="2400" dirty="0" smtClean="0">
                <a:solidFill>
                  <a:schemeClr val="dk1"/>
                </a:solidFill>
                <a:latin typeface="Calibri" charset="0"/>
                <a:ea typeface="Calibri" charset="0"/>
                <a:cs typeface="Calibri" charset="0"/>
              </a:rPr>
              <a:t>K20 </a:t>
            </a:r>
            <a:r>
              <a:rPr lang="en-US" altLang="zh-CN" sz="2400" dirty="0">
                <a:solidFill>
                  <a:schemeClr val="dk1"/>
                </a:solidFill>
                <a:latin typeface="Calibri" charset="0"/>
                <a:ea typeface="Calibri" charset="0"/>
                <a:cs typeface="Calibri" charset="0"/>
              </a:rPr>
              <a:t>NVIDIA GPGPU (32  nodes)</a:t>
            </a:r>
          </a:p>
          <a:p>
            <a:pPr marL="956945" lvl="2" indent="-347345" algn="just">
              <a:lnSpc>
                <a:spcPct val="100000"/>
              </a:lnSpc>
              <a:spcBef>
                <a:spcPts val="0"/>
              </a:spcBef>
              <a:buFont typeface="Wingdings" panose="05000000000000000000" pitchFamily="2" charset="2"/>
              <a:buChar char="ü"/>
            </a:pPr>
            <a:endParaRPr lang="zh-CN" altLang="en-US" sz="2400" dirty="0" smtClean="0">
              <a:solidFill>
                <a:schemeClr val="dk1"/>
              </a:solidFill>
              <a:latin typeface="Calibri" charset="0"/>
              <a:ea typeface="Calibri" charset="0"/>
              <a:cs typeface="Calibri" charset="0"/>
            </a:endParaRPr>
          </a:p>
          <a:p>
            <a:pPr marL="956945" lvl="2" indent="-347345" algn="just">
              <a:lnSpc>
                <a:spcPct val="100000"/>
              </a:lnSpc>
              <a:spcBef>
                <a:spcPts val="0"/>
              </a:spcBef>
              <a:buFont typeface="Wingdings" panose="05000000000000000000" pitchFamily="2" charset="2"/>
              <a:buChar char="ü"/>
            </a:pPr>
            <a:r>
              <a:rPr lang="en-US" altLang="zh-CN" sz="2400" dirty="0" smtClean="0">
                <a:solidFill>
                  <a:schemeClr val="dk1"/>
                </a:solidFill>
                <a:latin typeface="Calibri" charset="0"/>
                <a:ea typeface="Calibri" charset="0"/>
                <a:cs typeface="Calibri" charset="0"/>
              </a:rPr>
              <a:t>Dual </a:t>
            </a:r>
            <a:r>
              <a:rPr lang="en-US" altLang="zh-CN" sz="2400" dirty="0">
                <a:solidFill>
                  <a:schemeClr val="dk1"/>
                </a:solidFill>
                <a:latin typeface="Calibri" charset="0"/>
                <a:ea typeface="Calibri" charset="0"/>
                <a:cs typeface="Calibri" charset="0"/>
              </a:rPr>
              <a:t>Intel Xeon E5-2690 v3 @ 2.60GHz, </a:t>
            </a:r>
            <a:endParaRPr lang="zh-CN" altLang="en-US" sz="2400" dirty="0">
              <a:solidFill>
                <a:schemeClr val="dk1"/>
              </a:solidFill>
              <a:latin typeface="Calibri" charset="0"/>
              <a:ea typeface="Calibri" charset="0"/>
              <a:cs typeface="Calibri" charset="0"/>
            </a:endParaRPr>
          </a:p>
          <a:p>
            <a:pPr marL="609600" lvl="2" indent="0" algn="just">
              <a:lnSpc>
                <a:spcPct val="100000"/>
              </a:lnSpc>
              <a:spcBef>
                <a:spcPts val="0"/>
              </a:spcBef>
              <a:buNone/>
            </a:pPr>
            <a:r>
              <a:rPr lang="zh-CN" altLang="en-US" sz="2400" dirty="0">
                <a:solidFill>
                  <a:schemeClr val="dk1"/>
                </a:solidFill>
                <a:latin typeface="Calibri" charset="0"/>
                <a:ea typeface="Calibri" charset="0"/>
                <a:cs typeface="Calibri" charset="0"/>
              </a:rPr>
              <a:t>     </a:t>
            </a:r>
            <a:r>
              <a:rPr lang="en-US" altLang="zh-CN" sz="2400" dirty="0">
                <a:solidFill>
                  <a:schemeClr val="dk1"/>
                </a:solidFill>
                <a:latin typeface="Calibri" charset="0"/>
                <a:ea typeface="Calibri" charset="0"/>
                <a:cs typeface="Calibri" charset="0"/>
              </a:rPr>
              <a:t>24 total cores, 128GB memory</a:t>
            </a:r>
            <a:r>
              <a:rPr lang="en-US" altLang="zh-CN" sz="2400" dirty="0" smtClean="0">
                <a:solidFill>
                  <a:schemeClr val="dk1"/>
                </a:solidFill>
                <a:latin typeface="Calibri" charset="0"/>
                <a:ea typeface="Calibri" charset="0"/>
                <a:cs typeface="Calibri" charset="0"/>
              </a:rPr>
              <a:t>,</a:t>
            </a:r>
            <a:r>
              <a:rPr lang="zh-CN" altLang="en-US" sz="2400" dirty="0" smtClean="0">
                <a:solidFill>
                  <a:schemeClr val="dk1"/>
                </a:solidFill>
                <a:latin typeface="Calibri" charset="0"/>
                <a:ea typeface="Calibri" charset="0"/>
                <a:cs typeface="Calibri" charset="0"/>
              </a:rPr>
              <a:t> </a:t>
            </a:r>
            <a:r>
              <a:rPr lang="en-US" altLang="zh-CN" sz="2400" dirty="0" smtClean="0">
                <a:solidFill>
                  <a:schemeClr val="dk1"/>
                </a:solidFill>
                <a:latin typeface="Calibri" charset="0"/>
                <a:ea typeface="Calibri" charset="0"/>
                <a:cs typeface="Calibri" charset="0"/>
              </a:rPr>
              <a:t>1</a:t>
            </a:r>
            <a:r>
              <a:rPr lang="zh-CN" altLang="en-US" sz="2400" dirty="0" smtClean="0">
                <a:solidFill>
                  <a:schemeClr val="dk1"/>
                </a:solidFill>
                <a:latin typeface="Calibri" charset="0"/>
                <a:ea typeface="Calibri" charset="0"/>
                <a:cs typeface="Calibri" charset="0"/>
              </a:rPr>
              <a:t> </a:t>
            </a:r>
            <a:r>
              <a:rPr lang="en-US" altLang="zh-CN" sz="2400" dirty="0" smtClean="0">
                <a:solidFill>
                  <a:schemeClr val="dk1"/>
                </a:solidFill>
                <a:latin typeface="Calibri" charset="0"/>
                <a:ea typeface="Calibri" charset="0"/>
                <a:cs typeface="Calibri" charset="0"/>
              </a:rPr>
              <a:t>K40m </a:t>
            </a:r>
            <a:r>
              <a:rPr lang="en-US" altLang="zh-CN" sz="2400" dirty="0">
                <a:solidFill>
                  <a:schemeClr val="dk1"/>
                </a:solidFill>
                <a:latin typeface="Calibri" charset="0"/>
                <a:ea typeface="Calibri" charset="0"/>
                <a:cs typeface="Calibri" charset="0"/>
              </a:rPr>
              <a:t>NVIDIA GPGPU (16 nodes</a:t>
            </a:r>
            <a:r>
              <a:rPr lang="en-US" altLang="zh-CN" sz="2400" dirty="0" smtClean="0">
                <a:solidFill>
                  <a:schemeClr val="dk1"/>
                </a:solidFill>
                <a:latin typeface="Calibri" charset="0"/>
                <a:ea typeface="Calibri" charset="0"/>
                <a:cs typeface="Calibri" charset="0"/>
              </a:rPr>
              <a:t>)</a:t>
            </a:r>
            <a:endParaRPr lang="en-US" altLang="zh-CN" sz="2400" dirty="0">
              <a:solidFill>
                <a:schemeClr val="dk1"/>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14</a:t>
            </a:fld>
            <a:endParaRPr lang="en-GB"/>
          </a:p>
        </p:txBody>
      </p:sp>
      <p:sp>
        <p:nvSpPr>
          <p:cNvPr id="3" name="文本框 2"/>
          <p:cNvSpPr txBox="1"/>
          <p:nvPr/>
        </p:nvSpPr>
        <p:spPr>
          <a:xfrm>
            <a:off x="478301" y="752902"/>
            <a:ext cx="10170942"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Hardware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partition</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a:t>
            </a:r>
            <a:r>
              <a:rPr lang="en-US" altLang="zh-CN" sz="2800" dirty="0" err="1" smtClean="0">
                <a:solidFill>
                  <a:srgbClr val="000000"/>
                </a:solidFill>
                <a:latin typeface="Calibri" charset="0"/>
                <a:ea typeface="Calibri" charset="0"/>
                <a:cs typeface="Calibri" charset="0"/>
              </a:rPr>
              <a:t>fullnode</a:t>
            </a:r>
            <a:r>
              <a:rPr lang="en-US" altLang="zh-CN" sz="2800" dirty="0" smtClean="0">
                <a:solidFill>
                  <a:srgbClr val="000000"/>
                </a:solidFill>
                <a:latin typeface="Calibri" charset="0"/>
                <a:ea typeface="Calibri" charset="0"/>
                <a:cs typeface="Calibri" charset="0"/>
              </a:rPr>
              <a: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CPU</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only</a:t>
            </a:r>
            <a:endParaRPr lang="zh-CN" altLang="en-US" sz="2800" dirty="0" smtClean="0">
              <a:solidFill>
                <a:srgbClr val="000000"/>
              </a:solidFill>
              <a:latin typeface="Calibri" charset="0"/>
              <a:ea typeface="Calibri" charset="0"/>
              <a:cs typeface="Calibri" charset="0"/>
            </a:endParaRPr>
          </a:p>
          <a:p>
            <a:pPr marL="952500" lvl="1" indent="-342900" algn="just">
              <a:lnSpc>
                <a:spcPct val="100000"/>
              </a:lnSpc>
              <a:spcBef>
                <a:spcPts val="0"/>
              </a:spcBef>
              <a:buFont typeface="Wingdings" panose="05000000000000000000" pitchFamily="2" charset="2"/>
              <a:buChar char="ü"/>
            </a:pPr>
            <a:r>
              <a:rPr lang="en-US" altLang="zh-CN" sz="2400" dirty="0">
                <a:solidFill>
                  <a:schemeClr val="dk1"/>
                </a:solidFill>
                <a:latin typeface="Calibri" charset="0"/>
                <a:ea typeface="Calibri" charset="0"/>
                <a:cs typeface="Calibri" charset="0"/>
              </a:rPr>
              <a:t>Dual Intel Xeon E5-2680 v4 @ </a:t>
            </a:r>
            <a:r>
              <a:rPr lang="en-US" altLang="zh-CN" sz="2400" dirty="0" smtClean="0">
                <a:solidFill>
                  <a:schemeClr val="dk1"/>
                </a:solidFill>
                <a:latin typeface="Calibri" charset="0"/>
                <a:ea typeface="Calibri" charset="0"/>
                <a:cs typeface="Calibri" charset="0"/>
              </a:rPr>
              <a:t>2.40GHz,</a:t>
            </a:r>
            <a:r>
              <a:rPr lang="zh-CN" altLang="en-US" sz="2400" dirty="0" smtClean="0">
                <a:solidFill>
                  <a:schemeClr val="dk1"/>
                </a:solidFill>
                <a:latin typeface="Calibri" charset="0"/>
                <a:ea typeface="Calibri" charset="0"/>
                <a:cs typeface="Calibri" charset="0"/>
              </a:rPr>
              <a:t> </a:t>
            </a:r>
            <a:r>
              <a:rPr lang="en-US" altLang="zh-CN" sz="2400" dirty="0" smtClean="0">
                <a:solidFill>
                  <a:schemeClr val="dk1"/>
                </a:solidFill>
                <a:latin typeface="Calibri" charset="0"/>
                <a:ea typeface="Calibri" charset="0"/>
                <a:cs typeface="Calibri" charset="0"/>
              </a:rPr>
              <a:t>28 </a:t>
            </a:r>
            <a:r>
              <a:rPr lang="en-US" altLang="zh-CN" sz="2400" dirty="0">
                <a:solidFill>
                  <a:schemeClr val="dk1"/>
                </a:solidFill>
                <a:latin typeface="Calibri" charset="0"/>
                <a:ea typeface="Calibri" charset="0"/>
                <a:cs typeface="Calibri" charset="0"/>
              </a:rPr>
              <a:t>total cores, 256GB memory (416 nodes</a:t>
            </a:r>
            <a:r>
              <a:rPr lang="en-US" altLang="zh-CN" sz="2400" dirty="0" smtClean="0">
                <a:solidFill>
                  <a:schemeClr val="dk1"/>
                </a:solidFill>
                <a:latin typeface="Calibri" charset="0"/>
                <a:ea typeface="Calibri" charset="0"/>
                <a:cs typeface="Calibri" charset="0"/>
              </a:rPr>
              <a:t>)</a:t>
            </a: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“phi”,</a:t>
            </a:r>
            <a:r>
              <a:rPr lang="zh-CN" altLang="en-US" sz="2800" dirty="0" smtClean="0">
                <a:solidFill>
                  <a:srgbClr val="000000"/>
                </a:solidFill>
                <a:latin typeface="Calibri" charset="0"/>
                <a:ea typeface="Calibri" charset="0"/>
                <a:cs typeface="Calibri" charset="0"/>
              </a:rPr>
              <a:t> </a:t>
            </a:r>
            <a:r>
              <a:rPr lang="en-US" altLang="zh-CN" sz="2800" dirty="0">
                <a:solidFill>
                  <a:srgbClr val="000000"/>
                </a:solidFill>
                <a:latin typeface="Calibri" charset="0"/>
                <a:ea typeface="Calibri" charset="0"/>
                <a:cs typeface="Calibri" charset="0"/>
              </a:rPr>
              <a:t>CPU</a:t>
            </a:r>
            <a:r>
              <a:rPr lang="zh-CN" altLang="en-US" sz="2800" dirty="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only</a:t>
            </a:r>
            <a:endParaRPr lang="zh-CN" altLang="en-US" sz="2800" dirty="0">
              <a:solidFill>
                <a:srgbClr val="000000"/>
              </a:solidFill>
              <a:latin typeface="Calibri" charset="0"/>
              <a:ea typeface="Calibri" charset="0"/>
              <a:cs typeface="Calibri" charset="0"/>
            </a:endParaRPr>
          </a:p>
          <a:p>
            <a:pPr marL="952500" lvl="1" indent="-342900" algn="just">
              <a:lnSpc>
                <a:spcPct val="100000"/>
              </a:lnSpc>
              <a:spcBef>
                <a:spcPts val="0"/>
              </a:spcBef>
              <a:buFont typeface="Wingdings" panose="05000000000000000000" pitchFamily="2" charset="2"/>
              <a:buChar char="ü"/>
            </a:pPr>
            <a:r>
              <a:rPr lang="en-US" altLang="zh-CN" sz="2400" dirty="0" smtClean="0">
                <a:solidFill>
                  <a:schemeClr val="dk1"/>
                </a:solidFill>
                <a:latin typeface="Calibri" charset="0"/>
                <a:ea typeface="Calibri" charset="0"/>
                <a:cs typeface="Calibri" charset="0"/>
              </a:rPr>
              <a:t>Dual </a:t>
            </a:r>
            <a:r>
              <a:rPr lang="en-US" altLang="zh-CN" sz="2400" dirty="0">
                <a:solidFill>
                  <a:schemeClr val="dk1"/>
                </a:solidFill>
                <a:latin typeface="Calibri" charset="0"/>
                <a:ea typeface="Calibri" charset="0"/>
                <a:cs typeface="Calibri" charset="0"/>
              </a:rPr>
              <a:t>Intel Xeon E5-2650  @ 2.00GHz, </a:t>
            </a:r>
            <a:r>
              <a:rPr lang="en-US" altLang="zh-CN" sz="2400" dirty="0" smtClean="0">
                <a:solidFill>
                  <a:schemeClr val="dk1"/>
                </a:solidFill>
                <a:latin typeface="Calibri" charset="0"/>
                <a:ea typeface="Calibri" charset="0"/>
                <a:cs typeface="Calibri" charset="0"/>
              </a:rPr>
              <a:t>16 </a:t>
            </a:r>
            <a:r>
              <a:rPr lang="en-US" altLang="zh-CN" sz="2400" dirty="0">
                <a:solidFill>
                  <a:schemeClr val="dk1"/>
                </a:solidFill>
                <a:latin typeface="Calibri" charset="0"/>
                <a:ea typeface="Calibri" charset="0"/>
                <a:cs typeface="Calibri" charset="0"/>
              </a:rPr>
              <a:t>total cores, 512GB memory (8 </a:t>
            </a:r>
            <a:r>
              <a:rPr lang="en-US" altLang="zh-CN" sz="2400" dirty="0" smtClean="0">
                <a:solidFill>
                  <a:schemeClr val="dk1"/>
                </a:solidFill>
                <a:latin typeface="Calibri" charset="0"/>
                <a:ea typeface="Calibri" charset="0"/>
                <a:cs typeface="Calibri" charset="0"/>
              </a:rPr>
              <a:t>nodes),</a:t>
            </a:r>
            <a:endParaRPr lang="zh-CN" altLang="en-US" sz="2400" dirty="0">
              <a:solidFill>
                <a:schemeClr val="dk1"/>
              </a:solidFill>
              <a:latin typeface="Calibri" charset="0"/>
              <a:ea typeface="Calibri" charset="0"/>
              <a:cs typeface="Calibri" charset="0"/>
            </a:endParaRPr>
          </a:p>
          <a:p>
            <a:pPr marL="609600" lvl="1" indent="0" algn="just">
              <a:lnSpc>
                <a:spcPct val="100000"/>
              </a:lnSpc>
              <a:spcBef>
                <a:spcPts val="0"/>
              </a:spcBef>
              <a:buNone/>
            </a:pPr>
            <a:r>
              <a:rPr lang="zh-CN" altLang="en-US" sz="2400" dirty="0" smtClean="0">
                <a:solidFill>
                  <a:schemeClr val="dk1"/>
                </a:solidFill>
                <a:latin typeface="Calibri" charset="0"/>
                <a:ea typeface="Calibri" charset="0"/>
                <a:cs typeface="Calibri" charset="0"/>
              </a:rPr>
              <a:t>     </a:t>
            </a:r>
            <a:r>
              <a:rPr lang="en-US" altLang="zh-CN" sz="2400" dirty="0" smtClean="0">
                <a:solidFill>
                  <a:schemeClr val="dk1"/>
                </a:solidFill>
                <a:latin typeface="Calibri" charset="0"/>
                <a:ea typeface="Calibri" charset="0"/>
                <a:cs typeface="Calibri" charset="0"/>
              </a:rPr>
              <a:t>one </a:t>
            </a:r>
            <a:r>
              <a:rPr lang="en-US" altLang="zh-CN" sz="2400" dirty="0">
                <a:solidFill>
                  <a:schemeClr val="dk1"/>
                </a:solidFill>
                <a:latin typeface="Calibri" charset="0"/>
                <a:ea typeface="Calibri" charset="0"/>
                <a:cs typeface="Calibri" charset="0"/>
              </a:rPr>
              <a:t>phi </a:t>
            </a:r>
            <a:r>
              <a:rPr lang="en-US" altLang="zh-CN" sz="2400" dirty="0" smtClean="0">
                <a:solidFill>
                  <a:schemeClr val="dk1"/>
                </a:solidFill>
                <a:latin typeface="Calibri" charset="0"/>
                <a:ea typeface="Calibri" charset="0"/>
                <a:cs typeface="Calibri" charset="0"/>
              </a:rPr>
              <a:t>coprocessor</a:t>
            </a: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a:t>
            </a:r>
            <a:r>
              <a:rPr lang="en-US" altLang="zh-CN" sz="2800" dirty="0" err="1" smtClean="0">
                <a:solidFill>
                  <a:srgbClr val="000000"/>
                </a:solidFill>
                <a:latin typeface="Calibri" charset="0"/>
                <a:ea typeface="Calibri" charset="0"/>
                <a:cs typeface="Calibri" charset="0"/>
              </a:rPr>
              <a:t>multigpu</a:t>
            </a:r>
            <a:r>
              <a:rPr lang="en-US" altLang="zh-CN" sz="2800" dirty="0" smtClean="0">
                <a:solidFill>
                  <a:srgbClr val="000000"/>
                </a:solidFill>
                <a:latin typeface="Calibri" charset="0"/>
                <a:ea typeface="Calibri" charset="0"/>
                <a:cs typeface="Calibri" charset="0"/>
              </a:rPr>
              <a: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with</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multiple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GPU</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devices</a:t>
            </a:r>
            <a:endParaRPr lang="zh-CN" altLang="en-US" sz="2400" dirty="0">
              <a:solidFill>
                <a:schemeClr val="dk1"/>
              </a:solidFill>
              <a:latin typeface="Calibri" charset="0"/>
              <a:ea typeface="Calibri" charset="0"/>
              <a:cs typeface="Calibri" charset="0"/>
            </a:endParaRPr>
          </a:p>
          <a:p>
            <a:pPr marL="956945" lvl="2" indent="-347345" algn="just">
              <a:lnSpc>
                <a:spcPct val="100000"/>
              </a:lnSpc>
              <a:spcBef>
                <a:spcPts val="0"/>
              </a:spcBef>
              <a:buFont typeface="Wingdings" panose="05000000000000000000" pitchFamily="2" charset="2"/>
              <a:buChar char="ü"/>
            </a:pPr>
            <a:r>
              <a:rPr lang="en-GB" altLang="zh-CN" sz="2400" dirty="0" smtClean="0">
                <a:solidFill>
                  <a:schemeClr val="dk1"/>
                </a:solidFill>
                <a:latin typeface="Calibri" charset="0"/>
                <a:ea typeface="Calibri" charset="0"/>
                <a:cs typeface="Calibri" charset="0"/>
              </a:rPr>
              <a:t>Dual </a:t>
            </a:r>
            <a:r>
              <a:rPr lang="en-GB" altLang="zh-CN" sz="2400" dirty="0">
                <a:solidFill>
                  <a:schemeClr val="dk1"/>
                </a:solidFill>
                <a:latin typeface="Calibri" charset="0"/>
                <a:ea typeface="Calibri" charset="0"/>
                <a:cs typeface="Calibri" charset="0"/>
              </a:rPr>
              <a:t>Intel Xeon E5-2680 v4 @ 2.40GHz, 28 total cores, 512GB </a:t>
            </a:r>
            <a:r>
              <a:rPr lang="en-GB" altLang="zh-CN" sz="2400" dirty="0" err="1" smtClean="0">
                <a:solidFill>
                  <a:schemeClr val="dk1"/>
                </a:solidFill>
                <a:latin typeface="Calibri" charset="0"/>
                <a:ea typeface="Calibri" charset="0"/>
                <a:cs typeface="Calibri" charset="0"/>
              </a:rPr>
              <a:t>memor</a:t>
            </a:r>
            <a:r>
              <a:rPr lang="en-US" altLang="zh-CN" sz="2400" dirty="0" smtClean="0">
                <a:solidFill>
                  <a:schemeClr val="dk1"/>
                </a:solidFill>
                <a:latin typeface="Calibri" charset="0"/>
                <a:ea typeface="Calibri" charset="0"/>
                <a:cs typeface="Calibri" charset="0"/>
              </a:rPr>
              <a:t>y</a:t>
            </a:r>
            <a:endParaRPr lang="zh-CN" altLang="en-US" sz="2400" dirty="0" smtClean="0">
              <a:solidFill>
                <a:schemeClr val="dk1"/>
              </a:solidFill>
              <a:latin typeface="Calibri" charset="0"/>
              <a:ea typeface="Calibri" charset="0"/>
              <a:cs typeface="Calibri" charset="0"/>
            </a:endParaRPr>
          </a:p>
          <a:p>
            <a:pPr marL="1566545" lvl="3" indent="-347345" algn="just">
              <a:lnSpc>
                <a:spcPct val="100000"/>
              </a:lnSpc>
              <a:spcBef>
                <a:spcPts val="0"/>
              </a:spcBef>
              <a:buFont typeface="Wingdings" panose="05000000000000000000" pitchFamily="2" charset="2"/>
              <a:buChar char="ü"/>
            </a:pPr>
            <a:r>
              <a:rPr lang="en-GB" altLang="zh-CN" sz="2000" dirty="0">
                <a:solidFill>
                  <a:schemeClr val="dk1"/>
                </a:solidFill>
                <a:latin typeface="Calibri" charset="0"/>
                <a:ea typeface="Calibri" charset="0"/>
                <a:cs typeface="Calibri" charset="0"/>
              </a:rPr>
              <a:t>8 NVIDIA K80 GPGPUs (In total, 8 nodes with 64 GPUs</a:t>
            </a:r>
            <a:r>
              <a:rPr lang="en-GB" altLang="zh-CN" sz="2000" dirty="0" smtClean="0">
                <a:solidFill>
                  <a:schemeClr val="dk1"/>
                </a:solidFill>
                <a:latin typeface="Calibri" charset="0"/>
                <a:ea typeface="Calibri" charset="0"/>
                <a:cs typeface="Calibri" charset="0"/>
              </a:rPr>
              <a:t>)</a:t>
            </a:r>
            <a:endParaRPr lang="zh-CN" altLang="en-US" sz="2000" dirty="0" smtClean="0">
              <a:solidFill>
                <a:schemeClr val="dk1"/>
              </a:solidFill>
              <a:latin typeface="Calibri" charset="0"/>
              <a:ea typeface="Calibri" charset="0"/>
              <a:cs typeface="Calibri" charset="0"/>
            </a:endParaRPr>
          </a:p>
          <a:p>
            <a:pPr marL="1566545" lvl="3" indent="-347345" algn="just">
              <a:lnSpc>
                <a:spcPct val="100000"/>
              </a:lnSpc>
              <a:spcBef>
                <a:spcPts val="0"/>
              </a:spcBef>
              <a:buFont typeface="Wingdings" panose="05000000000000000000" pitchFamily="2" charset="2"/>
              <a:buChar char="ü"/>
            </a:pPr>
            <a:r>
              <a:rPr lang="en-GB" altLang="zh-CN" sz="2000" dirty="0">
                <a:solidFill>
                  <a:schemeClr val="dk1"/>
                </a:solidFill>
                <a:latin typeface="Calibri" charset="0"/>
                <a:ea typeface="Calibri" charset="0"/>
                <a:cs typeface="Calibri" charset="0"/>
              </a:rPr>
              <a:t>4 NVIDIA P100 GPGPUs (in total, 8 nodes with 32 GPUs</a:t>
            </a:r>
            <a:r>
              <a:rPr lang="en-GB" altLang="zh-CN" sz="2000" dirty="0" smtClean="0">
                <a:solidFill>
                  <a:schemeClr val="dk1"/>
                </a:solidFill>
                <a:latin typeface="Calibri" charset="0"/>
                <a:ea typeface="Calibri" charset="0"/>
                <a:cs typeface="Calibri" charset="0"/>
              </a:rPr>
              <a:t>)</a:t>
            </a:r>
            <a:endParaRPr lang="zh-CN" altLang="en-US" sz="2800" dirty="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a:t>
            </a:r>
            <a:r>
              <a:rPr lang="en-US" altLang="zh-CN" sz="2800" dirty="0" err="1" smtClean="0">
                <a:solidFill>
                  <a:srgbClr val="000000"/>
                </a:solidFill>
                <a:latin typeface="Calibri" charset="0"/>
                <a:ea typeface="Calibri" charset="0"/>
                <a:cs typeface="Calibri" charset="0"/>
              </a:rPr>
              <a:t>infiniband</a:t>
            </a:r>
            <a:r>
              <a:rPr lang="en-US" altLang="zh-CN" sz="2800" dirty="0" smtClean="0">
                <a:solidFill>
                  <a:srgbClr val="000000"/>
                </a:solidFill>
                <a:latin typeface="Calibri" charset="0"/>
                <a:ea typeface="Calibri" charset="0"/>
                <a:cs typeface="Calibri" charset="0"/>
              </a:rPr>
              <a: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high</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performance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network</a:t>
            </a:r>
            <a:endParaRPr lang="zh-CN" altLang="en-US" sz="2400" dirty="0">
              <a:solidFill>
                <a:schemeClr val="dk1"/>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400" dirty="0">
                <a:solidFill>
                  <a:srgbClr val="000000"/>
                </a:solidFill>
                <a:latin typeface="Calibri" charset="0"/>
                <a:ea typeface="Calibri" charset="0"/>
                <a:cs typeface="Calibri" charset="0"/>
              </a:rPr>
              <a:t>Dual Intel Xeon E5-2650  @ 2.00GHz, </a:t>
            </a:r>
            <a:r>
              <a:rPr lang="en-US" altLang="zh-CN" sz="2400" dirty="0" smtClean="0">
                <a:solidFill>
                  <a:srgbClr val="000000"/>
                </a:solidFill>
                <a:latin typeface="Calibri" charset="0"/>
                <a:ea typeface="Calibri" charset="0"/>
                <a:cs typeface="Calibri" charset="0"/>
              </a:rPr>
              <a:t>16 </a:t>
            </a:r>
            <a:r>
              <a:rPr lang="en-US" altLang="zh-CN" sz="2400" dirty="0">
                <a:solidFill>
                  <a:srgbClr val="000000"/>
                </a:solidFill>
                <a:latin typeface="Calibri" charset="0"/>
                <a:ea typeface="Calibri" charset="0"/>
                <a:cs typeface="Calibri" charset="0"/>
              </a:rPr>
              <a:t>total cores, 128GB memory </a:t>
            </a:r>
            <a:r>
              <a:rPr lang="en-US" altLang="zh-CN" sz="2400" dirty="0" smtClean="0">
                <a:solidFill>
                  <a:srgbClr val="000000"/>
                </a:solidFill>
                <a:latin typeface="Calibri" charset="0"/>
                <a:ea typeface="Calibri" charset="0"/>
                <a:cs typeface="Calibri" charset="0"/>
              </a:rPr>
              <a:t>(64 </a:t>
            </a:r>
            <a:r>
              <a:rPr lang="en-US" altLang="zh-CN" sz="2400" dirty="0">
                <a:solidFill>
                  <a:srgbClr val="000000"/>
                </a:solidFill>
                <a:latin typeface="Calibri" charset="0"/>
                <a:ea typeface="Calibri" charset="0"/>
                <a:cs typeface="Calibri" charset="0"/>
              </a:rPr>
              <a:t>nodes</a:t>
            </a:r>
            <a:r>
              <a:rPr lang="en-US" altLang="zh-CN" sz="2400" dirty="0" smtClean="0">
                <a:solidFill>
                  <a:srgbClr val="000000"/>
                </a:solidFill>
                <a:latin typeface="Calibri" charset="0"/>
                <a:ea typeface="Calibri" charset="0"/>
                <a:cs typeface="Calibri" charset="0"/>
              </a:rPr>
              <a:t>)</a:t>
            </a:r>
            <a:endParaRPr lang="zh-CN" altLang="en-US" sz="24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15</a:t>
            </a:fld>
            <a:endParaRPr lang="en-GB"/>
          </a:p>
        </p:txBody>
      </p:sp>
      <p:sp>
        <p:nvSpPr>
          <p:cNvPr id="3" name="文本框 2"/>
          <p:cNvSpPr txBox="1"/>
          <p:nvPr/>
        </p:nvSpPr>
        <p:spPr>
          <a:xfrm>
            <a:off x="478301" y="752902"/>
            <a:ext cx="10170942"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Hardware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partition</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50800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err="1" smtClean="0">
                <a:solidFill>
                  <a:srgbClr val="000000"/>
                </a:solidFill>
                <a:latin typeface="Calibri" charset="0"/>
                <a:ea typeface="Calibri" charset="0"/>
                <a:cs typeface="Calibri" charset="0"/>
              </a:rPr>
              <a:t>Softwares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are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organized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into</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modules</a:t>
            </a: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r>
              <a:rPr lang="en-US" altLang="zh-CN" sz="2600" dirty="0">
                <a:solidFill>
                  <a:srgbClr val="FF0000"/>
                </a:solidFill>
                <a:latin typeface="Calibri" charset="0"/>
                <a:ea typeface="Calibri" charset="0"/>
                <a:cs typeface="Calibri" charset="0"/>
              </a:rPr>
              <a:t>#</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check</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all</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the</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available</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modules</a:t>
            </a:r>
            <a:endParaRPr lang="zh-CN" altLang="en-US" sz="2600" dirty="0">
              <a:solidFill>
                <a:srgbClr val="FF0000"/>
              </a:solidFill>
              <a:latin typeface="Calibri" charset="0"/>
              <a:ea typeface="Calibri" charset="0"/>
              <a:cs typeface="Calibri" charset="0"/>
            </a:endParaRPr>
          </a:p>
          <a:p>
            <a:pPr marL="0" indent="0" algn="just">
              <a:lnSpc>
                <a:spcPct val="100000"/>
              </a:lnSpc>
              <a:buNone/>
            </a:pPr>
            <a:r>
              <a:rPr lang="en-US" altLang="zh-CN" sz="2600" dirty="0" smtClean="0">
                <a:solidFill>
                  <a:srgbClr val="000000"/>
                </a:solidFill>
                <a:latin typeface="Calibri" charset="0"/>
                <a:ea typeface="Calibri" charset="0"/>
                <a:cs typeface="Calibri" charset="0"/>
              </a:rPr>
              <a:t>$</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module</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avail</a:t>
            </a:r>
            <a:endParaRPr lang="zh-CN" altLang="en-US" sz="2600" dirty="0" smtClean="0">
              <a:solidFill>
                <a:srgbClr val="000000"/>
              </a:solidFill>
              <a:latin typeface="Calibri" charset="0"/>
              <a:ea typeface="Calibri" charset="0"/>
              <a:cs typeface="Calibri" charset="0"/>
            </a:endParaRPr>
          </a:p>
          <a:p>
            <a:pPr marL="0" indent="0" algn="just">
              <a:lnSpc>
                <a:spcPct val="100000"/>
              </a:lnSpc>
              <a:buNone/>
            </a:pPr>
            <a:r>
              <a:rPr lang="en-US" altLang="zh-CN" sz="2600" dirty="0">
                <a:solidFill>
                  <a:srgbClr val="FF0000"/>
                </a:solidFill>
                <a:latin typeface="Calibri" charset="0"/>
                <a:ea typeface="Calibri" charset="0"/>
                <a:cs typeface="Calibri" charset="0"/>
              </a:rPr>
              <a:t>#</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check</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all</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the</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available</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modules</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whose</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name</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starts</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with</a:t>
            </a:r>
            <a:r>
              <a:rPr lang="zh-CN" altLang="en-US" sz="2600" dirty="0">
                <a:solidFill>
                  <a:srgbClr val="FF0000"/>
                </a:solidFill>
                <a:latin typeface="Calibri" charset="0"/>
                <a:ea typeface="Calibri" charset="0"/>
                <a:cs typeface="Calibri" charset="0"/>
              </a:rPr>
              <a:t> </a:t>
            </a:r>
            <a:r>
              <a:rPr lang="en-US" altLang="zh-CN" sz="2600" dirty="0" err="1" smtClean="0">
                <a:solidFill>
                  <a:srgbClr val="FF0000"/>
                </a:solidFill>
                <a:latin typeface="Calibri" charset="0"/>
                <a:ea typeface="Calibri" charset="0"/>
                <a:cs typeface="Calibri" charset="0"/>
              </a:rPr>
              <a:t>abc</a:t>
            </a:r>
            <a:endParaRPr lang="zh-CN" altLang="en-US" sz="2600" dirty="0" smtClean="0">
              <a:solidFill>
                <a:srgbClr val="FF0000"/>
              </a:solidFill>
              <a:latin typeface="Calibri" charset="0"/>
              <a:ea typeface="Calibri" charset="0"/>
              <a:cs typeface="Calibri" charset="0"/>
            </a:endParaRPr>
          </a:p>
          <a:p>
            <a:pPr marL="0" indent="0" algn="just">
              <a:lnSpc>
                <a:spcPct val="100000"/>
              </a:lnSpc>
              <a:buNone/>
            </a:pPr>
            <a:r>
              <a:rPr lang="en-US" altLang="zh-CN" sz="2600" dirty="0" smtClean="0">
                <a:solidFill>
                  <a:srgbClr val="000000"/>
                </a:solidFill>
                <a:latin typeface="Calibri" charset="0"/>
                <a:ea typeface="Calibri" charset="0"/>
                <a:cs typeface="Calibri" charset="0"/>
              </a:rPr>
              <a:t>$</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module</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avail</a:t>
            </a:r>
            <a:r>
              <a:rPr lang="zh-CN" altLang="en-US" sz="2600" dirty="0" smtClean="0">
                <a:solidFill>
                  <a:srgbClr val="000000"/>
                </a:solidFill>
                <a:latin typeface="Calibri" charset="0"/>
                <a:ea typeface="Calibri" charset="0"/>
                <a:cs typeface="Calibri" charset="0"/>
              </a:rPr>
              <a:t> </a:t>
            </a:r>
            <a:r>
              <a:rPr lang="en-US" altLang="zh-CN" sz="2600" dirty="0" err="1" smtClean="0">
                <a:solidFill>
                  <a:srgbClr val="000000"/>
                </a:solidFill>
                <a:latin typeface="Calibri" charset="0"/>
                <a:ea typeface="Calibri" charset="0"/>
                <a:cs typeface="Calibri" charset="0"/>
              </a:rPr>
              <a:t>abc</a:t>
            </a:r>
            <a:r>
              <a:rPr lang="zh-CN" altLang="en-US" sz="2600" dirty="0" smtClean="0">
                <a:solidFill>
                  <a:srgbClr val="000000"/>
                </a:solidFill>
                <a:latin typeface="Calibri" charset="0"/>
                <a:ea typeface="Calibri" charset="0"/>
                <a:cs typeface="Calibri" charset="0"/>
              </a:rPr>
              <a:t> </a:t>
            </a:r>
          </a:p>
          <a:p>
            <a:pPr marL="0" indent="0" algn="just">
              <a:lnSpc>
                <a:spcPct val="100000"/>
              </a:lnSpc>
              <a:buNone/>
            </a:pPr>
            <a:r>
              <a:rPr lang="en-US" altLang="zh-CN" sz="2600" dirty="0">
                <a:solidFill>
                  <a:srgbClr val="FF0000"/>
                </a:solidFill>
                <a:latin typeface="Calibri" charset="0"/>
                <a:ea typeface="Calibri" charset="0"/>
                <a:cs typeface="Calibri" charset="0"/>
              </a:rPr>
              <a:t>#</a:t>
            </a:r>
            <a:r>
              <a:rPr lang="zh-CN" altLang="en-US" sz="2600" dirty="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show</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detailed</a:t>
            </a:r>
            <a:r>
              <a:rPr lang="zh-CN" altLang="en-US" sz="2600" dirty="0" smtClean="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description</a:t>
            </a:r>
            <a:r>
              <a:rPr lang="zh-CN" altLang="en-US" sz="2600" dirty="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and</a:t>
            </a:r>
            <a:r>
              <a:rPr lang="zh-CN" altLang="en-US" sz="2600" dirty="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pre-requisites</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of</a:t>
            </a:r>
            <a:r>
              <a:rPr lang="zh-CN" altLang="en-US" sz="2600" dirty="0" smtClean="0">
                <a:solidFill>
                  <a:srgbClr val="FF0000"/>
                </a:solidFill>
                <a:latin typeface="Calibri" charset="0"/>
                <a:ea typeface="Calibri" charset="0"/>
                <a:cs typeface="Calibri" charset="0"/>
              </a:rPr>
              <a:t> </a:t>
            </a:r>
            <a:r>
              <a:rPr lang="en-US" altLang="zh-CN" sz="2600" dirty="0">
                <a:solidFill>
                  <a:srgbClr val="FF0000"/>
                </a:solidFill>
                <a:latin typeface="Calibri" charset="0"/>
                <a:ea typeface="Calibri" charset="0"/>
                <a:cs typeface="Calibri" charset="0"/>
              </a:rPr>
              <a:t>module</a:t>
            </a:r>
            <a:r>
              <a:rPr lang="zh-CN" altLang="en-US" sz="2600" dirty="0">
                <a:solidFill>
                  <a:srgbClr val="FF0000"/>
                </a:solidFill>
                <a:latin typeface="Calibri" charset="0"/>
                <a:ea typeface="Calibri" charset="0"/>
                <a:cs typeface="Calibri" charset="0"/>
              </a:rPr>
              <a:t> </a:t>
            </a:r>
            <a:r>
              <a:rPr lang="en-US" altLang="zh-CN" sz="2600" dirty="0" err="1" smtClean="0">
                <a:solidFill>
                  <a:srgbClr val="FF0000"/>
                </a:solidFill>
                <a:latin typeface="Calibri" charset="0"/>
                <a:ea typeface="Calibri" charset="0"/>
                <a:cs typeface="Calibri" charset="0"/>
              </a:rPr>
              <a:t>abc</a:t>
            </a:r>
            <a:endParaRPr lang="zh-CN" altLang="en-US" sz="2600" dirty="0" smtClean="0">
              <a:solidFill>
                <a:srgbClr val="FF0000"/>
              </a:solidFill>
              <a:latin typeface="Calibri" charset="0"/>
              <a:ea typeface="Calibri" charset="0"/>
              <a:cs typeface="Calibri" charset="0"/>
            </a:endParaRPr>
          </a:p>
          <a:p>
            <a:pPr marL="0" indent="0" algn="just">
              <a:lnSpc>
                <a:spcPct val="100000"/>
              </a:lnSpc>
              <a:buNone/>
            </a:pPr>
            <a:r>
              <a:rPr lang="en-US" altLang="zh-CN" sz="2600" dirty="0" smtClean="0">
                <a:solidFill>
                  <a:srgbClr val="000000"/>
                </a:solidFill>
                <a:latin typeface="Calibri" charset="0"/>
                <a:ea typeface="Calibri" charset="0"/>
                <a:cs typeface="Calibri" charset="0"/>
              </a:rPr>
              <a:t>$</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module</a:t>
            </a:r>
            <a:r>
              <a:rPr lang="zh-CN" altLang="en-US" sz="2600" dirty="0" smtClean="0">
                <a:solidFill>
                  <a:srgbClr val="000000"/>
                </a:solidFill>
                <a:latin typeface="Calibri" charset="0"/>
                <a:ea typeface="Calibri" charset="0"/>
                <a:cs typeface="Calibri" charset="0"/>
              </a:rPr>
              <a:t> </a:t>
            </a:r>
            <a:r>
              <a:rPr lang="en-US" altLang="zh-CN" sz="2600" dirty="0" err="1" smtClean="0">
                <a:solidFill>
                  <a:srgbClr val="000000"/>
                </a:solidFill>
                <a:latin typeface="Calibri" charset="0"/>
                <a:ea typeface="Calibri" charset="0"/>
                <a:cs typeface="Calibri" charset="0"/>
              </a:rPr>
              <a:t>whatis</a:t>
            </a:r>
            <a:r>
              <a:rPr lang="zh-CN" altLang="en-US" sz="2600" dirty="0" smtClean="0">
                <a:solidFill>
                  <a:srgbClr val="000000"/>
                </a:solidFill>
                <a:latin typeface="Calibri" charset="0"/>
                <a:ea typeface="Calibri" charset="0"/>
                <a:cs typeface="Calibri" charset="0"/>
              </a:rPr>
              <a:t> </a:t>
            </a:r>
            <a:r>
              <a:rPr lang="en-US" altLang="zh-CN" sz="2600" dirty="0" err="1" smtClean="0">
                <a:solidFill>
                  <a:srgbClr val="000000"/>
                </a:solidFill>
                <a:latin typeface="Calibri" charset="0"/>
                <a:ea typeface="Calibri" charset="0"/>
                <a:cs typeface="Calibri" charset="0"/>
              </a:rPr>
              <a:t>abc</a:t>
            </a:r>
            <a:endParaRPr lang="zh-CN" altLang="en-US" sz="2600" dirty="0" smtClean="0">
              <a:solidFill>
                <a:srgbClr val="000000"/>
              </a:solidFill>
              <a:latin typeface="Calibri" charset="0"/>
              <a:ea typeface="Calibri" charset="0"/>
              <a:cs typeface="Calibri" charset="0"/>
            </a:endParaRPr>
          </a:p>
          <a:p>
            <a:pPr marL="0" indent="0" algn="just">
              <a:lnSpc>
                <a:spcPct val="100000"/>
              </a:lnSpc>
              <a:buNone/>
            </a:pPr>
            <a:r>
              <a:rPr lang="en-US" altLang="zh-CN" sz="2600" dirty="0" smtClean="0">
                <a:solidFill>
                  <a:srgbClr val="FF0000"/>
                </a:solidFill>
                <a:latin typeface="Calibri" charset="0"/>
                <a:ea typeface="Calibri" charset="0"/>
                <a:cs typeface="Calibri" charset="0"/>
              </a:rPr>
              <a:t>#</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load</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module</a:t>
            </a:r>
            <a:r>
              <a:rPr lang="zh-CN" altLang="en-US" sz="2600" dirty="0" smtClean="0">
                <a:solidFill>
                  <a:srgbClr val="FF0000"/>
                </a:solidFill>
                <a:latin typeface="Calibri" charset="0"/>
                <a:ea typeface="Calibri" charset="0"/>
                <a:cs typeface="Calibri" charset="0"/>
              </a:rPr>
              <a:t> </a:t>
            </a:r>
            <a:r>
              <a:rPr lang="en-US" altLang="zh-CN" sz="2600" dirty="0" err="1" smtClean="0">
                <a:solidFill>
                  <a:srgbClr val="FF0000"/>
                </a:solidFill>
                <a:latin typeface="Calibri" charset="0"/>
                <a:ea typeface="Calibri" charset="0"/>
                <a:cs typeface="Calibri" charset="0"/>
              </a:rPr>
              <a:t>abc</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so</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that</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you</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can</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use</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it</a:t>
            </a:r>
            <a:endParaRPr lang="zh-CN" altLang="en-US" sz="2600" dirty="0" smtClean="0">
              <a:solidFill>
                <a:srgbClr val="FF0000"/>
              </a:solidFill>
              <a:latin typeface="Calibri" charset="0"/>
              <a:ea typeface="Calibri" charset="0"/>
              <a:cs typeface="Calibri" charset="0"/>
            </a:endParaRPr>
          </a:p>
          <a:p>
            <a:pPr marL="0" indent="0" algn="just">
              <a:lnSpc>
                <a:spcPct val="100000"/>
              </a:lnSpc>
              <a:buNone/>
            </a:pPr>
            <a:r>
              <a:rPr lang="en-US" altLang="zh-CN" sz="2600" dirty="0" smtClean="0">
                <a:solidFill>
                  <a:srgbClr val="000000"/>
                </a:solidFill>
                <a:latin typeface="Calibri" charset="0"/>
                <a:ea typeface="Calibri" charset="0"/>
                <a:cs typeface="Calibri" charset="0"/>
              </a:rPr>
              <a:t>$</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module</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load</a:t>
            </a:r>
            <a:r>
              <a:rPr lang="zh-CN" altLang="en-US" sz="2600" dirty="0" smtClean="0">
                <a:solidFill>
                  <a:srgbClr val="000000"/>
                </a:solidFill>
                <a:latin typeface="Calibri" charset="0"/>
                <a:ea typeface="Calibri" charset="0"/>
                <a:cs typeface="Calibri" charset="0"/>
              </a:rPr>
              <a:t> </a:t>
            </a:r>
            <a:r>
              <a:rPr lang="en-US" altLang="zh-CN" sz="2600" dirty="0" err="1" smtClean="0">
                <a:solidFill>
                  <a:srgbClr val="000000"/>
                </a:solidFill>
                <a:latin typeface="Calibri" charset="0"/>
                <a:ea typeface="Calibri" charset="0"/>
                <a:cs typeface="Calibri" charset="0"/>
              </a:rPr>
              <a:t>abc</a:t>
            </a:r>
            <a:endParaRPr lang="zh-CN" altLang="en-US" sz="2600" dirty="0" smtClean="0">
              <a:solidFill>
                <a:srgbClr val="000000"/>
              </a:solidFill>
              <a:latin typeface="Calibri" charset="0"/>
              <a:ea typeface="Calibri" charset="0"/>
              <a:cs typeface="Calibri" charset="0"/>
            </a:endParaRPr>
          </a:p>
          <a:p>
            <a:pPr marL="0" indent="0" algn="just">
              <a:lnSpc>
                <a:spcPct val="100000"/>
              </a:lnSpc>
              <a:buNone/>
            </a:pPr>
            <a:r>
              <a:rPr lang="en-US" altLang="zh-CN" sz="2600" dirty="0" smtClean="0">
                <a:solidFill>
                  <a:srgbClr val="FF0000"/>
                </a:solidFill>
                <a:latin typeface="Calibri" charset="0"/>
                <a:ea typeface="Calibri" charset="0"/>
                <a:cs typeface="Calibri" charset="0"/>
              </a:rPr>
              <a:t>#</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list</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currently</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loaded</a:t>
            </a:r>
            <a:r>
              <a:rPr lang="zh-CN" altLang="en-US" sz="2600" dirty="0" smtClean="0">
                <a:solidFill>
                  <a:srgbClr val="FF0000"/>
                </a:solidFill>
                <a:latin typeface="Calibri" charset="0"/>
                <a:ea typeface="Calibri" charset="0"/>
                <a:cs typeface="Calibri" charset="0"/>
              </a:rPr>
              <a:t> </a:t>
            </a:r>
            <a:r>
              <a:rPr lang="en-US" altLang="zh-CN" sz="2600" dirty="0" smtClean="0">
                <a:solidFill>
                  <a:srgbClr val="FF0000"/>
                </a:solidFill>
                <a:latin typeface="Calibri" charset="0"/>
                <a:ea typeface="Calibri" charset="0"/>
                <a:cs typeface="Calibri" charset="0"/>
              </a:rPr>
              <a:t>modules</a:t>
            </a:r>
            <a:endParaRPr lang="zh-CN" altLang="en-US" sz="2600" dirty="0" smtClean="0">
              <a:solidFill>
                <a:srgbClr val="FF0000"/>
              </a:solidFill>
              <a:latin typeface="Calibri" charset="0"/>
              <a:ea typeface="Calibri" charset="0"/>
              <a:cs typeface="Calibri" charset="0"/>
            </a:endParaRPr>
          </a:p>
          <a:p>
            <a:pPr marL="0" indent="0" algn="just">
              <a:lnSpc>
                <a:spcPct val="100000"/>
              </a:lnSpc>
              <a:buNone/>
            </a:pPr>
            <a:r>
              <a:rPr lang="en-US" altLang="zh-CN" sz="2600" dirty="0" smtClean="0">
                <a:solidFill>
                  <a:srgbClr val="000000"/>
                </a:solidFill>
                <a:latin typeface="Calibri" charset="0"/>
                <a:ea typeface="Calibri" charset="0"/>
                <a:cs typeface="Calibri" charset="0"/>
              </a:rPr>
              <a:t>$</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module</a:t>
            </a:r>
            <a:r>
              <a:rPr lang="zh-CN" altLang="en-US" sz="2600" dirty="0" smtClean="0">
                <a:solidFill>
                  <a:srgbClr val="000000"/>
                </a:solidFill>
                <a:latin typeface="Calibri" charset="0"/>
                <a:ea typeface="Calibri" charset="0"/>
                <a:cs typeface="Calibri" charset="0"/>
              </a:rPr>
              <a:t> </a:t>
            </a:r>
            <a:r>
              <a:rPr lang="en-US" altLang="zh-CN" sz="2600" dirty="0" smtClean="0">
                <a:solidFill>
                  <a:srgbClr val="000000"/>
                </a:solidFill>
                <a:latin typeface="Calibri" charset="0"/>
                <a:ea typeface="Calibri" charset="0"/>
                <a:cs typeface="Calibri" charset="0"/>
              </a:rPr>
              <a:t>list</a:t>
            </a:r>
            <a:endParaRPr lang="en-US" altLang="zh-CN" sz="2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16</a:t>
            </a:fld>
            <a:endParaRPr lang="en-GB"/>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Software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Single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machine</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Cluster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of</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machines,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SLURM</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a:t>
            </a:r>
            <a:endParaRPr lang="zh-CN" altLang="en-US" sz="36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3200" dirty="0" smtClean="0">
                <a:solidFill>
                  <a:srgbClr val="000000"/>
                </a:solidFill>
                <a:latin typeface="Calibri" charset="0"/>
                <a:ea typeface="Calibri" charset="0"/>
                <a:cs typeface="Calibri" charset="0"/>
              </a:rPr>
              <a:t>Interactive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mode</a:t>
            </a:r>
            <a:endParaRPr lang="zh-CN" altLang="en-US" sz="32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3200" dirty="0" smtClean="0">
                <a:solidFill>
                  <a:srgbClr val="000000"/>
                </a:solidFill>
                <a:latin typeface="Calibri" charset="0"/>
                <a:ea typeface="Calibri" charset="0"/>
                <a:cs typeface="Calibri" charset="0"/>
              </a:rPr>
              <a:t>Batch</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mode</a:t>
            </a:r>
            <a:endParaRPr lang="zh-CN" altLang="en-US" sz="3200" dirty="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17</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Running</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jobs</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Same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running</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your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laptop</a:t>
            </a: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200" dirty="0" smtClean="0">
              <a:solidFill>
                <a:srgbClr val="000000"/>
              </a:solidFill>
              <a:latin typeface="Calibri" charset="0"/>
              <a:ea typeface="Calibri" charset="0"/>
              <a:cs typeface="Calibri" charset="0"/>
            </a:endParaRPr>
          </a:p>
          <a:p>
            <a:pPr marL="0" indent="0" algn="just">
              <a:lnSpc>
                <a:spcPct val="100000"/>
              </a:lnSpc>
              <a:buNone/>
            </a:pPr>
            <a:r>
              <a:rPr lang="en-US" altLang="zh-CN" sz="3200" dirty="0" smtClean="0">
                <a:solidFill>
                  <a:srgbClr val="000000"/>
                </a:solidFill>
                <a:latin typeface="Calibri" charset="0"/>
                <a:ea typeface="Calibri" charset="0"/>
                <a:cs typeface="Calibri" charset="0"/>
              </a:rPr>
              <a:t>$</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command</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to</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run</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Easy</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Some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promotion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in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performance</a:t>
            </a:r>
            <a:endParaRPr lang="zh-CN" altLang="en-US" sz="3200" dirty="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18</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Running</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jobs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single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machine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200" dirty="0" smtClean="0">
                <a:solidFill>
                  <a:srgbClr val="000000"/>
                </a:solidFill>
                <a:latin typeface="Calibri" charset="0"/>
                <a:ea typeface="Calibri" charset="0"/>
                <a:cs typeface="Calibri" charset="0"/>
              </a:rPr>
              <a:t>Allocate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resource,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log</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onto</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compute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node,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run</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the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job</a:t>
            </a:r>
            <a:r>
              <a:rPr lang="zh-CN" altLang="en-US" sz="3200" dirty="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and</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exit</a:t>
            </a: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r>
              <a:rPr lang="en-US" altLang="zh-CN" sz="3200" dirty="0" smtClean="0">
                <a:solidFill>
                  <a:srgbClr val="000000"/>
                </a:solidFill>
                <a:latin typeface="Calibri" charset="0"/>
                <a:ea typeface="Calibri" charset="0"/>
                <a:cs typeface="Calibri" charset="0"/>
              </a:rPr>
              <a:t>$</a:t>
            </a:r>
            <a:r>
              <a:rPr lang="zh-CN" altLang="en-US" sz="3200" dirty="0" smtClean="0">
                <a:solidFill>
                  <a:srgbClr val="000000"/>
                </a:solidFill>
                <a:latin typeface="Calibri" charset="0"/>
                <a:ea typeface="Calibri" charset="0"/>
                <a:cs typeface="Calibri" charset="0"/>
              </a:rPr>
              <a:t> </a:t>
            </a:r>
            <a:r>
              <a:rPr lang="en-US" altLang="zh-CN" sz="3200" dirty="0" err="1" smtClean="0">
                <a:solidFill>
                  <a:srgbClr val="000000"/>
                </a:solidFill>
                <a:latin typeface="Calibri" charset="0"/>
                <a:ea typeface="Calibri" charset="0"/>
                <a:cs typeface="Calibri" charset="0"/>
              </a:rPr>
              <a:t>srun</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command</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to</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run</a:t>
            </a:r>
            <a:endParaRPr lang="zh-CN" altLang="en-US" sz="3200" dirty="0" smtClean="0">
              <a:solidFill>
                <a:srgbClr val="000000"/>
              </a:solidFill>
              <a:latin typeface="Calibri" charset="0"/>
              <a:ea typeface="Calibri" charset="0"/>
              <a:cs typeface="Calibri" charset="0"/>
            </a:endParaRPr>
          </a:p>
          <a:p>
            <a:pPr marL="0" indent="0" algn="just">
              <a:lnSpc>
                <a:spcPct val="100000"/>
              </a:lnSpc>
              <a:buNone/>
            </a:pPr>
            <a:r>
              <a:rPr lang="en-US" altLang="zh-CN" sz="3200" dirty="0" smtClean="0">
                <a:solidFill>
                  <a:srgbClr val="000000"/>
                </a:solidFill>
                <a:latin typeface="Calibri" charset="0"/>
                <a:ea typeface="Calibri" charset="0"/>
                <a:cs typeface="Calibri" charset="0"/>
              </a:rPr>
              <a:t>e.g.</a:t>
            </a:r>
            <a:endParaRPr lang="zh-CN" altLang="en-US" sz="3200" dirty="0" smtClean="0">
              <a:solidFill>
                <a:srgbClr val="000000"/>
              </a:solidFill>
              <a:latin typeface="Calibri" charset="0"/>
              <a:ea typeface="Calibri" charset="0"/>
              <a:cs typeface="Calibri" charset="0"/>
            </a:endParaRPr>
          </a:p>
          <a:p>
            <a:pPr marL="0" indent="0" algn="just">
              <a:lnSpc>
                <a:spcPct val="100000"/>
              </a:lnSpc>
              <a:buNone/>
            </a:pPr>
            <a:r>
              <a:rPr lang="en-US" altLang="zh-CN" sz="3200" dirty="0" smtClean="0">
                <a:solidFill>
                  <a:srgbClr val="000000"/>
                </a:solidFill>
                <a:latin typeface="Calibri" charset="0"/>
                <a:ea typeface="Calibri" charset="0"/>
                <a:cs typeface="Calibri" charset="0"/>
              </a:rPr>
              <a:t>$</a:t>
            </a:r>
            <a:r>
              <a:rPr lang="zh-CN" altLang="en-US" sz="3200" dirty="0" smtClean="0">
                <a:solidFill>
                  <a:srgbClr val="000000"/>
                </a:solidFill>
                <a:latin typeface="Calibri" charset="0"/>
                <a:ea typeface="Calibri" charset="0"/>
                <a:cs typeface="Calibri" charset="0"/>
              </a:rPr>
              <a:t> </a:t>
            </a:r>
            <a:r>
              <a:rPr lang="en-US" altLang="zh-CN" sz="3200" dirty="0" err="1" smtClean="0">
                <a:solidFill>
                  <a:srgbClr val="000000"/>
                </a:solidFill>
                <a:latin typeface="Calibri" charset="0"/>
                <a:ea typeface="Calibri" charset="0"/>
                <a:cs typeface="Calibri" charset="0"/>
              </a:rPr>
              <a:t>srun</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-N</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#of</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nodes</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-n</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#of</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tasks</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-p</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partition</a:t>
            </a:r>
            <a:r>
              <a:rPr lang="zh-CN" altLang="en-US" sz="3200" dirty="0" smtClean="0">
                <a:solidFill>
                  <a:srgbClr val="000000"/>
                </a:solidFill>
                <a:latin typeface="Calibri" charset="0"/>
                <a:ea typeface="Calibri" charset="0"/>
                <a:cs typeface="Calibri" charset="0"/>
              </a:rPr>
              <a:t> </a:t>
            </a:r>
          </a:p>
          <a:p>
            <a:pPr marL="0" indent="0" algn="just">
              <a:lnSpc>
                <a:spcPct val="100000"/>
              </a:lnSpc>
              <a:buNone/>
            </a:pP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a:t>
            </a:r>
            <a:r>
              <a:rPr lang="en-US" altLang="zh-CN" sz="3200" dirty="0" smtClean="0">
                <a:solidFill>
                  <a:srgbClr val="000000"/>
                </a:solidFill>
                <a:latin typeface="Calibri" charset="0"/>
                <a:ea typeface="Calibri" charset="0"/>
                <a:cs typeface="Calibri" charset="0"/>
              </a:rPr>
              <a:t>mem=</a:t>
            </a:r>
            <a:r>
              <a:rPr lang="en-US" altLang="zh-CN" sz="3200" dirty="0" err="1" smtClean="0">
                <a:solidFill>
                  <a:srgbClr val="000000"/>
                </a:solidFill>
                <a:latin typeface="Calibri" charset="0"/>
                <a:ea typeface="Calibri" charset="0"/>
                <a:cs typeface="Calibri" charset="0"/>
              </a:rPr>
              <a:t>memory_to</a:t>
            </a:r>
            <a:r>
              <a:rPr lang="en-US" altLang="zh-CN" sz="3200" dirty="0" err="1">
                <a:solidFill>
                  <a:srgbClr val="000000"/>
                </a:solidFill>
                <a:latin typeface="Calibri" charset="0"/>
                <a:ea typeface="Calibri" charset="0"/>
                <a:cs typeface="Calibri" charset="0"/>
              </a:rPr>
              <a:t>_</a:t>
            </a:r>
            <a:r>
              <a:rPr lang="en-US" altLang="zh-CN" sz="3200" dirty="0" err="1" smtClean="0">
                <a:solidFill>
                  <a:srgbClr val="000000"/>
                </a:solidFill>
                <a:latin typeface="Calibri" charset="0"/>
                <a:ea typeface="Calibri" charset="0"/>
                <a:cs typeface="Calibri" charset="0"/>
              </a:rPr>
              <a:t>use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command</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to</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run</a:t>
            </a:r>
            <a:endParaRPr lang="zh-CN" altLang="en-US" sz="3200" dirty="0" smtClean="0">
              <a:solidFill>
                <a:srgbClr val="000000"/>
              </a:solidFill>
              <a:latin typeface="Calibri" charset="0"/>
              <a:ea typeface="Calibri" charset="0"/>
              <a:cs typeface="Calibri" charset="0"/>
            </a:endParaRPr>
          </a:p>
          <a:p>
            <a:pPr marL="0" indent="0" algn="just">
              <a:lnSpc>
                <a:spcPct val="100000"/>
              </a:lnSpc>
              <a:buNone/>
            </a:pPr>
            <a:endParaRPr lang="zh-CN" altLang="en-US" sz="3200" dirty="0">
              <a:solidFill>
                <a:srgbClr val="000000"/>
              </a:solidFill>
              <a:latin typeface="Calibri" charset="0"/>
              <a:ea typeface="Calibri" charset="0"/>
              <a:cs typeface="Calibri" charset="0"/>
            </a:endParaRPr>
          </a:p>
          <a:p>
            <a:pPr marL="342900" indent="-342900" algn="just">
              <a:lnSpc>
                <a:spcPct val="100000"/>
              </a:lnSpc>
            </a:pPr>
            <a:r>
              <a:rPr lang="en-US" altLang="zh-CN" sz="3200" dirty="0">
                <a:solidFill>
                  <a:srgbClr val="000000"/>
                </a:solidFill>
                <a:latin typeface="Calibri" charset="0"/>
                <a:ea typeface="Calibri" charset="0"/>
                <a:cs typeface="Calibri" charset="0"/>
              </a:rPr>
              <a:t>Easy</a:t>
            </a:r>
            <a:endParaRPr lang="zh-CN" altLang="en-US" sz="3200" dirty="0">
              <a:solidFill>
                <a:srgbClr val="000000"/>
              </a:solidFill>
              <a:latin typeface="Calibri" charset="0"/>
              <a:ea typeface="Calibri" charset="0"/>
              <a:cs typeface="Calibri" charset="0"/>
            </a:endParaRPr>
          </a:p>
          <a:p>
            <a:pPr marL="342900" indent="-342900" algn="just">
              <a:lnSpc>
                <a:spcPct val="100000"/>
              </a:lnSpc>
            </a:pPr>
            <a:r>
              <a:rPr lang="en-US" altLang="zh-CN" sz="3200" dirty="0" smtClean="0">
                <a:solidFill>
                  <a:srgbClr val="000000"/>
                </a:solidFill>
                <a:latin typeface="Calibri" charset="0"/>
                <a:ea typeface="Calibri" charset="0"/>
                <a:cs typeface="Calibri" charset="0"/>
              </a:rPr>
              <a:t>Interactive</a:t>
            </a:r>
            <a:endParaRPr lang="zh-CN" altLang="en-US" sz="3200" dirty="0">
              <a:solidFill>
                <a:srgbClr val="000000"/>
              </a:solidFill>
              <a:latin typeface="Calibri" charset="0"/>
              <a:ea typeface="Calibri" charset="0"/>
              <a:cs typeface="Calibri" charset="0"/>
            </a:endParaRPr>
          </a:p>
          <a:p>
            <a:pPr marL="0" indent="0" algn="just">
              <a:lnSpc>
                <a:spcPct val="100000"/>
              </a:lnSpc>
              <a:buNone/>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19</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Running</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jobs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Interactive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Have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brief</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overview</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of</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the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Discovery</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Cluster</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How</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to</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use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SLURM</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workload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manager</a:t>
            </a:r>
            <a:r>
              <a:rPr lang="zh-CN" altLang="en-US" sz="3600" dirty="0" smtClean="0">
                <a:solidFill>
                  <a:srgbClr val="000000"/>
                </a:solidFill>
                <a:latin typeface="Calibri" charset="0"/>
                <a:ea typeface="Calibri" charset="0"/>
                <a:cs typeface="Calibri" charset="0"/>
              </a:rPr>
              <a:t> </a:t>
            </a:r>
          </a:p>
          <a:p>
            <a:pPr marL="342900" indent="-342900" algn="just">
              <a:lnSpc>
                <a:spcPct val="100000"/>
              </a:lnSpc>
            </a:pPr>
            <a:r>
              <a:rPr lang="en-US" altLang="zh-CN" sz="3600" dirty="0" smtClean="0">
                <a:solidFill>
                  <a:srgbClr val="000000"/>
                </a:solidFill>
                <a:latin typeface="Calibri" charset="0"/>
                <a:ea typeface="Calibri" charset="0"/>
                <a:cs typeface="Calibri" charset="0"/>
              </a:rPr>
              <a:t>Understand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some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basics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of</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distributed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computing/HPC</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Migrate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your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the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cluster</a:t>
            </a:r>
            <a:endParaRPr lang="zh-CN" altLang="en-US" sz="3600" dirty="0" smtClean="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a:t>
            </a:fld>
            <a:endParaRPr lang="en-GB"/>
          </a:p>
        </p:txBody>
      </p:sp>
      <p:sp>
        <p:nvSpPr>
          <p:cNvPr id="3" name="文本框 2"/>
          <p:cNvSpPr txBox="1"/>
          <p:nvPr/>
        </p:nvSpPr>
        <p:spPr>
          <a:xfrm>
            <a:off x="478302" y="752902"/>
            <a:ext cx="3376246"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Objectives</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200" dirty="0" smtClean="0">
                <a:solidFill>
                  <a:srgbClr val="000000"/>
                </a:solidFill>
                <a:latin typeface="Calibri" charset="0"/>
                <a:ea typeface="Calibri" charset="0"/>
                <a:cs typeface="Calibri" charset="0"/>
              </a:rPr>
              <a:t>Submit</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to</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the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cluster</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for</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later</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execution</a:t>
            </a: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r>
              <a:rPr lang="en-US" altLang="zh-CN" sz="3200" dirty="0" smtClean="0">
                <a:solidFill>
                  <a:srgbClr val="000000"/>
                </a:solidFill>
                <a:latin typeface="Calibri" charset="0"/>
                <a:ea typeface="Calibri" charset="0"/>
                <a:cs typeface="Calibri" charset="0"/>
              </a:rPr>
              <a:t>$</a:t>
            </a:r>
            <a:r>
              <a:rPr lang="zh-CN" altLang="en-US" sz="3200" dirty="0" smtClean="0">
                <a:solidFill>
                  <a:srgbClr val="000000"/>
                </a:solidFill>
                <a:latin typeface="Calibri" charset="0"/>
                <a:ea typeface="Calibri" charset="0"/>
                <a:cs typeface="Calibri" charset="0"/>
              </a:rPr>
              <a:t> </a:t>
            </a:r>
            <a:r>
              <a:rPr lang="en-US" altLang="zh-CN" sz="3200" dirty="0" err="1" smtClean="0">
                <a:solidFill>
                  <a:srgbClr val="000000"/>
                </a:solidFill>
                <a:latin typeface="Calibri" charset="0"/>
                <a:ea typeface="Calibri" charset="0"/>
                <a:cs typeface="Calibri" charset="0"/>
              </a:rPr>
              <a:t>sbatch</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configuration</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file</a:t>
            </a: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r>
              <a:rPr lang="en-US" altLang="zh-CN" sz="3200" dirty="0">
                <a:solidFill>
                  <a:srgbClr val="000000"/>
                </a:solidFill>
                <a:latin typeface="Calibri" charset="0"/>
                <a:ea typeface="Calibri" charset="0"/>
                <a:cs typeface="Calibri" charset="0"/>
              </a:rPr>
              <a:t>C</a:t>
            </a:r>
            <a:r>
              <a:rPr lang="en-US" altLang="zh-CN" sz="3200" dirty="0" smtClean="0">
                <a:solidFill>
                  <a:srgbClr val="000000"/>
                </a:solidFill>
                <a:latin typeface="Calibri" charset="0"/>
                <a:ea typeface="Calibri" charset="0"/>
                <a:cs typeface="Calibri" charset="0"/>
              </a:rPr>
              <a:t>onfiguration</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file</a:t>
            </a:r>
            <a:endParaRPr lang="zh-CN" altLang="en-US" sz="32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800" dirty="0" smtClean="0">
                <a:solidFill>
                  <a:srgbClr val="000000"/>
                </a:solidFill>
                <a:latin typeface="Calibri" charset="0"/>
                <a:ea typeface="Calibri" charset="0"/>
                <a:cs typeface="Calibri" charset="0"/>
              </a:rPr>
              <a:t>Parameters,</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what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resource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do</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you</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want</a:t>
            </a:r>
            <a:endParaRPr lang="zh-CN" altLang="en-US" sz="2800" dirty="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800" dirty="0" smtClean="0">
                <a:solidFill>
                  <a:srgbClr val="000000"/>
                </a:solidFill>
                <a:latin typeface="Calibri" charset="0"/>
                <a:ea typeface="Calibri" charset="0"/>
                <a:cs typeface="Calibri" charset="0"/>
              </a:rPr>
              <a:t>Commands,</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instructions</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to</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be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executed</a:t>
            </a:r>
            <a:endParaRPr lang="zh-CN" altLang="en-US" sz="2800" dirty="0">
              <a:solidFill>
                <a:srgbClr val="000000"/>
              </a:solidFill>
              <a:latin typeface="Calibri" charset="0"/>
              <a:ea typeface="Calibri" charset="0"/>
              <a:cs typeface="Calibri" charset="0"/>
            </a:endParaRPr>
          </a:p>
          <a:p>
            <a:pPr marL="342900" indent="-342900" algn="just">
              <a:lnSpc>
                <a:spcPct val="100000"/>
              </a:lnSpc>
            </a:pP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r>
              <a:rPr lang="en-US" altLang="zh-CN" sz="3200" dirty="0" smtClean="0">
                <a:solidFill>
                  <a:srgbClr val="000000"/>
                </a:solidFill>
                <a:latin typeface="Calibri" charset="0"/>
                <a:ea typeface="Calibri" charset="0"/>
                <a:cs typeface="Calibri" charset="0"/>
              </a:rPr>
              <a:t>A</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little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more</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effort</a:t>
            </a:r>
            <a:endParaRPr lang="zh-CN" altLang="en-US" sz="3200" dirty="0">
              <a:solidFill>
                <a:srgbClr val="000000"/>
              </a:solidFill>
              <a:latin typeface="Calibri" charset="0"/>
              <a:ea typeface="Calibri" charset="0"/>
              <a:cs typeface="Calibri" charset="0"/>
            </a:endParaRPr>
          </a:p>
          <a:p>
            <a:pPr marL="342900" indent="-342900" algn="just">
              <a:lnSpc>
                <a:spcPct val="100000"/>
              </a:lnSpc>
            </a:pPr>
            <a:r>
              <a:rPr lang="en-US" altLang="zh-CN" sz="3200" dirty="0" smtClean="0">
                <a:solidFill>
                  <a:srgbClr val="000000"/>
                </a:solidFill>
                <a:latin typeface="Calibri" charset="0"/>
                <a:ea typeface="Calibri" charset="0"/>
                <a:cs typeface="Calibri" charset="0"/>
              </a:rPr>
              <a:t>For</a:t>
            </a:r>
            <a:r>
              <a:rPr lang="zh-CN" altLang="en-US" sz="3200" dirty="0" smtClean="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l</a:t>
            </a:r>
            <a:r>
              <a:rPr lang="en-US" altLang="zh-CN" sz="3200" dirty="0" smtClean="0">
                <a:solidFill>
                  <a:srgbClr val="000000"/>
                </a:solidFill>
                <a:latin typeface="Calibri" charset="0"/>
                <a:ea typeface="Calibri" charset="0"/>
                <a:cs typeface="Calibri" charset="0"/>
              </a:rPr>
              <a:t>onger</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and</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bigger</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jobs</a:t>
            </a:r>
            <a:endParaRPr lang="zh-CN" altLang="en-US" sz="3200" dirty="0">
              <a:solidFill>
                <a:srgbClr val="000000"/>
              </a:solidFill>
              <a:latin typeface="Calibri" charset="0"/>
              <a:ea typeface="Calibri" charset="0"/>
              <a:cs typeface="Calibri" charset="0"/>
            </a:endParaRPr>
          </a:p>
          <a:p>
            <a:pPr marL="342900" indent="-342900" algn="just">
              <a:lnSpc>
                <a:spcPct val="100000"/>
              </a:lnSpc>
            </a:pPr>
            <a:endParaRPr lang="en-US" altLang="zh-CN" sz="3600" dirty="0" smtClean="0">
              <a:solidFill>
                <a:srgbClr val="000000"/>
              </a:solidFill>
              <a:latin typeface="Calibri" charset="0"/>
              <a:ea typeface="Calibri" charset="0"/>
              <a:cs typeface="Calibri" charset="0"/>
            </a:endParaRPr>
          </a:p>
          <a:p>
            <a:pPr marL="0" indent="0" algn="just">
              <a:lnSpc>
                <a:spcPct val="100000"/>
              </a:lnSpc>
              <a:buNone/>
            </a:pP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20</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Running</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jobs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Batch</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963460"/>
          </a:xfrm>
          <a:prstGeom prst="rect">
            <a:avLst/>
          </a:prstGeom>
        </p:spPr>
        <p:txBody>
          <a:bodyPr spcFirstLastPara="1" vert="horz" wrap="square" lIns="121900" tIns="121900" rIns="121900" bIns="121900" rtlCol="0" anchor="t" anchorCtr="0">
            <a:noAutofit/>
          </a:bodyPr>
          <a:lstStyle/>
          <a:p>
            <a:pPr marL="152400" indent="0">
              <a:buNone/>
            </a:pPr>
            <a:r>
              <a:rPr lang="en-US" altLang="zh-CN" sz="2000" dirty="0">
                <a:latin typeface="Calibri" charset="0"/>
                <a:ea typeface="Calibri" charset="0"/>
                <a:cs typeface="Calibri" charset="0"/>
              </a:rPr>
              <a:t>#!/bin/bash - shebang, tells the </a:t>
            </a:r>
            <a:r>
              <a:rPr lang="en-US" altLang="zh-CN" sz="2000" dirty="0" smtClean="0">
                <a:latin typeface="Calibri" charset="0"/>
                <a:ea typeface="Calibri" charset="0"/>
                <a:cs typeface="Calibri" charset="0"/>
              </a:rPr>
              <a:t>executor</a:t>
            </a:r>
            <a:r>
              <a:rPr lang="en-US" altLang="zh-CN" sz="2000" dirty="0">
                <a:latin typeface="Calibri" charset="0"/>
                <a:ea typeface="Calibri" charset="0"/>
                <a:cs typeface="Calibri" charset="0"/>
              </a:rPr>
              <a:t/>
            </a:r>
            <a:br>
              <a:rPr lang="en-US" altLang="zh-CN" sz="2000" dirty="0">
                <a:latin typeface="Calibri" charset="0"/>
                <a:ea typeface="Calibri" charset="0"/>
                <a:cs typeface="Calibri" charset="0"/>
              </a:rPr>
            </a:br>
            <a:endParaRPr lang="zh-CN" altLang="en-US" sz="2000" dirty="0" smtClean="0">
              <a:latin typeface="Calibri" charset="0"/>
              <a:ea typeface="Calibri" charset="0"/>
              <a:cs typeface="Calibri" charset="0"/>
            </a:endParaRPr>
          </a:p>
          <a:p>
            <a:pPr marL="152400" indent="0">
              <a:buNone/>
            </a:pPr>
            <a:r>
              <a:rPr lang="en-US" altLang="zh-CN" sz="2000" dirty="0" smtClean="0">
                <a:latin typeface="Calibri" charset="0"/>
                <a:ea typeface="Calibri" charset="0"/>
                <a:cs typeface="Calibri" charset="0"/>
              </a:rPr>
              <a:t>##</a:t>
            </a:r>
            <a:r>
              <a:rPr lang="zh-CN" altLang="en-US" sz="2000" dirty="0" smtClean="0">
                <a:latin typeface="Calibri" charset="0"/>
                <a:ea typeface="Calibri" charset="0"/>
                <a:cs typeface="Calibri" charset="0"/>
              </a:rPr>
              <a:t> </a:t>
            </a:r>
            <a:r>
              <a:rPr lang="en-US" altLang="zh-CN" sz="2000" dirty="0" smtClean="0">
                <a:solidFill>
                  <a:srgbClr val="000000"/>
                </a:solidFill>
                <a:latin typeface="Calibri" charset="0"/>
                <a:ea typeface="Calibri" charset="0"/>
                <a:cs typeface="Calibri" charset="0"/>
              </a:rPr>
              <a:t>Both</a:t>
            </a:r>
            <a:r>
              <a:rPr lang="zh-CN" altLang="en-US" sz="2000" dirty="0" smtClean="0">
                <a:solidFill>
                  <a:srgbClr val="000000"/>
                </a:solidFill>
                <a:latin typeface="Calibri" charset="0"/>
                <a:ea typeface="Calibri" charset="0"/>
                <a:cs typeface="Calibri" charset="0"/>
              </a:rPr>
              <a:t> </a:t>
            </a:r>
            <a:r>
              <a:rPr lang="en-US" altLang="zh-CN" sz="2000" dirty="0">
                <a:solidFill>
                  <a:srgbClr val="000000"/>
                </a:solidFill>
                <a:latin typeface="Calibri" charset="0"/>
                <a:ea typeface="Calibri" charset="0"/>
                <a:cs typeface="Calibri" charset="0"/>
              </a:rPr>
              <a:t>in single-letter and</a:t>
            </a:r>
            <a:r>
              <a:rPr lang="zh-CN" altLang="en-US" sz="2000" dirty="0">
                <a:solidFill>
                  <a:srgbClr val="000000"/>
                </a:solidFill>
                <a:latin typeface="Calibri" charset="0"/>
                <a:ea typeface="Calibri" charset="0"/>
                <a:cs typeface="Calibri" charset="0"/>
              </a:rPr>
              <a:t> </a:t>
            </a:r>
            <a:r>
              <a:rPr lang="en-US" altLang="zh-CN" sz="2000" dirty="0">
                <a:solidFill>
                  <a:srgbClr val="000000"/>
                </a:solidFill>
                <a:latin typeface="Calibri" charset="0"/>
                <a:ea typeface="Calibri" charset="0"/>
                <a:cs typeface="Calibri" charset="0"/>
              </a:rPr>
              <a:t>whole-word formats,</a:t>
            </a:r>
            <a:r>
              <a:rPr lang="zh-CN" altLang="en-US" sz="2000" dirty="0">
                <a:solidFill>
                  <a:srgbClr val="000000"/>
                </a:solidFill>
                <a:latin typeface="Calibri" charset="0"/>
                <a:ea typeface="Calibri" charset="0"/>
                <a:cs typeface="Calibri" charset="0"/>
              </a:rPr>
              <a:t> </a:t>
            </a:r>
            <a:r>
              <a:rPr lang="en-US" altLang="zh-CN" sz="2000" dirty="0">
                <a:solidFill>
                  <a:srgbClr val="000000"/>
                </a:solidFill>
                <a:latin typeface="Calibri" charset="0"/>
                <a:ea typeface="Calibri" charset="0"/>
                <a:cs typeface="Calibri" charset="0"/>
              </a:rPr>
              <a:t>e.g.</a:t>
            </a:r>
            <a:r>
              <a:rPr lang="zh-CN" altLang="en-US" sz="2000" dirty="0">
                <a:solidFill>
                  <a:srgbClr val="000000"/>
                </a:solidFill>
                <a:latin typeface="Calibri" charset="0"/>
                <a:ea typeface="Calibri" charset="0"/>
                <a:cs typeface="Calibri" charset="0"/>
              </a:rPr>
              <a:t> </a:t>
            </a:r>
            <a:r>
              <a:rPr lang="en-US" altLang="zh-CN" sz="2000" dirty="0">
                <a:solidFill>
                  <a:srgbClr val="000000"/>
                </a:solidFill>
                <a:latin typeface="Calibri" charset="0"/>
                <a:ea typeface="Calibri" charset="0"/>
                <a:cs typeface="Calibri" charset="0"/>
              </a:rPr>
              <a:t>-N</a:t>
            </a:r>
            <a:r>
              <a:rPr lang="zh-CN" altLang="en-US" sz="2000" dirty="0">
                <a:solidFill>
                  <a:srgbClr val="000000"/>
                </a:solidFill>
                <a:latin typeface="Calibri" charset="0"/>
                <a:ea typeface="Calibri" charset="0"/>
                <a:cs typeface="Calibri" charset="0"/>
              </a:rPr>
              <a:t> </a:t>
            </a:r>
            <a:r>
              <a:rPr lang="en-US" altLang="zh-CN" sz="2000" dirty="0">
                <a:solidFill>
                  <a:srgbClr val="000000"/>
                </a:solidFill>
                <a:latin typeface="Calibri" charset="0"/>
                <a:ea typeface="Calibri" charset="0"/>
                <a:cs typeface="Calibri" charset="0"/>
              </a:rPr>
              <a:t>1</a:t>
            </a:r>
            <a:r>
              <a:rPr lang="zh-CN" altLang="en-US" sz="2000" dirty="0">
                <a:solidFill>
                  <a:srgbClr val="000000"/>
                </a:solidFill>
                <a:latin typeface="Calibri" charset="0"/>
                <a:ea typeface="Calibri" charset="0"/>
                <a:cs typeface="Calibri" charset="0"/>
              </a:rPr>
              <a:t> </a:t>
            </a:r>
            <a:r>
              <a:rPr lang="en-US" altLang="zh-CN" sz="2000" dirty="0">
                <a:solidFill>
                  <a:srgbClr val="000000"/>
                </a:solidFill>
                <a:latin typeface="Calibri" charset="0"/>
                <a:ea typeface="Calibri" charset="0"/>
                <a:cs typeface="Calibri" charset="0"/>
              </a:rPr>
              <a:t>and</a:t>
            </a:r>
            <a:r>
              <a:rPr lang="zh-CN" altLang="en-US" sz="2000" dirty="0">
                <a:solidFill>
                  <a:srgbClr val="000000"/>
                </a:solidFill>
                <a:latin typeface="Calibri" charset="0"/>
                <a:ea typeface="Calibri" charset="0"/>
                <a:cs typeface="Calibri" charset="0"/>
              </a:rPr>
              <a:t> </a:t>
            </a:r>
            <a:r>
              <a:rPr lang="en-US" altLang="zh-CN" sz="2000" dirty="0">
                <a:solidFill>
                  <a:srgbClr val="000000"/>
                </a:solidFill>
                <a:latin typeface="Calibri" charset="0"/>
                <a:ea typeface="Calibri" charset="0"/>
                <a:cs typeface="Calibri" charset="0"/>
              </a:rPr>
              <a:t>--nodes=1</a:t>
            </a:r>
            <a:r>
              <a:rPr lang="zh-CN" altLang="en-US" sz="2000" dirty="0">
                <a:solidFill>
                  <a:srgbClr val="000000"/>
                </a:solidFill>
                <a:latin typeface="Calibri" charset="0"/>
                <a:ea typeface="Calibri" charset="0"/>
                <a:cs typeface="Calibri" charset="0"/>
              </a:rPr>
              <a:t> </a:t>
            </a:r>
            <a:endParaRPr lang="zh-CN" altLang="en-US" sz="2000" dirty="0" smtClean="0">
              <a:latin typeface="Calibri" charset="0"/>
              <a:ea typeface="Calibri" charset="0"/>
              <a:cs typeface="Calibri" charset="0"/>
            </a:endParaRPr>
          </a:p>
          <a:p>
            <a:pPr marL="152400" indent="0">
              <a:buNone/>
            </a:pPr>
            <a:r>
              <a:rPr lang="en-US" altLang="zh-CN" sz="2000" dirty="0" smtClean="0">
                <a:latin typeface="Calibri" charset="0"/>
                <a:ea typeface="Calibri" charset="0"/>
                <a:cs typeface="Calibri" charset="0"/>
              </a:rPr>
              <a:t>## </a:t>
            </a:r>
            <a:r>
              <a:rPr lang="en-US" altLang="zh-CN" sz="2000" dirty="0">
                <a:latin typeface="Calibri" charset="0"/>
                <a:ea typeface="Calibri" charset="0"/>
                <a:cs typeface="Calibri" charset="0"/>
              </a:rPr>
              <a:t>Normal configurations</a:t>
            </a:r>
          </a:p>
          <a:p>
            <a:pPr marL="152400" indent="0">
              <a:buNone/>
            </a:pPr>
            <a:r>
              <a:rPr lang="en-US" altLang="zh-CN" sz="2000" dirty="0">
                <a:latin typeface="Calibri" charset="0"/>
                <a:ea typeface="Calibri" charset="0"/>
                <a:cs typeface="Calibri" charset="0"/>
              </a:rPr>
              <a:t>#SBATCH --job-name=test</a:t>
            </a:r>
          </a:p>
          <a:p>
            <a:pPr marL="152400" indent="0">
              <a:buNone/>
            </a:pPr>
            <a:r>
              <a:rPr lang="en-US" altLang="zh-CN" sz="2000" dirty="0">
                <a:latin typeface="Calibri" charset="0"/>
                <a:ea typeface="Calibri" charset="0"/>
                <a:cs typeface="Calibri" charset="0"/>
              </a:rPr>
              <a:t>#SBATCH --output=</a:t>
            </a:r>
            <a:r>
              <a:rPr lang="en-US" altLang="zh-CN" sz="2000" dirty="0" err="1">
                <a:latin typeface="Calibri" charset="0"/>
                <a:ea typeface="Calibri" charset="0"/>
                <a:cs typeface="Calibri" charset="0"/>
              </a:rPr>
              <a:t>test.out</a:t>
            </a:r>
            <a:endParaRPr lang="en-US" altLang="zh-CN" sz="2000" dirty="0">
              <a:latin typeface="Calibri" charset="0"/>
              <a:ea typeface="Calibri" charset="0"/>
              <a:cs typeface="Calibri" charset="0"/>
            </a:endParaRPr>
          </a:p>
          <a:p>
            <a:pPr marL="152400" indent="0">
              <a:buNone/>
            </a:pPr>
            <a:r>
              <a:rPr lang="en-US" altLang="zh-CN" sz="2000" dirty="0">
                <a:latin typeface="Calibri" charset="0"/>
                <a:ea typeface="Calibri" charset="0"/>
                <a:cs typeface="Calibri" charset="0"/>
              </a:rPr>
              <a:t>#SBATCH --error=</a:t>
            </a:r>
            <a:r>
              <a:rPr lang="en-US" altLang="zh-CN" sz="2000" dirty="0" err="1">
                <a:latin typeface="Calibri" charset="0"/>
                <a:ea typeface="Calibri" charset="0"/>
                <a:cs typeface="Calibri" charset="0"/>
              </a:rPr>
              <a:t>test.err</a:t>
            </a:r>
            <a:endParaRPr lang="en-US" altLang="zh-CN" sz="2000" dirty="0">
              <a:latin typeface="Calibri" charset="0"/>
              <a:ea typeface="Calibri" charset="0"/>
              <a:cs typeface="Calibri" charset="0"/>
            </a:endParaRPr>
          </a:p>
          <a:p>
            <a:pPr marL="152400" indent="0">
              <a:buNone/>
            </a:pPr>
            <a:r>
              <a:rPr lang="en-US" altLang="zh-CN" sz="2000" dirty="0">
                <a:latin typeface="Calibri" charset="0"/>
                <a:ea typeface="Calibri" charset="0"/>
                <a:cs typeface="Calibri" charset="0"/>
              </a:rPr>
              <a:t>#SBATCH --time=04:00:00</a:t>
            </a:r>
          </a:p>
          <a:p>
            <a:pPr marL="152400" indent="0">
              <a:buNone/>
            </a:pPr>
            <a:r>
              <a:rPr lang="en-US" altLang="zh-CN" sz="2000" dirty="0">
                <a:latin typeface="Calibri" charset="0"/>
                <a:ea typeface="Calibri" charset="0"/>
                <a:cs typeface="Calibri" charset="0"/>
              </a:rPr>
              <a:t/>
            </a:r>
            <a:br>
              <a:rPr lang="en-US" altLang="zh-CN" sz="2000" dirty="0">
                <a:latin typeface="Calibri" charset="0"/>
                <a:ea typeface="Calibri" charset="0"/>
                <a:cs typeface="Calibri" charset="0"/>
              </a:rPr>
            </a:br>
            <a:r>
              <a:rPr lang="en-US" altLang="zh-CN" sz="2000" dirty="0">
                <a:latin typeface="Calibri" charset="0"/>
                <a:ea typeface="Calibri" charset="0"/>
                <a:cs typeface="Calibri" charset="0"/>
              </a:rPr>
              <a:t>## Parallel configurations</a:t>
            </a:r>
          </a:p>
          <a:p>
            <a:pPr marL="152400" indent="0">
              <a:buNone/>
            </a:pPr>
            <a:r>
              <a:rPr lang="en-US" altLang="zh-CN" sz="2000" dirty="0">
                <a:latin typeface="Calibri" charset="0"/>
                <a:ea typeface="Calibri" charset="0"/>
                <a:cs typeface="Calibri" charset="0"/>
              </a:rPr>
              <a:t>#SBATCH -p general</a:t>
            </a:r>
          </a:p>
          <a:p>
            <a:pPr marL="152400" indent="0">
              <a:buNone/>
            </a:pPr>
            <a:r>
              <a:rPr lang="en-US" altLang="zh-CN" sz="2000" dirty="0">
                <a:latin typeface="Calibri" charset="0"/>
                <a:ea typeface="Calibri" charset="0"/>
                <a:cs typeface="Calibri" charset="0"/>
              </a:rPr>
              <a:t>#SBATCH -N 2</a:t>
            </a:r>
          </a:p>
          <a:p>
            <a:pPr marL="152400" indent="0">
              <a:buNone/>
            </a:pPr>
            <a:r>
              <a:rPr lang="en-US" altLang="zh-CN" sz="2000" dirty="0">
                <a:latin typeface="Calibri" charset="0"/>
                <a:ea typeface="Calibri" charset="0"/>
                <a:cs typeface="Calibri" charset="0"/>
              </a:rPr>
              <a:t>#SBATCH -n 2 OR --</a:t>
            </a:r>
            <a:r>
              <a:rPr lang="en-US" altLang="zh-CN" sz="2000" dirty="0" err="1">
                <a:latin typeface="Calibri" charset="0"/>
                <a:ea typeface="Calibri" charset="0"/>
                <a:cs typeface="Calibri" charset="0"/>
              </a:rPr>
              <a:t>ntasks</a:t>
            </a:r>
            <a:r>
              <a:rPr lang="en-US" altLang="zh-CN" sz="2000" dirty="0">
                <a:latin typeface="Calibri" charset="0"/>
                <a:ea typeface="Calibri" charset="0"/>
                <a:cs typeface="Calibri" charset="0"/>
              </a:rPr>
              <a:t>-per-node=2</a:t>
            </a:r>
          </a:p>
          <a:p>
            <a:pPr marL="152400" indent="0">
              <a:buNone/>
            </a:pPr>
            <a:r>
              <a:rPr lang="en-US" altLang="zh-CN" sz="2000" dirty="0">
                <a:latin typeface="Calibri" charset="0"/>
                <a:ea typeface="Calibri" charset="0"/>
                <a:cs typeface="Calibri" charset="0"/>
              </a:rPr>
              <a:t>#SBATCH --</a:t>
            </a:r>
            <a:r>
              <a:rPr lang="en-US" altLang="zh-CN" sz="2000" dirty="0" err="1">
                <a:latin typeface="Calibri" charset="0"/>
                <a:ea typeface="Calibri" charset="0"/>
                <a:cs typeface="Calibri" charset="0"/>
              </a:rPr>
              <a:t>cpus</a:t>
            </a:r>
            <a:r>
              <a:rPr lang="en-US" altLang="zh-CN" sz="2000" dirty="0">
                <a:latin typeface="Calibri" charset="0"/>
                <a:ea typeface="Calibri" charset="0"/>
                <a:cs typeface="Calibri" charset="0"/>
              </a:rPr>
              <a:t>-per-task=4</a:t>
            </a:r>
          </a:p>
          <a:p>
            <a:pPr marL="152400" indent="0">
              <a:buNone/>
            </a:pPr>
            <a:r>
              <a:rPr lang="en-US" altLang="zh-CN" sz="2000" dirty="0">
                <a:latin typeface="Calibri" charset="0"/>
                <a:ea typeface="Calibri" charset="0"/>
                <a:cs typeface="Calibri" charset="0"/>
              </a:rPr>
              <a:t>#SBATCH --mem-per-</a:t>
            </a:r>
            <a:r>
              <a:rPr lang="en-US" altLang="zh-CN" sz="2000" dirty="0" err="1">
                <a:latin typeface="Calibri" charset="0"/>
                <a:ea typeface="Calibri" charset="0"/>
                <a:cs typeface="Calibri" charset="0"/>
              </a:rPr>
              <a:t>cpu</a:t>
            </a:r>
            <a:r>
              <a:rPr lang="en-US" altLang="zh-CN" sz="2000" dirty="0">
                <a:latin typeface="Calibri" charset="0"/>
                <a:ea typeface="Calibri" charset="0"/>
                <a:cs typeface="Calibri" charset="0"/>
              </a:rPr>
              <a:t>=10G</a:t>
            </a:r>
          </a:p>
          <a:p>
            <a:pPr marL="152400" indent="0">
              <a:buNone/>
            </a:pPr>
            <a:r>
              <a:rPr lang="en-US" altLang="zh-CN" sz="2000" dirty="0">
                <a:latin typeface="Calibri" charset="0"/>
                <a:ea typeface="Calibri" charset="0"/>
                <a:cs typeface="Calibri" charset="0"/>
              </a:rPr>
              <a:t>#SBATCH --</a:t>
            </a:r>
            <a:r>
              <a:rPr lang="en-US" altLang="zh-CN" sz="2000" dirty="0" err="1">
                <a:latin typeface="Calibri" charset="0"/>
                <a:ea typeface="Calibri" charset="0"/>
                <a:cs typeface="Calibri" charset="0"/>
              </a:rPr>
              <a:t>gres</a:t>
            </a:r>
            <a:r>
              <a:rPr lang="en-US" altLang="zh-CN" sz="2000" dirty="0">
                <a:latin typeface="Calibri" charset="0"/>
                <a:ea typeface="Calibri" charset="0"/>
                <a:cs typeface="Calibri" charset="0"/>
              </a:rPr>
              <a:t>=gpu:1</a:t>
            </a:r>
          </a:p>
          <a:p>
            <a:pPr marL="152400" indent="0">
              <a:buNone/>
            </a:pPr>
            <a:r>
              <a:rPr lang="en-US" altLang="zh-CN" sz="2000" dirty="0">
                <a:latin typeface="Calibri" charset="0"/>
                <a:ea typeface="Calibri" charset="0"/>
                <a:cs typeface="Calibri" charset="0"/>
              </a:rPr>
              <a:t/>
            </a:r>
            <a:br>
              <a:rPr lang="en-US" altLang="zh-CN" sz="2000" dirty="0">
                <a:latin typeface="Calibri" charset="0"/>
                <a:ea typeface="Calibri" charset="0"/>
                <a:cs typeface="Calibri" charset="0"/>
              </a:rPr>
            </a:br>
            <a:endParaRPr lang="en-US" altLang="zh-CN" sz="2000" dirty="0">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21</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Sample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batch</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script</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152400" indent="0">
              <a:buNone/>
            </a:pPr>
            <a:r>
              <a:rPr lang="en-US" altLang="zh-CN" sz="2000" dirty="0" smtClean="0">
                <a:latin typeface="Calibri" charset="0"/>
                <a:ea typeface="Calibri" charset="0"/>
                <a:cs typeface="Calibri" charset="0"/>
              </a:rPr>
              <a:t>## </a:t>
            </a:r>
            <a:r>
              <a:rPr lang="en-US" altLang="zh-CN" sz="2000" dirty="0">
                <a:latin typeface="Calibri" charset="0"/>
                <a:ea typeface="Calibri" charset="0"/>
                <a:cs typeface="Calibri" charset="0"/>
              </a:rPr>
              <a:t>Constraint options</a:t>
            </a:r>
          </a:p>
          <a:p>
            <a:pPr marL="152400" indent="0">
              <a:buNone/>
            </a:pPr>
            <a:r>
              <a:rPr lang="en-US" altLang="zh-CN" sz="2000" dirty="0">
                <a:latin typeface="Calibri" charset="0"/>
                <a:ea typeface="Calibri" charset="0"/>
                <a:cs typeface="Calibri" charset="0"/>
              </a:rPr>
              <a:t>#SBATCH --mem=10G</a:t>
            </a:r>
          </a:p>
          <a:p>
            <a:pPr marL="152400" indent="0">
              <a:buNone/>
            </a:pPr>
            <a:r>
              <a:rPr lang="en-US" altLang="zh-CN" sz="2000" dirty="0">
                <a:latin typeface="Calibri" charset="0"/>
                <a:ea typeface="Calibri" charset="0"/>
                <a:cs typeface="Calibri" charset="0"/>
              </a:rPr>
              <a:t>#SBATCH --</a:t>
            </a:r>
            <a:r>
              <a:rPr lang="en-US" altLang="zh-CN" sz="2000" dirty="0" err="1">
                <a:latin typeface="Calibri" charset="0"/>
                <a:ea typeface="Calibri" charset="0"/>
                <a:cs typeface="Calibri" charset="0"/>
              </a:rPr>
              <a:t>nodelist</a:t>
            </a:r>
            <a:r>
              <a:rPr lang="en-US" altLang="zh-CN" sz="2000" dirty="0">
                <a:latin typeface="Calibri" charset="0"/>
                <a:ea typeface="Calibri" charset="0"/>
                <a:cs typeface="Calibri" charset="0"/>
              </a:rPr>
              <a:t>=c1[234-238]</a:t>
            </a:r>
          </a:p>
          <a:p>
            <a:pPr marL="152400" indent="0">
              <a:buNone/>
            </a:pPr>
            <a:r>
              <a:rPr lang="en-US" altLang="zh-CN" sz="2000" dirty="0">
                <a:latin typeface="Calibri" charset="0"/>
                <a:ea typeface="Calibri" charset="0"/>
                <a:cs typeface="Calibri" charset="0"/>
              </a:rPr>
              <a:t>#SBATCH --</a:t>
            </a:r>
            <a:r>
              <a:rPr lang="en-US" altLang="zh-CN" sz="2000" dirty="0" smtClean="0">
                <a:latin typeface="Calibri" charset="0"/>
                <a:ea typeface="Calibri" charset="0"/>
                <a:cs typeface="Calibri" charset="0"/>
              </a:rPr>
              <a:t>exclude=c1234</a:t>
            </a:r>
            <a:r>
              <a:rPr lang="en-US" altLang="zh-CN" sz="2000" dirty="0">
                <a:latin typeface="Calibri" charset="0"/>
                <a:ea typeface="Calibri" charset="0"/>
                <a:cs typeface="Calibri" charset="0"/>
              </a:rPr>
              <a:t/>
            </a:r>
            <a:br>
              <a:rPr lang="en-US" altLang="zh-CN" sz="2000" dirty="0">
                <a:latin typeface="Calibri" charset="0"/>
                <a:ea typeface="Calibri" charset="0"/>
                <a:cs typeface="Calibri" charset="0"/>
              </a:rPr>
            </a:br>
            <a:r>
              <a:rPr lang="en-US" altLang="zh-CN" sz="2000" dirty="0">
                <a:latin typeface="Calibri" charset="0"/>
                <a:ea typeface="Calibri" charset="0"/>
                <a:cs typeface="Calibri" charset="0"/>
              </a:rPr>
              <a:t>#SBATCH --constraint=“E5-2690v3@2.60GHz”</a:t>
            </a:r>
          </a:p>
          <a:p>
            <a:pPr marL="152400" indent="0">
              <a:buNone/>
            </a:pPr>
            <a:r>
              <a:rPr lang="en-US" altLang="zh-CN" sz="2000" dirty="0">
                <a:latin typeface="Calibri" charset="0"/>
                <a:ea typeface="Calibri" charset="0"/>
                <a:cs typeface="Calibri" charset="0"/>
              </a:rPr>
              <a:t>#SBATCH --</a:t>
            </a:r>
            <a:r>
              <a:rPr lang="en-US" altLang="zh-CN" sz="2000" dirty="0" err="1">
                <a:latin typeface="Calibri" charset="0"/>
                <a:ea typeface="Calibri" charset="0"/>
                <a:cs typeface="Calibri" charset="0"/>
              </a:rPr>
              <a:t>gres</a:t>
            </a:r>
            <a:r>
              <a:rPr lang="en-US" altLang="zh-CN" sz="2000" dirty="0">
                <a:latin typeface="Calibri" charset="0"/>
                <a:ea typeface="Calibri" charset="0"/>
                <a:cs typeface="Calibri" charset="0"/>
              </a:rPr>
              <a:t>=gpu:k20:1</a:t>
            </a:r>
          </a:p>
          <a:p>
            <a:pPr marL="152400" indent="0">
              <a:buNone/>
            </a:pPr>
            <a:r>
              <a:rPr lang="en-US" altLang="zh-CN" sz="2000" dirty="0">
                <a:latin typeface="Calibri" charset="0"/>
                <a:ea typeface="Calibri" charset="0"/>
                <a:cs typeface="Calibri" charset="0"/>
              </a:rPr>
              <a:t/>
            </a:r>
            <a:br>
              <a:rPr lang="en-US" altLang="zh-CN" sz="2000" dirty="0">
                <a:latin typeface="Calibri" charset="0"/>
                <a:ea typeface="Calibri" charset="0"/>
                <a:cs typeface="Calibri" charset="0"/>
              </a:rPr>
            </a:br>
            <a:r>
              <a:rPr lang="en-US" altLang="zh-CN" sz="2000" dirty="0">
                <a:latin typeface="Calibri" charset="0"/>
                <a:ea typeface="Calibri" charset="0"/>
                <a:cs typeface="Calibri" charset="0"/>
              </a:rPr>
              <a:t>## Dependencies options</a:t>
            </a:r>
          </a:p>
          <a:p>
            <a:pPr marL="152400" indent="0">
              <a:buNone/>
            </a:pPr>
            <a:r>
              <a:rPr lang="en-US" altLang="zh-CN" sz="2000" dirty="0">
                <a:latin typeface="Calibri" charset="0"/>
                <a:ea typeface="Calibri" charset="0"/>
                <a:cs typeface="Calibri" charset="0"/>
              </a:rPr>
              <a:t>#SBATCH --</a:t>
            </a:r>
            <a:r>
              <a:rPr lang="en-US" altLang="zh-CN" sz="2000" dirty="0" smtClean="0">
                <a:latin typeface="Calibri" charset="0"/>
                <a:ea typeface="Calibri" charset="0"/>
                <a:cs typeface="Calibri" charset="0"/>
              </a:rPr>
              <a:t>dependency=</a:t>
            </a:r>
            <a:r>
              <a:rPr lang="en-US" altLang="zh-CN" sz="2000" dirty="0" err="1" smtClean="0">
                <a:latin typeface="Calibri" charset="0"/>
                <a:ea typeface="Calibri" charset="0"/>
                <a:cs typeface="Calibri" charset="0"/>
              </a:rPr>
              <a:t>after:jobid</a:t>
            </a:r>
            <a:endParaRPr lang="en-US" altLang="zh-CN" sz="2000" dirty="0" smtClean="0">
              <a:latin typeface="Calibri" charset="0"/>
              <a:ea typeface="Calibri" charset="0"/>
              <a:cs typeface="Calibri" charset="0"/>
            </a:endParaRPr>
          </a:p>
          <a:p>
            <a:pPr marL="152400" indent="0">
              <a:buNone/>
            </a:pPr>
            <a:r>
              <a:rPr lang="en-US" altLang="zh-CN" sz="2000" dirty="0" smtClean="0">
                <a:latin typeface="Calibri" charset="0"/>
                <a:ea typeface="Calibri" charset="0"/>
                <a:cs typeface="Calibri" charset="0"/>
              </a:rPr>
              <a:t>#SBATCH --dependency=</a:t>
            </a:r>
            <a:r>
              <a:rPr lang="en-US" altLang="zh-CN" sz="2000" dirty="0" err="1" smtClean="0">
                <a:latin typeface="Calibri" charset="0"/>
                <a:ea typeface="Calibri" charset="0"/>
                <a:cs typeface="Calibri" charset="0"/>
              </a:rPr>
              <a:t>afterok:jobid</a:t>
            </a:r>
            <a:endParaRPr lang="en-US" altLang="zh-CN" sz="2000" dirty="0" smtClean="0">
              <a:latin typeface="Calibri" charset="0"/>
              <a:ea typeface="Calibri" charset="0"/>
              <a:cs typeface="Calibri" charset="0"/>
            </a:endParaRPr>
          </a:p>
          <a:p>
            <a:pPr marL="152400" indent="0">
              <a:buNone/>
            </a:pPr>
            <a:r>
              <a:rPr lang="en-US" altLang="zh-CN" sz="2000" dirty="0" smtClean="0">
                <a:latin typeface="Calibri" charset="0"/>
                <a:ea typeface="Calibri" charset="0"/>
                <a:cs typeface="Calibri" charset="0"/>
              </a:rPr>
              <a:t>#SBATCH --dependency=</a:t>
            </a:r>
            <a:r>
              <a:rPr lang="en-US" altLang="zh-CN" sz="2000" dirty="0" err="1" smtClean="0">
                <a:latin typeface="Calibri" charset="0"/>
                <a:ea typeface="Calibri" charset="0"/>
                <a:cs typeface="Calibri" charset="0"/>
              </a:rPr>
              <a:t>afternotok:jobid</a:t>
            </a:r>
            <a:endParaRPr lang="zh-CN" altLang="en-US" sz="2000" dirty="0" smtClean="0">
              <a:latin typeface="Calibri" charset="0"/>
              <a:ea typeface="Calibri" charset="0"/>
              <a:cs typeface="Calibri" charset="0"/>
            </a:endParaRPr>
          </a:p>
          <a:p>
            <a:pPr marL="152400" indent="0">
              <a:buNone/>
            </a:pPr>
            <a:endParaRPr lang="zh-CN" altLang="en-US" sz="2000" dirty="0" smtClean="0">
              <a:latin typeface="Calibri" charset="0"/>
              <a:ea typeface="Calibri" charset="0"/>
              <a:cs typeface="Calibri" charset="0"/>
            </a:endParaRPr>
          </a:p>
          <a:p>
            <a:pPr marL="152400" indent="0">
              <a:buNone/>
            </a:pPr>
            <a:r>
              <a:rPr lang="en-US" altLang="zh-CN" sz="2000" dirty="0" smtClean="0">
                <a:latin typeface="Calibri" charset="0"/>
                <a:ea typeface="Calibri" charset="0"/>
                <a:cs typeface="Calibri" charset="0"/>
              </a:rPr>
              <a:t>Load</a:t>
            </a:r>
            <a:r>
              <a:rPr lang="zh-CN" altLang="en-US" sz="2000" dirty="0" smtClean="0">
                <a:latin typeface="Calibri" charset="0"/>
                <a:ea typeface="Calibri" charset="0"/>
                <a:cs typeface="Calibri" charset="0"/>
              </a:rPr>
              <a:t> </a:t>
            </a:r>
            <a:r>
              <a:rPr lang="en-US" altLang="zh-CN" sz="2000" dirty="0" smtClean="0">
                <a:latin typeface="Calibri" charset="0"/>
                <a:ea typeface="Calibri" charset="0"/>
                <a:cs typeface="Calibri" charset="0"/>
              </a:rPr>
              <a:t>modules</a:t>
            </a:r>
            <a:endParaRPr lang="zh-CN" altLang="en-US" sz="2000" dirty="0" smtClean="0">
              <a:latin typeface="Calibri" charset="0"/>
              <a:ea typeface="Calibri" charset="0"/>
              <a:cs typeface="Calibri" charset="0"/>
            </a:endParaRPr>
          </a:p>
          <a:p>
            <a:pPr marL="152400" indent="0">
              <a:buNone/>
            </a:pPr>
            <a:r>
              <a:rPr lang="en-US" altLang="zh-CN" sz="2000" dirty="0" smtClean="0">
                <a:latin typeface="Calibri" charset="0"/>
                <a:ea typeface="Calibri" charset="0"/>
                <a:cs typeface="Calibri" charset="0"/>
              </a:rPr>
              <a:t>Change</a:t>
            </a:r>
            <a:r>
              <a:rPr lang="zh-CN" altLang="en-US" sz="2000" dirty="0" smtClean="0">
                <a:latin typeface="Calibri" charset="0"/>
                <a:ea typeface="Calibri" charset="0"/>
                <a:cs typeface="Calibri" charset="0"/>
              </a:rPr>
              <a:t> </a:t>
            </a:r>
            <a:r>
              <a:rPr lang="en-US" altLang="zh-CN" sz="2000" dirty="0" smtClean="0">
                <a:latin typeface="Calibri" charset="0"/>
                <a:ea typeface="Calibri" charset="0"/>
                <a:cs typeface="Calibri" charset="0"/>
              </a:rPr>
              <a:t>directory</a:t>
            </a:r>
            <a:endParaRPr lang="zh-CN" altLang="en-US" sz="2000" dirty="0" smtClean="0">
              <a:latin typeface="Calibri" charset="0"/>
              <a:ea typeface="Calibri" charset="0"/>
              <a:cs typeface="Calibri" charset="0"/>
            </a:endParaRPr>
          </a:p>
          <a:p>
            <a:pPr marL="152400" indent="0">
              <a:buNone/>
            </a:pPr>
            <a:r>
              <a:rPr lang="en-US" altLang="zh-CN" sz="2000" dirty="0" smtClean="0">
                <a:latin typeface="Calibri" charset="0"/>
                <a:ea typeface="Calibri" charset="0"/>
                <a:cs typeface="Calibri" charset="0"/>
              </a:rPr>
              <a:t>Start</a:t>
            </a:r>
            <a:r>
              <a:rPr lang="zh-CN" altLang="en-US" sz="2000" dirty="0" smtClean="0">
                <a:latin typeface="Calibri" charset="0"/>
                <a:ea typeface="Calibri" charset="0"/>
                <a:cs typeface="Calibri" charset="0"/>
              </a:rPr>
              <a:t> </a:t>
            </a:r>
            <a:r>
              <a:rPr lang="en-US" altLang="zh-CN" sz="2000" dirty="0" smtClean="0">
                <a:latin typeface="Calibri" charset="0"/>
                <a:ea typeface="Calibri" charset="0"/>
                <a:cs typeface="Calibri" charset="0"/>
              </a:rPr>
              <a:t>the</a:t>
            </a:r>
            <a:r>
              <a:rPr lang="zh-CN" altLang="en-US" sz="2000" dirty="0" smtClean="0">
                <a:latin typeface="Calibri" charset="0"/>
                <a:ea typeface="Calibri" charset="0"/>
                <a:cs typeface="Calibri" charset="0"/>
              </a:rPr>
              <a:t> </a:t>
            </a:r>
            <a:r>
              <a:rPr lang="en-US" altLang="zh-CN" sz="2000" dirty="0" smtClean="0">
                <a:latin typeface="Calibri" charset="0"/>
                <a:ea typeface="Calibri" charset="0"/>
                <a:cs typeface="Calibri" charset="0"/>
              </a:rPr>
              <a:t>job</a:t>
            </a:r>
            <a:endParaRPr lang="zh-CN" altLang="en-US" sz="2000" dirty="0" smtClean="0">
              <a:latin typeface="Calibri" charset="0"/>
              <a:ea typeface="Calibri" charset="0"/>
              <a:cs typeface="Calibri" charset="0"/>
            </a:endParaRPr>
          </a:p>
          <a:p>
            <a:pPr marL="152400" indent="0">
              <a:buNone/>
            </a:pPr>
            <a:endParaRPr lang="en-US" altLang="zh-CN" sz="2000" dirty="0">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22</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Sample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batch</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script</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23</a:t>
            </a:fld>
            <a:endParaRPr lang="en-GB" dirty="0"/>
          </a:p>
        </p:txBody>
      </p:sp>
      <p:grpSp>
        <p:nvGrpSpPr>
          <p:cNvPr id="4" name="组 3"/>
          <p:cNvGrpSpPr/>
          <p:nvPr/>
        </p:nvGrpSpPr>
        <p:grpSpPr>
          <a:xfrm>
            <a:off x="520504" y="1549577"/>
            <a:ext cx="10501476" cy="4930446"/>
            <a:chOff x="0" y="752289"/>
            <a:chExt cx="11739433" cy="5810192"/>
          </a:xfrm>
        </p:grpSpPr>
        <p:sp>
          <p:nvSpPr>
            <p:cNvPr id="6" name="Google Shape;344;p54"/>
            <p:cNvSpPr/>
            <p:nvPr/>
          </p:nvSpPr>
          <p:spPr>
            <a:xfrm>
              <a:off x="4134967" y="752289"/>
              <a:ext cx="3826266" cy="1708000"/>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7" name="Google Shape;345;p54"/>
            <p:cNvSpPr txBox="1"/>
            <p:nvPr/>
          </p:nvSpPr>
          <p:spPr>
            <a:xfrm>
              <a:off x="4337966" y="929922"/>
              <a:ext cx="3573499" cy="1477200"/>
            </a:xfrm>
            <a:prstGeom prst="rect">
              <a:avLst/>
            </a:prstGeom>
            <a:noFill/>
            <a:ln>
              <a:noFill/>
            </a:ln>
          </p:spPr>
          <p:txBody>
            <a:bodyPr spcFirstLastPara="1" wrap="square" lIns="91433" tIns="45700" rIns="91433" bIns="45700" anchor="t" anchorCtr="0">
              <a:noAutofit/>
            </a:bodyPr>
            <a:lstStyle/>
            <a:p>
              <a:r>
                <a:rPr lang="en-GB" sz="1865" i="1" dirty="0">
                  <a:solidFill>
                    <a:schemeClr val="dk1"/>
                  </a:solidFill>
                  <a:latin typeface="Calibri"/>
                  <a:ea typeface="Calibri"/>
                  <a:cs typeface="Calibri"/>
                  <a:sym typeface="Calibri"/>
                </a:rPr>
                <a:t>Submit script contents</a:t>
              </a:r>
              <a:endParaRPr sz="1465" dirty="0"/>
            </a:p>
            <a:p>
              <a:r>
                <a:rPr lang="en-GB" sz="1865" dirty="0">
                  <a:solidFill>
                    <a:schemeClr val="dk1"/>
                  </a:solidFill>
                  <a:latin typeface="Calibri"/>
                  <a:ea typeface="Calibri"/>
                  <a:cs typeface="Calibri"/>
                  <a:sym typeface="Calibri"/>
                </a:rPr>
                <a:t>#SBATCH --nodes 2</a:t>
              </a:r>
              <a:endParaRPr sz="1465" dirty="0"/>
            </a:p>
            <a:p>
              <a:r>
                <a:rPr lang="en-GB" sz="1865" dirty="0">
                  <a:solidFill>
                    <a:schemeClr val="dk1"/>
                  </a:solidFill>
                  <a:latin typeface="Calibri"/>
                  <a:ea typeface="Calibri"/>
                  <a:cs typeface="Calibri"/>
                  <a:sym typeface="Calibri"/>
                </a:rPr>
                <a:t>#SBATCH --tasks-per-node=3</a:t>
              </a:r>
              <a:endParaRPr sz="1465" dirty="0"/>
            </a:p>
            <a:p>
              <a:r>
                <a:rPr lang="en-GB" sz="1865" dirty="0">
                  <a:solidFill>
                    <a:schemeClr val="dk1"/>
                  </a:solidFill>
                  <a:latin typeface="Calibri"/>
                  <a:ea typeface="Calibri"/>
                  <a:cs typeface="Calibri"/>
                  <a:sym typeface="Calibri"/>
                </a:rPr>
                <a:t>#SBATCH --</a:t>
              </a:r>
              <a:r>
                <a:rPr lang="en-GB" sz="1865" dirty="0" err="1">
                  <a:solidFill>
                    <a:schemeClr val="dk1"/>
                  </a:solidFill>
                  <a:latin typeface="Calibri"/>
                  <a:ea typeface="Calibri"/>
                  <a:cs typeface="Calibri"/>
                  <a:sym typeface="Calibri"/>
                </a:rPr>
                <a:t>cpus</a:t>
              </a:r>
              <a:r>
                <a:rPr lang="en-GB" sz="1865" dirty="0">
                  <a:solidFill>
                    <a:schemeClr val="dk1"/>
                  </a:solidFill>
                  <a:latin typeface="Calibri"/>
                  <a:ea typeface="Calibri"/>
                  <a:cs typeface="Calibri"/>
                  <a:sym typeface="Calibri"/>
                </a:rPr>
                <a:t>-per-task=4</a:t>
              </a:r>
              <a:endParaRPr sz="1465" dirty="0"/>
            </a:p>
            <a:p>
              <a:endParaRPr sz="1865" dirty="0">
                <a:solidFill>
                  <a:schemeClr val="dk1"/>
                </a:solidFill>
                <a:latin typeface="Calibri"/>
                <a:ea typeface="Calibri"/>
                <a:cs typeface="Calibri"/>
                <a:sym typeface="Calibri"/>
              </a:endParaRPr>
            </a:p>
          </p:txBody>
        </p:sp>
        <p:cxnSp>
          <p:nvCxnSpPr>
            <p:cNvPr id="8" name="Google Shape;346;p54"/>
            <p:cNvCxnSpPr/>
            <p:nvPr/>
          </p:nvCxnSpPr>
          <p:spPr>
            <a:xfrm flipH="1">
              <a:off x="3777125" y="2465205"/>
              <a:ext cx="2093600" cy="9012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 name="Google Shape;347;p54"/>
            <p:cNvCxnSpPr/>
            <p:nvPr/>
          </p:nvCxnSpPr>
          <p:spPr>
            <a:xfrm>
              <a:off x="5867634" y="2465205"/>
              <a:ext cx="2163200" cy="901200"/>
            </a:xfrm>
            <a:prstGeom prst="straightConnector1">
              <a:avLst/>
            </a:prstGeom>
            <a:noFill/>
            <a:ln w="9525" cap="flat" cmpd="sng">
              <a:solidFill>
                <a:schemeClr val="accent1"/>
              </a:solidFill>
              <a:prstDash val="solid"/>
              <a:miter lim="800000"/>
              <a:headEnd type="none" w="sm" len="sm"/>
              <a:tailEnd type="triangle" w="med" len="med"/>
            </a:ln>
          </p:spPr>
        </p:cxnSp>
        <p:sp>
          <p:nvSpPr>
            <p:cNvPr id="10" name="Google Shape;348;p54"/>
            <p:cNvSpPr/>
            <p:nvPr/>
          </p:nvSpPr>
          <p:spPr>
            <a:xfrm>
              <a:off x="0" y="3432626"/>
              <a:ext cx="5636800" cy="3129855"/>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11" name="Google Shape;349;p54"/>
            <p:cNvSpPr txBox="1"/>
            <p:nvPr/>
          </p:nvSpPr>
          <p:spPr>
            <a:xfrm>
              <a:off x="2349300" y="3565125"/>
              <a:ext cx="1177200" cy="369200"/>
            </a:xfrm>
            <a:prstGeom prst="rect">
              <a:avLst/>
            </a:prstGeom>
            <a:noFill/>
            <a:ln>
              <a:noFill/>
            </a:ln>
          </p:spPr>
          <p:txBody>
            <a:bodyPr spcFirstLastPara="1" wrap="square" lIns="91433" tIns="45700" rIns="91433" bIns="45700" anchor="t" anchorCtr="0">
              <a:noAutofit/>
            </a:bodyPr>
            <a:lstStyle/>
            <a:p>
              <a:r>
                <a:rPr lang="en-GB" sz="1865" b="1" dirty="0">
                  <a:solidFill>
                    <a:schemeClr val="dk1"/>
                  </a:solidFill>
                  <a:latin typeface="Calibri"/>
                  <a:ea typeface="Calibri"/>
                  <a:cs typeface="Calibri"/>
                  <a:sym typeface="Calibri"/>
                </a:rPr>
                <a:t>Node 0</a:t>
              </a:r>
              <a:endParaRPr sz="1465" dirty="0"/>
            </a:p>
          </p:txBody>
        </p:sp>
        <p:sp>
          <p:nvSpPr>
            <p:cNvPr id="12" name="Google Shape;350;p54"/>
            <p:cNvSpPr/>
            <p:nvPr/>
          </p:nvSpPr>
          <p:spPr>
            <a:xfrm>
              <a:off x="6102633" y="3432626"/>
              <a:ext cx="5636800" cy="3129855"/>
            </a:xfrm>
            <a:prstGeom prst="rect">
              <a:avLst/>
            </a:prstGeom>
            <a:noFill/>
            <a:ln w="12700"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13" name="Google Shape;351;p54"/>
            <p:cNvSpPr txBox="1"/>
            <p:nvPr/>
          </p:nvSpPr>
          <p:spPr>
            <a:xfrm>
              <a:off x="8496466" y="3538625"/>
              <a:ext cx="999200" cy="369200"/>
            </a:xfrm>
            <a:prstGeom prst="rect">
              <a:avLst/>
            </a:prstGeom>
            <a:noFill/>
            <a:ln>
              <a:noFill/>
            </a:ln>
          </p:spPr>
          <p:txBody>
            <a:bodyPr spcFirstLastPara="1" wrap="square" lIns="91433" tIns="45700" rIns="91433" bIns="45700" anchor="t" anchorCtr="0">
              <a:noAutofit/>
            </a:bodyPr>
            <a:lstStyle/>
            <a:p>
              <a:r>
                <a:rPr lang="en-GB" sz="1865" b="1">
                  <a:solidFill>
                    <a:schemeClr val="dk1"/>
                  </a:solidFill>
                  <a:latin typeface="Calibri"/>
                  <a:ea typeface="Calibri"/>
                  <a:cs typeface="Calibri"/>
                  <a:sym typeface="Calibri"/>
                </a:rPr>
                <a:t>Node 1</a:t>
              </a:r>
              <a:endParaRPr sz="1465"/>
            </a:p>
          </p:txBody>
        </p:sp>
        <p:sp>
          <p:nvSpPr>
            <p:cNvPr id="14" name="Google Shape;352;p54"/>
            <p:cNvSpPr txBox="1"/>
            <p:nvPr/>
          </p:nvSpPr>
          <p:spPr>
            <a:xfrm>
              <a:off x="7553772" y="2769991"/>
              <a:ext cx="2874400" cy="369200"/>
            </a:xfrm>
            <a:prstGeom prst="rect">
              <a:avLst/>
            </a:prstGeom>
            <a:noFill/>
            <a:ln>
              <a:noFill/>
            </a:ln>
          </p:spPr>
          <p:txBody>
            <a:bodyPr spcFirstLastPara="1" wrap="square" lIns="91433" tIns="45700" rIns="91433" bIns="45700" anchor="t" anchorCtr="0">
              <a:noAutofit/>
            </a:bodyPr>
            <a:lstStyle/>
            <a:p>
              <a:r>
                <a:rPr lang="en-GB" sz="1865">
                  <a:solidFill>
                    <a:schemeClr val="dk1"/>
                  </a:solidFill>
                  <a:latin typeface="Calibri"/>
                  <a:ea typeface="Calibri"/>
                  <a:cs typeface="Calibri"/>
                  <a:sym typeface="Calibri"/>
                </a:rPr>
                <a:t>2 nodes are reserved</a:t>
              </a:r>
              <a:endParaRPr sz="1465"/>
            </a:p>
          </p:txBody>
        </p:sp>
        <p:grpSp>
          <p:nvGrpSpPr>
            <p:cNvPr id="15" name="Google Shape;353;p54"/>
            <p:cNvGrpSpPr/>
            <p:nvPr/>
          </p:nvGrpSpPr>
          <p:grpSpPr>
            <a:xfrm>
              <a:off x="1060167" y="4040489"/>
              <a:ext cx="3432428" cy="692700"/>
              <a:chOff x="1232434" y="3695631"/>
              <a:chExt cx="3432428" cy="692700"/>
            </a:xfrm>
          </p:grpSpPr>
          <p:cxnSp>
            <p:nvCxnSpPr>
              <p:cNvPr id="16" name="Google Shape;354;p54"/>
              <p:cNvCxnSpPr/>
              <p:nvPr/>
            </p:nvCxnSpPr>
            <p:spPr>
              <a:xfrm flipH="1">
                <a:off x="1232434" y="3695631"/>
                <a:ext cx="1730100" cy="692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 name="Google Shape;355;p54"/>
              <p:cNvCxnSpPr/>
              <p:nvPr/>
            </p:nvCxnSpPr>
            <p:spPr>
              <a:xfrm>
                <a:off x="2941962" y="3695631"/>
                <a:ext cx="1722900" cy="692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 name="Google Shape;356;p54"/>
              <p:cNvCxnSpPr/>
              <p:nvPr/>
            </p:nvCxnSpPr>
            <p:spPr>
              <a:xfrm flipH="1">
                <a:off x="2942010" y="3695631"/>
                <a:ext cx="6600" cy="692700"/>
              </a:xfrm>
              <a:prstGeom prst="straightConnector1">
                <a:avLst/>
              </a:prstGeom>
              <a:noFill/>
              <a:ln w="9525" cap="flat" cmpd="sng">
                <a:solidFill>
                  <a:schemeClr val="accent1"/>
                </a:solidFill>
                <a:prstDash val="solid"/>
                <a:miter lim="800000"/>
                <a:headEnd type="none" w="sm" len="sm"/>
                <a:tailEnd type="triangle" w="med" len="med"/>
              </a:ln>
            </p:spPr>
          </p:cxnSp>
        </p:grpSp>
        <p:grpSp>
          <p:nvGrpSpPr>
            <p:cNvPr id="19" name="Google Shape;357;p54"/>
            <p:cNvGrpSpPr/>
            <p:nvPr/>
          </p:nvGrpSpPr>
          <p:grpSpPr>
            <a:xfrm>
              <a:off x="7204832" y="4040489"/>
              <a:ext cx="3432428" cy="692700"/>
              <a:chOff x="1384834" y="3848031"/>
              <a:chExt cx="3432428" cy="692700"/>
            </a:xfrm>
          </p:grpSpPr>
          <p:cxnSp>
            <p:nvCxnSpPr>
              <p:cNvPr id="20" name="Google Shape;358;p54"/>
              <p:cNvCxnSpPr/>
              <p:nvPr/>
            </p:nvCxnSpPr>
            <p:spPr>
              <a:xfrm flipH="1">
                <a:off x="1384834" y="3848031"/>
                <a:ext cx="1730100" cy="692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 name="Google Shape;359;p54"/>
              <p:cNvCxnSpPr/>
              <p:nvPr/>
            </p:nvCxnSpPr>
            <p:spPr>
              <a:xfrm>
                <a:off x="3094362" y="3848031"/>
                <a:ext cx="1722900" cy="692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 name="Google Shape;360;p54"/>
              <p:cNvCxnSpPr/>
              <p:nvPr/>
            </p:nvCxnSpPr>
            <p:spPr>
              <a:xfrm flipH="1">
                <a:off x="3094410" y="3848031"/>
                <a:ext cx="6600" cy="692700"/>
              </a:xfrm>
              <a:prstGeom prst="straightConnector1">
                <a:avLst/>
              </a:prstGeom>
              <a:noFill/>
              <a:ln w="9525" cap="flat" cmpd="sng">
                <a:solidFill>
                  <a:schemeClr val="accent1"/>
                </a:solidFill>
                <a:prstDash val="solid"/>
                <a:miter lim="800000"/>
                <a:headEnd type="none" w="sm" len="sm"/>
                <a:tailEnd type="triangle" w="med" len="med"/>
              </a:ln>
            </p:spPr>
          </p:cxnSp>
        </p:grpSp>
        <p:grpSp>
          <p:nvGrpSpPr>
            <p:cNvPr id="23" name="Google Shape;361;p54"/>
            <p:cNvGrpSpPr/>
            <p:nvPr/>
          </p:nvGrpSpPr>
          <p:grpSpPr>
            <a:xfrm>
              <a:off x="371075" y="4858087"/>
              <a:ext cx="1470900" cy="609600"/>
              <a:chOff x="371061" y="4505739"/>
              <a:chExt cx="1470900" cy="609600"/>
            </a:xfrm>
          </p:grpSpPr>
          <p:sp>
            <p:nvSpPr>
              <p:cNvPr id="24" name="Google Shape;362;p54"/>
              <p:cNvSpPr/>
              <p:nvPr/>
            </p:nvSpPr>
            <p:spPr>
              <a:xfrm>
                <a:off x="371061" y="4505739"/>
                <a:ext cx="1470900" cy="6096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25" name="Google Shape;363;p54"/>
              <p:cNvSpPr txBox="1"/>
              <p:nvPr/>
            </p:nvSpPr>
            <p:spPr>
              <a:xfrm>
                <a:off x="739920" y="4625877"/>
                <a:ext cx="855600" cy="369300"/>
              </a:xfrm>
              <a:prstGeom prst="rect">
                <a:avLst/>
              </a:prstGeom>
              <a:noFill/>
              <a:ln>
                <a:noFill/>
              </a:ln>
            </p:spPr>
            <p:txBody>
              <a:bodyPr spcFirstLastPara="1" wrap="square" lIns="91433" tIns="45700" rIns="91433" bIns="45700" anchor="t" anchorCtr="0">
                <a:noAutofit/>
              </a:bodyPr>
              <a:lstStyle/>
              <a:p>
                <a:r>
                  <a:rPr lang="en-GB" sz="1865">
                    <a:solidFill>
                      <a:schemeClr val="dk1"/>
                    </a:solidFill>
                    <a:latin typeface="Calibri"/>
                    <a:ea typeface="Calibri"/>
                    <a:cs typeface="Calibri"/>
                    <a:sym typeface="Calibri"/>
                  </a:rPr>
                  <a:t>task 0</a:t>
                </a:r>
                <a:endParaRPr sz="1465"/>
              </a:p>
            </p:txBody>
          </p:sp>
        </p:grpSp>
        <p:grpSp>
          <p:nvGrpSpPr>
            <p:cNvPr id="26" name="Google Shape;364;p54"/>
            <p:cNvGrpSpPr/>
            <p:nvPr/>
          </p:nvGrpSpPr>
          <p:grpSpPr>
            <a:xfrm>
              <a:off x="2044495" y="4858087"/>
              <a:ext cx="1470900" cy="609600"/>
              <a:chOff x="371061" y="4505739"/>
              <a:chExt cx="1470900" cy="609600"/>
            </a:xfrm>
          </p:grpSpPr>
          <p:sp>
            <p:nvSpPr>
              <p:cNvPr id="27" name="Google Shape;365;p54"/>
              <p:cNvSpPr/>
              <p:nvPr/>
            </p:nvSpPr>
            <p:spPr>
              <a:xfrm>
                <a:off x="371061" y="4505739"/>
                <a:ext cx="1470900" cy="6096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28" name="Google Shape;366;p54"/>
              <p:cNvSpPr txBox="1"/>
              <p:nvPr/>
            </p:nvSpPr>
            <p:spPr>
              <a:xfrm>
                <a:off x="739936" y="4625877"/>
                <a:ext cx="900000" cy="369300"/>
              </a:xfrm>
              <a:prstGeom prst="rect">
                <a:avLst/>
              </a:prstGeom>
              <a:noFill/>
              <a:ln>
                <a:noFill/>
              </a:ln>
            </p:spPr>
            <p:txBody>
              <a:bodyPr spcFirstLastPara="1" wrap="square" lIns="91433" tIns="45700" rIns="91433" bIns="45700" anchor="t" anchorCtr="0">
                <a:noAutofit/>
              </a:bodyPr>
              <a:lstStyle/>
              <a:p>
                <a:r>
                  <a:rPr lang="en-GB" sz="1865">
                    <a:solidFill>
                      <a:schemeClr val="dk1"/>
                    </a:solidFill>
                    <a:latin typeface="Calibri"/>
                    <a:ea typeface="Calibri"/>
                    <a:cs typeface="Calibri"/>
                    <a:sym typeface="Calibri"/>
                  </a:rPr>
                  <a:t>task 1</a:t>
                </a:r>
                <a:endParaRPr sz="1465"/>
              </a:p>
            </p:txBody>
          </p:sp>
        </p:grpSp>
        <p:grpSp>
          <p:nvGrpSpPr>
            <p:cNvPr id="29" name="Google Shape;367;p54"/>
            <p:cNvGrpSpPr/>
            <p:nvPr/>
          </p:nvGrpSpPr>
          <p:grpSpPr>
            <a:xfrm>
              <a:off x="3740159" y="4858087"/>
              <a:ext cx="1470900" cy="609600"/>
              <a:chOff x="371061" y="4505739"/>
              <a:chExt cx="1470900" cy="609600"/>
            </a:xfrm>
          </p:grpSpPr>
          <p:sp>
            <p:nvSpPr>
              <p:cNvPr id="30" name="Google Shape;368;p54"/>
              <p:cNvSpPr/>
              <p:nvPr/>
            </p:nvSpPr>
            <p:spPr>
              <a:xfrm>
                <a:off x="371061" y="4505739"/>
                <a:ext cx="1470900" cy="6096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31" name="Google Shape;369;p54"/>
              <p:cNvSpPr txBox="1"/>
              <p:nvPr/>
            </p:nvSpPr>
            <p:spPr>
              <a:xfrm>
                <a:off x="739899" y="4625877"/>
                <a:ext cx="859200" cy="369300"/>
              </a:xfrm>
              <a:prstGeom prst="rect">
                <a:avLst/>
              </a:prstGeom>
              <a:noFill/>
              <a:ln>
                <a:noFill/>
              </a:ln>
            </p:spPr>
            <p:txBody>
              <a:bodyPr spcFirstLastPara="1" wrap="square" lIns="91433" tIns="45700" rIns="91433" bIns="45700" anchor="t" anchorCtr="0">
                <a:noAutofit/>
              </a:bodyPr>
              <a:lstStyle/>
              <a:p>
                <a:r>
                  <a:rPr lang="en-GB" sz="1865">
                    <a:solidFill>
                      <a:schemeClr val="dk1"/>
                    </a:solidFill>
                    <a:latin typeface="Calibri"/>
                    <a:ea typeface="Calibri"/>
                    <a:cs typeface="Calibri"/>
                    <a:sym typeface="Calibri"/>
                  </a:rPr>
                  <a:t>task 2</a:t>
                </a:r>
                <a:endParaRPr sz="1465"/>
              </a:p>
            </p:txBody>
          </p:sp>
        </p:grpSp>
        <p:grpSp>
          <p:nvGrpSpPr>
            <p:cNvPr id="32" name="Google Shape;370;p54"/>
            <p:cNvGrpSpPr/>
            <p:nvPr/>
          </p:nvGrpSpPr>
          <p:grpSpPr>
            <a:xfrm>
              <a:off x="6520082" y="4858087"/>
              <a:ext cx="1470900" cy="609600"/>
              <a:chOff x="371061" y="4505739"/>
              <a:chExt cx="1470900" cy="609600"/>
            </a:xfrm>
          </p:grpSpPr>
          <p:sp>
            <p:nvSpPr>
              <p:cNvPr id="33" name="Google Shape;371;p54"/>
              <p:cNvSpPr/>
              <p:nvPr/>
            </p:nvSpPr>
            <p:spPr>
              <a:xfrm>
                <a:off x="371061" y="4505739"/>
                <a:ext cx="1470900" cy="6096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34" name="Google Shape;372;p54"/>
              <p:cNvSpPr txBox="1"/>
              <p:nvPr/>
            </p:nvSpPr>
            <p:spPr>
              <a:xfrm>
                <a:off x="739913" y="4625878"/>
                <a:ext cx="926211" cy="349299"/>
              </a:xfrm>
              <a:prstGeom prst="rect">
                <a:avLst/>
              </a:prstGeom>
              <a:noFill/>
              <a:ln>
                <a:noFill/>
              </a:ln>
            </p:spPr>
            <p:txBody>
              <a:bodyPr spcFirstLastPara="1" wrap="square" lIns="91433" tIns="45700" rIns="91433" bIns="45700" anchor="t" anchorCtr="0">
                <a:noAutofit/>
              </a:bodyPr>
              <a:lstStyle/>
              <a:p>
                <a:r>
                  <a:rPr lang="en-GB" sz="1865">
                    <a:solidFill>
                      <a:schemeClr val="dk1"/>
                    </a:solidFill>
                    <a:latin typeface="Calibri"/>
                    <a:ea typeface="Calibri"/>
                    <a:cs typeface="Calibri"/>
                    <a:sym typeface="Calibri"/>
                  </a:rPr>
                  <a:t>task 3</a:t>
                </a:r>
                <a:endParaRPr sz="1465" dirty="0"/>
              </a:p>
            </p:txBody>
          </p:sp>
        </p:grpSp>
        <p:grpSp>
          <p:nvGrpSpPr>
            <p:cNvPr id="35" name="Google Shape;373;p54"/>
            <p:cNvGrpSpPr/>
            <p:nvPr/>
          </p:nvGrpSpPr>
          <p:grpSpPr>
            <a:xfrm>
              <a:off x="8193131" y="4858087"/>
              <a:ext cx="1470900" cy="609600"/>
              <a:chOff x="371061" y="4505739"/>
              <a:chExt cx="1470900" cy="609600"/>
            </a:xfrm>
          </p:grpSpPr>
          <p:sp>
            <p:nvSpPr>
              <p:cNvPr id="36" name="Google Shape;374;p54"/>
              <p:cNvSpPr/>
              <p:nvPr/>
            </p:nvSpPr>
            <p:spPr>
              <a:xfrm>
                <a:off x="371061" y="4505739"/>
                <a:ext cx="1470900" cy="6096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37" name="Google Shape;375;p54"/>
              <p:cNvSpPr txBox="1"/>
              <p:nvPr/>
            </p:nvSpPr>
            <p:spPr>
              <a:xfrm>
                <a:off x="739929" y="4625877"/>
                <a:ext cx="933665" cy="375006"/>
              </a:xfrm>
              <a:prstGeom prst="rect">
                <a:avLst/>
              </a:prstGeom>
              <a:noFill/>
              <a:ln>
                <a:noFill/>
              </a:ln>
            </p:spPr>
            <p:txBody>
              <a:bodyPr spcFirstLastPara="1" wrap="square" lIns="91433" tIns="45700" rIns="91433" bIns="45700" anchor="t" anchorCtr="0">
                <a:noAutofit/>
              </a:bodyPr>
              <a:lstStyle/>
              <a:p>
                <a:r>
                  <a:rPr lang="en-GB" sz="1865">
                    <a:solidFill>
                      <a:schemeClr val="dk1"/>
                    </a:solidFill>
                    <a:latin typeface="Calibri"/>
                    <a:ea typeface="Calibri"/>
                    <a:cs typeface="Calibri"/>
                    <a:sym typeface="Calibri"/>
                  </a:rPr>
                  <a:t>task 4</a:t>
                </a:r>
                <a:endParaRPr sz="1465" dirty="0"/>
              </a:p>
            </p:txBody>
          </p:sp>
        </p:grpSp>
        <p:grpSp>
          <p:nvGrpSpPr>
            <p:cNvPr id="38" name="Google Shape;376;p54"/>
            <p:cNvGrpSpPr/>
            <p:nvPr/>
          </p:nvGrpSpPr>
          <p:grpSpPr>
            <a:xfrm>
              <a:off x="9890547" y="4858087"/>
              <a:ext cx="1470900" cy="609600"/>
              <a:chOff x="371061" y="4505739"/>
              <a:chExt cx="1470900" cy="609600"/>
            </a:xfrm>
          </p:grpSpPr>
          <p:sp>
            <p:nvSpPr>
              <p:cNvPr id="39" name="Google Shape;377;p54"/>
              <p:cNvSpPr/>
              <p:nvPr/>
            </p:nvSpPr>
            <p:spPr>
              <a:xfrm>
                <a:off x="371061" y="4505739"/>
                <a:ext cx="1470900" cy="6096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lt1"/>
                  </a:solidFill>
                  <a:latin typeface="Calibri"/>
                  <a:ea typeface="Calibri"/>
                  <a:cs typeface="Calibri"/>
                  <a:sym typeface="Calibri"/>
                </a:endParaRPr>
              </a:p>
            </p:txBody>
          </p:sp>
          <p:sp>
            <p:nvSpPr>
              <p:cNvPr id="40" name="Google Shape;378;p54"/>
              <p:cNvSpPr txBox="1"/>
              <p:nvPr/>
            </p:nvSpPr>
            <p:spPr>
              <a:xfrm>
                <a:off x="739914" y="4625877"/>
                <a:ext cx="902400" cy="369300"/>
              </a:xfrm>
              <a:prstGeom prst="rect">
                <a:avLst/>
              </a:prstGeom>
              <a:noFill/>
              <a:ln>
                <a:noFill/>
              </a:ln>
            </p:spPr>
            <p:txBody>
              <a:bodyPr spcFirstLastPara="1" wrap="square" lIns="91433" tIns="45700" rIns="91433" bIns="45700" anchor="t" anchorCtr="0">
                <a:noAutofit/>
              </a:bodyPr>
              <a:lstStyle/>
              <a:p>
                <a:r>
                  <a:rPr lang="en-GB" sz="1865" dirty="0">
                    <a:solidFill>
                      <a:schemeClr val="dk1"/>
                    </a:solidFill>
                    <a:latin typeface="Calibri"/>
                    <a:ea typeface="Calibri"/>
                    <a:cs typeface="Calibri"/>
                    <a:sym typeface="Calibri"/>
                  </a:rPr>
                  <a:t>task 5</a:t>
                </a:r>
                <a:endParaRPr sz="1465" dirty="0"/>
              </a:p>
            </p:txBody>
          </p:sp>
        </p:grpSp>
        <p:grpSp>
          <p:nvGrpSpPr>
            <p:cNvPr id="41" name="Google Shape;379;p54"/>
            <p:cNvGrpSpPr/>
            <p:nvPr/>
          </p:nvGrpSpPr>
          <p:grpSpPr>
            <a:xfrm>
              <a:off x="410826" y="5564781"/>
              <a:ext cx="1413328" cy="760443"/>
              <a:chOff x="583093" y="5200259"/>
              <a:chExt cx="1413328" cy="760443"/>
            </a:xfrm>
          </p:grpSpPr>
          <p:sp>
            <p:nvSpPr>
              <p:cNvPr id="42" name="Google Shape;380;p54"/>
              <p:cNvSpPr/>
              <p:nvPr/>
            </p:nvSpPr>
            <p:spPr>
              <a:xfrm>
                <a:off x="583093"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43" name="Google Shape;381;p54"/>
              <p:cNvSpPr/>
              <p:nvPr/>
            </p:nvSpPr>
            <p:spPr>
              <a:xfrm>
                <a:off x="970302"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44" name="Google Shape;382;p54"/>
              <p:cNvSpPr/>
              <p:nvPr/>
            </p:nvSpPr>
            <p:spPr>
              <a:xfrm>
                <a:off x="135751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45" name="Google Shape;383;p54"/>
              <p:cNvSpPr/>
              <p:nvPr/>
            </p:nvSpPr>
            <p:spPr>
              <a:xfrm>
                <a:off x="174472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grpSp>
            <p:nvGrpSpPr>
              <p:cNvPr id="46" name="Google Shape;384;p54"/>
              <p:cNvGrpSpPr/>
              <p:nvPr/>
            </p:nvGrpSpPr>
            <p:grpSpPr>
              <a:xfrm>
                <a:off x="815017" y="5200259"/>
                <a:ext cx="961951" cy="383816"/>
                <a:chOff x="795353" y="5200259"/>
                <a:chExt cx="961951" cy="383816"/>
              </a:xfrm>
            </p:grpSpPr>
            <p:cxnSp>
              <p:nvCxnSpPr>
                <p:cNvPr id="47" name="Google Shape;385;p54"/>
                <p:cNvCxnSpPr/>
                <p:nvPr/>
              </p:nvCxnSpPr>
              <p:spPr>
                <a:xfrm flipH="1">
                  <a:off x="795353" y="52002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48" name="Google Shape;386;p54"/>
                <p:cNvCxnSpPr/>
                <p:nvPr/>
              </p:nvCxnSpPr>
              <p:spPr>
                <a:xfrm flipH="1">
                  <a:off x="1154936" y="52259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nvGrpSpPr>
                <p:cNvPr id="49" name="Google Shape;387;p54"/>
                <p:cNvGrpSpPr/>
                <p:nvPr/>
              </p:nvGrpSpPr>
              <p:grpSpPr>
                <a:xfrm flipH="1">
                  <a:off x="1286708" y="5205175"/>
                  <a:ext cx="470596" cy="378900"/>
                  <a:chOff x="947753" y="5352659"/>
                  <a:chExt cx="496200" cy="378900"/>
                </a:xfrm>
              </p:grpSpPr>
              <p:cxnSp>
                <p:nvCxnSpPr>
                  <p:cNvPr id="50" name="Google Shape;388;p54"/>
                  <p:cNvCxnSpPr/>
                  <p:nvPr/>
                </p:nvCxnSpPr>
                <p:spPr>
                  <a:xfrm flipH="1">
                    <a:off x="947753" y="53526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1" name="Google Shape;389;p54"/>
                  <p:cNvCxnSpPr/>
                  <p:nvPr/>
                </p:nvCxnSpPr>
                <p:spPr>
                  <a:xfrm flipH="1">
                    <a:off x="1307336" y="53783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grpSp>
        </p:grpSp>
        <p:grpSp>
          <p:nvGrpSpPr>
            <p:cNvPr id="52" name="Google Shape;390;p54"/>
            <p:cNvGrpSpPr/>
            <p:nvPr/>
          </p:nvGrpSpPr>
          <p:grpSpPr>
            <a:xfrm>
              <a:off x="2079466" y="5564781"/>
              <a:ext cx="1413328" cy="760443"/>
              <a:chOff x="583093" y="5200259"/>
              <a:chExt cx="1413328" cy="760443"/>
            </a:xfrm>
          </p:grpSpPr>
          <p:sp>
            <p:nvSpPr>
              <p:cNvPr id="53" name="Google Shape;391;p54"/>
              <p:cNvSpPr/>
              <p:nvPr/>
            </p:nvSpPr>
            <p:spPr>
              <a:xfrm>
                <a:off x="583093"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54" name="Google Shape;392;p54"/>
              <p:cNvSpPr/>
              <p:nvPr/>
            </p:nvSpPr>
            <p:spPr>
              <a:xfrm>
                <a:off x="970302"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55" name="Google Shape;393;p54"/>
              <p:cNvSpPr/>
              <p:nvPr/>
            </p:nvSpPr>
            <p:spPr>
              <a:xfrm>
                <a:off x="135751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56" name="Google Shape;394;p54"/>
              <p:cNvSpPr/>
              <p:nvPr/>
            </p:nvSpPr>
            <p:spPr>
              <a:xfrm>
                <a:off x="174472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grpSp>
            <p:nvGrpSpPr>
              <p:cNvPr id="57" name="Google Shape;395;p54"/>
              <p:cNvGrpSpPr/>
              <p:nvPr/>
            </p:nvGrpSpPr>
            <p:grpSpPr>
              <a:xfrm>
                <a:off x="815017" y="5200259"/>
                <a:ext cx="961951" cy="383816"/>
                <a:chOff x="795353" y="5200259"/>
                <a:chExt cx="961951" cy="383816"/>
              </a:xfrm>
            </p:grpSpPr>
            <p:cxnSp>
              <p:nvCxnSpPr>
                <p:cNvPr id="58" name="Google Shape;396;p54"/>
                <p:cNvCxnSpPr/>
                <p:nvPr/>
              </p:nvCxnSpPr>
              <p:spPr>
                <a:xfrm flipH="1">
                  <a:off x="795353" y="52002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59" name="Google Shape;397;p54"/>
                <p:cNvCxnSpPr/>
                <p:nvPr/>
              </p:nvCxnSpPr>
              <p:spPr>
                <a:xfrm flipH="1">
                  <a:off x="1154936" y="52259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nvGrpSpPr>
                <p:cNvPr id="60" name="Google Shape;398;p54"/>
                <p:cNvGrpSpPr/>
                <p:nvPr/>
              </p:nvGrpSpPr>
              <p:grpSpPr>
                <a:xfrm flipH="1">
                  <a:off x="1286708" y="5205175"/>
                  <a:ext cx="470596" cy="378900"/>
                  <a:chOff x="947753" y="5352659"/>
                  <a:chExt cx="496200" cy="378900"/>
                </a:xfrm>
              </p:grpSpPr>
              <p:cxnSp>
                <p:nvCxnSpPr>
                  <p:cNvPr id="61" name="Google Shape;399;p54"/>
                  <p:cNvCxnSpPr/>
                  <p:nvPr/>
                </p:nvCxnSpPr>
                <p:spPr>
                  <a:xfrm flipH="1">
                    <a:off x="947753" y="53526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62" name="Google Shape;400;p54"/>
                  <p:cNvCxnSpPr/>
                  <p:nvPr/>
                </p:nvCxnSpPr>
                <p:spPr>
                  <a:xfrm flipH="1">
                    <a:off x="1307336" y="53783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grpSp>
        </p:grpSp>
        <p:grpSp>
          <p:nvGrpSpPr>
            <p:cNvPr id="63" name="Google Shape;401;p54"/>
            <p:cNvGrpSpPr/>
            <p:nvPr/>
          </p:nvGrpSpPr>
          <p:grpSpPr>
            <a:xfrm>
              <a:off x="3782605" y="5564781"/>
              <a:ext cx="1413328" cy="760443"/>
              <a:chOff x="583093" y="5200259"/>
              <a:chExt cx="1413328" cy="760443"/>
            </a:xfrm>
          </p:grpSpPr>
          <p:sp>
            <p:nvSpPr>
              <p:cNvPr id="64" name="Google Shape;402;p54"/>
              <p:cNvSpPr/>
              <p:nvPr/>
            </p:nvSpPr>
            <p:spPr>
              <a:xfrm>
                <a:off x="583093"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65" name="Google Shape;403;p54"/>
              <p:cNvSpPr/>
              <p:nvPr/>
            </p:nvSpPr>
            <p:spPr>
              <a:xfrm>
                <a:off x="970302"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66" name="Google Shape;404;p54"/>
              <p:cNvSpPr/>
              <p:nvPr/>
            </p:nvSpPr>
            <p:spPr>
              <a:xfrm>
                <a:off x="135751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67" name="Google Shape;405;p54"/>
              <p:cNvSpPr/>
              <p:nvPr/>
            </p:nvSpPr>
            <p:spPr>
              <a:xfrm>
                <a:off x="174472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grpSp>
            <p:nvGrpSpPr>
              <p:cNvPr id="68" name="Google Shape;406;p54"/>
              <p:cNvGrpSpPr/>
              <p:nvPr/>
            </p:nvGrpSpPr>
            <p:grpSpPr>
              <a:xfrm>
                <a:off x="815017" y="5200259"/>
                <a:ext cx="961951" cy="383816"/>
                <a:chOff x="795353" y="5200259"/>
                <a:chExt cx="961951" cy="383816"/>
              </a:xfrm>
            </p:grpSpPr>
            <p:cxnSp>
              <p:nvCxnSpPr>
                <p:cNvPr id="69" name="Google Shape;407;p54"/>
                <p:cNvCxnSpPr/>
                <p:nvPr/>
              </p:nvCxnSpPr>
              <p:spPr>
                <a:xfrm flipH="1">
                  <a:off x="795353" y="52002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70" name="Google Shape;408;p54"/>
                <p:cNvCxnSpPr/>
                <p:nvPr/>
              </p:nvCxnSpPr>
              <p:spPr>
                <a:xfrm flipH="1">
                  <a:off x="1154936" y="52259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nvGrpSpPr>
                <p:cNvPr id="71" name="Google Shape;409;p54"/>
                <p:cNvGrpSpPr/>
                <p:nvPr/>
              </p:nvGrpSpPr>
              <p:grpSpPr>
                <a:xfrm flipH="1">
                  <a:off x="1286708" y="5205175"/>
                  <a:ext cx="470596" cy="378900"/>
                  <a:chOff x="947753" y="5352659"/>
                  <a:chExt cx="496200" cy="378900"/>
                </a:xfrm>
              </p:grpSpPr>
              <p:cxnSp>
                <p:nvCxnSpPr>
                  <p:cNvPr id="72" name="Google Shape;410;p54"/>
                  <p:cNvCxnSpPr/>
                  <p:nvPr/>
                </p:nvCxnSpPr>
                <p:spPr>
                  <a:xfrm flipH="1">
                    <a:off x="947753" y="53526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73" name="Google Shape;411;p54"/>
                  <p:cNvCxnSpPr/>
                  <p:nvPr/>
                </p:nvCxnSpPr>
                <p:spPr>
                  <a:xfrm flipH="1">
                    <a:off x="1307336" y="53783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grpSp>
        </p:grpSp>
        <p:grpSp>
          <p:nvGrpSpPr>
            <p:cNvPr id="74" name="Google Shape;412;p54"/>
            <p:cNvGrpSpPr/>
            <p:nvPr/>
          </p:nvGrpSpPr>
          <p:grpSpPr>
            <a:xfrm>
              <a:off x="6498138" y="5564781"/>
              <a:ext cx="1413328" cy="760443"/>
              <a:chOff x="583093" y="5200259"/>
              <a:chExt cx="1413328" cy="760443"/>
            </a:xfrm>
          </p:grpSpPr>
          <p:sp>
            <p:nvSpPr>
              <p:cNvPr id="75" name="Google Shape;413;p54"/>
              <p:cNvSpPr/>
              <p:nvPr/>
            </p:nvSpPr>
            <p:spPr>
              <a:xfrm>
                <a:off x="583093"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76" name="Google Shape;414;p54"/>
              <p:cNvSpPr/>
              <p:nvPr/>
            </p:nvSpPr>
            <p:spPr>
              <a:xfrm>
                <a:off x="970302"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77" name="Google Shape;415;p54"/>
              <p:cNvSpPr/>
              <p:nvPr/>
            </p:nvSpPr>
            <p:spPr>
              <a:xfrm>
                <a:off x="135751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78" name="Google Shape;416;p54"/>
              <p:cNvSpPr/>
              <p:nvPr/>
            </p:nvSpPr>
            <p:spPr>
              <a:xfrm>
                <a:off x="174472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grpSp>
            <p:nvGrpSpPr>
              <p:cNvPr id="79" name="Google Shape;417;p54"/>
              <p:cNvGrpSpPr/>
              <p:nvPr/>
            </p:nvGrpSpPr>
            <p:grpSpPr>
              <a:xfrm>
                <a:off x="815017" y="5200259"/>
                <a:ext cx="961951" cy="383816"/>
                <a:chOff x="795353" y="5200259"/>
                <a:chExt cx="961951" cy="383816"/>
              </a:xfrm>
            </p:grpSpPr>
            <p:cxnSp>
              <p:nvCxnSpPr>
                <p:cNvPr id="80" name="Google Shape;418;p54"/>
                <p:cNvCxnSpPr/>
                <p:nvPr/>
              </p:nvCxnSpPr>
              <p:spPr>
                <a:xfrm flipH="1">
                  <a:off x="795353" y="52002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81" name="Google Shape;419;p54"/>
                <p:cNvCxnSpPr/>
                <p:nvPr/>
              </p:nvCxnSpPr>
              <p:spPr>
                <a:xfrm flipH="1">
                  <a:off x="1154936" y="52259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nvGrpSpPr>
                <p:cNvPr id="82" name="Google Shape;420;p54"/>
                <p:cNvGrpSpPr/>
                <p:nvPr/>
              </p:nvGrpSpPr>
              <p:grpSpPr>
                <a:xfrm flipH="1">
                  <a:off x="1286708" y="5205175"/>
                  <a:ext cx="470596" cy="378900"/>
                  <a:chOff x="947753" y="5352659"/>
                  <a:chExt cx="496200" cy="378900"/>
                </a:xfrm>
              </p:grpSpPr>
              <p:cxnSp>
                <p:nvCxnSpPr>
                  <p:cNvPr id="83" name="Google Shape;421;p54"/>
                  <p:cNvCxnSpPr/>
                  <p:nvPr/>
                </p:nvCxnSpPr>
                <p:spPr>
                  <a:xfrm flipH="1">
                    <a:off x="947753" y="53526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84" name="Google Shape;422;p54"/>
                  <p:cNvCxnSpPr/>
                  <p:nvPr/>
                </p:nvCxnSpPr>
                <p:spPr>
                  <a:xfrm flipH="1">
                    <a:off x="1307336" y="53783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grpSp>
        </p:grpSp>
        <p:grpSp>
          <p:nvGrpSpPr>
            <p:cNvPr id="85" name="Google Shape;423;p54"/>
            <p:cNvGrpSpPr/>
            <p:nvPr/>
          </p:nvGrpSpPr>
          <p:grpSpPr>
            <a:xfrm>
              <a:off x="8166780" y="5564781"/>
              <a:ext cx="1413328" cy="760443"/>
              <a:chOff x="583093" y="5200259"/>
              <a:chExt cx="1413328" cy="760443"/>
            </a:xfrm>
          </p:grpSpPr>
          <p:sp>
            <p:nvSpPr>
              <p:cNvPr id="86" name="Google Shape;424;p54"/>
              <p:cNvSpPr/>
              <p:nvPr/>
            </p:nvSpPr>
            <p:spPr>
              <a:xfrm>
                <a:off x="583093"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87" name="Google Shape;425;p54"/>
              <p:cNvSpPr/>
              <p:nvPr/>
            </p:nvSpPr>
            <p:spPr>
              <a:xfrm>
                <a:off x="970302"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88" name="Google Shape;426;p54"/>
              <p:cNvSpPr/>
              <p:nvPr/>
            </p:nvSpPr>
            <p:spPr>
              <a:xfrm>
                <a:off x="135751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89" name="Google Shape;427;p54"/>
              <p:cNvSpPr/>
              <p:nvPr/>
            </p:nvSpPr>
            <p:spPr>
              <a:xfrm>
                <a:off x="174472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grpSp>
            <p:nvGrpSpPr>
              <p:cNvPr id="90" name="Google Shape;428;p54"/>
              <p:cNvGrpSpPr/>
              <p:nvPr/>
            </p:nvGrpSpPr>
            <p:grpSpPr>
              <a:xfrm>
                <a:off x="815017" y="5200259"/>
                <a:ext cx="961951" cy="383816"/>
                <a:chOff x="795353" y="5200259"/>
                <a:chExt cx="961951" cy="383816"/>
              </a:xfrm>
            </p:grpSpPr>
            <p:cxnSp>
              <p:nvCxnSpPr>
                <p:cNvPr id="91" name="Google Shape;429;p54"/>
                <p:cNvCxnSpPr/>
                <p:nvPr/>
              </p:nvCxnSpPr>
              <p:spPr>
                <a:xfrm flipH="1">
                  <a:off x="795353" y="52002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2" name="Google Shape;430;p54"/>
                <p:cNvCxnSpPr/>
                <p:nvPr/>
              </p:nvCxnSpPr>
              <p:spPr>
                <a:xfrm flipH="1">
                  <a:off x="1154936" y="52259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nvGrpSpPr>
                <p:cNvPr id="93" name="Google Shape;431;p54"/>
                <p:cNvGrpSpPr/>
                <p:nvPr/>
              </p:nvGrpSpPr>
              <p:grpSpPr>
                <a:xfrm flipH="1">
                  <a:off x="1286708" y="5205175"/>
                  <a:ext cx="470596" cy="378900"/>
                  <a:chOff x="947753" y="5352659"/>
                  <a:chExt cx="496200" cy="378900"/>
                </a:xfrm>
              </p:grpSpPr>
              <p:cxnSp>
                <p:nvCxnSpPr>
                  <p:cNvPr id="94" name="Google Shape;432;p54"/>
                  <p:cNvCxnSpPr/>
                  <p:nvPr/>
                </p:nvCxnSpPr>
                <p:spPr>
                  <a:xfrm flipH="1">
                    <a:off x="947753" y="53526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95" name="Google Shape;433;p54"/>
                  <p:cNvCxnSpPr/>
                  <p:nvPr/>
                </p:nvCxnSpPr>
                <p:spPr>
                  <a:xfrm flipH="1">
                    <a:off x="1307336" y="53783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grpSp>
        </p:grpSp>
        <p:grpSp>
          <p:nvGrpSpPr>
            <p:cNvPr id="96" name="Google Shape;434;p54"/>
            <p:cNvGrpSpPr/>
            <p:nvPr/>
          </p:nvGrpSpPr>
          <p:grpSpPr>
            <a:xfrm>
              <a:off x="9869918" y="5564781"/>
              <a:ext cx="1413328" cy="760443"/>
              <a:chOff x="583093" y="5200259"/>
              <a:chExt cx="1413328" cy="760443"/>
            </a:xfrm>
          </p:grpSpPr>
          <p:sp>
            <p:nvSpPr>
              <p:cNvPr id="97" name="Google Shape;435;p54"/>
              <p:cNvSpPr/>
              <p:nvPr/>
            </p:nvSpPr>
            <p:spPr>
              <a:xfrm>
                <a:off x="583093"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98" name="Google Shape;436;p54"/>
              <p:cNvSpPr/>
              <p:nvPr/>
            </p:nvSpPr>
            <p:spPr>
              <a:xfrm>
                <a:off x="970302"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99" name="Google Shape;437;p54"/>
              <p:cNvSpPr/>
              <p:nvPr/>
            </p:nvSpPr>
            <p:spPr>
              <a:xfrm>
                <a:off x="135751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sp>
            <p:nvSpPr>
              <p:cNvPr id="100" name="Google Shape;438;p54"/>
              <p:cNvSpPr/>
              <p:nvPr/>
            </p:nvSpPr>
            <p:spPr>
              <a:xfrm>
                <a:off x="1744721" y="5682302"/>
                <a:ext cx="251700" cy="278400"/>
              </a:xfrm>
              <a:prstGeom prst="rect">
                <a:avLst/>
              </a:prstGeom>
              <a:no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5">
                  <a:solidFill>
                    <a:schemeClr val="dk1"/>
                  </a:solidFill>
                  <a:latin typeface="Calibri"/>
                  <a:ea typeface="Calibri"/>
                  <a:cs typeface="Calibri"/>
                  <a:sym typeface="Calibri"/>
                </a:endParaRPr>
              </a:p>
            </p:txBody>
          </p:sp>
          <p:grpSp>
            <p:nvGrpSpPr>
              <p:cNvPr id="101" name="Google Shape;439;p54"/>
              <p:cNvGrpSpPr/>
              <p:nvPr/>
            </p:nvGrpSpPr>
            <p:grpSpPr>
              <a:xfrm>
                <a:off x="815017" y="5200259"/>
                <a:ext cx="961951" cy="383816"/>
                <a:chOff x="795353" y="5200259"/>
                <a:chExt cx="961951" cy="383816"/>
              </a:xfrm>
            </p:grpSpPr>
            <p:cxnSp>
              <p:nvCxnSpPr>
                <p:cNvPr id="102" name="Google Shape;440;p54"/>
                <p:cNvCxnSpPr/>
                <p:nvPr/>
              </p:nvCxnSpPr>
              <p:spPr>
                <a:xfrm flipH="1">
                  <a:off x="795353" y="52002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03" name="Google Shape;441;p54"/>
                <p:cNvCxnSpPr/>
                <p:nvPr/>
              </p:nvCxnSpPr>
              <p:spPr>
                <a:xfrm flipH="1">
                  <a:off x="1154936" y="52259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nvGrpSpPr>
                <p:cNvPr id="104" name="Google Shape;442;p54"/>
                <p:cNvGrpSpPr/>
                <p:nvPr/>
              </p:nvGrpSpPr>
              <p:grpSpPr>
                <a:xfrm flipH="1">
                  <a:off x="1286708" y="5205175"/>
                  <a:ext cx="470596" cy="378900"/>
                  <a:chOff x="947753" y="5352659"/>
                  <a:chExt cx="496200" cy="378900"/>
                </a:xfrm>
              </p:grpSpPr>
              <p:cxnSp>
                <p:nvCxnSpPr>
                  <p:cNvPr id="105" name="Google Shape;443;p54"/>
                  <p:cNvCxnSpPr/>
                  <p:nvPr/>
                </p:nvCxnSpPr>
                <p:spPr>
                  <a:xfrm flipH="1">
                    <a:off x="947753" y="5352659"/>
                    <a:ext cx="496200" cy="378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06" name="Google Shape;444;p54"/>
                  <p:cNvCxnSpPr/>
                  <p:nvPr/>
                </p:nvCxnSpPr>
                <p:spPr>
                  <a:xfrm flipH="1">
                    <a:off x="1307336" y="5378366"/>
                    <a:ext cx="123900" cy="353100"/>
                  </a:xfrm>
                  <a:prstGeom prst="straightConnector1">
                    <a:avLst/>
                  </a:prstGeom>
                  <a:noFill/>
                  <a:ln w="9525" cap="flat" cmpd="sng">
                    <a:solidFill>
                      <a:schemeClr val="accent1"/>
                    </a:solidFill>
                    <a:prstDash val="solid"/>
                    <a:miter lim="800000"/>
                    <a:headEnd type="none" w="sm" len="sm"/>
                    <a:tailEnd type="triangle" w="med" len="med"/>
                  </a:ln>
                </p:spPr>
              </p:cxnSp>
            </p:grpSp>
          </p:grpSp>
        </p:grpSp>
        <p:sp>
          <p:nvSpPr>
            <p:cNvPr id="108" name="Google Shape;448;p54"/>
            <p:cNvSpPr txBox="1"/>
            <p:nvPr/>
          </p:nvSpPr>
          <p:spPr>
            <a:xfrm>
              <a:off x="3379634" y="3450858"/>
              <a:ext cx="2874400" cy="646000"/>
            </a:xfrm>
            <a:prstGeom prst="rect">
              <a:avLst/>
            </a:prstGeom>
            <a:noFill/>
            <a:ln>
              <a:noFill/>
            </a:ln>
          </p:spPr>
          <p:txBody>
            <a:bodyPr spcFirstLastPara="1" wrap="square" lIns="91433" tIns="45700" rIns="91433" bIns="45700" anchor="t" anchorCtr="0">
              <a:noAutofit/>
            </a:bodyPr>
            <a:lstStyle/>
            <a:p>
              <a:r>
                <a:rPr lang="en-GB" sz="1865" dirty="0">
                  <a:solidFill>
                    <a:schemeClr val="dk1"/>
                  </a:solidFill>
                  <a:latin typeface="Calibri"/>
                  <a:ea typeface="Calibri"/>
                  <a:cs typeface="Calibri"/>
                  <a:sym typeface="Calibri"/>
                </a:rPr>
                <a:t>3 tasks are reserved</a:t>
              </a:r>
              <a:endParaRPr sz="1465" dirty="0"/>
            </a:p>
            <a:p>
              <a:r>
                <a:rPr lang="en-GB" sz="1600" dirty="0">
                  <a:solidFill>
                    <a:schemeClr val="dk1"/>
                  </a:solidFill>
                  <a:latin typeface="Calibri"/>
                  <a:ea typeface="Calibri"/>
                  <a:cs typeface="Calibri"/>
                  <a:sym typeface="Calibri"/>
                </a:rPr>
                <a:t>(</a:t>
              </a:r>
              <a:r>
                <a:rPr lang="en-GB" sz="1600" dirty="0" err="1">
                  <a:solidFill>
                    <a:schemeClr val="dk1"/>
                  </a:solidFill>
                  <a:latin typeface="Calibri"/>
                  <a:ea typeface="Calibri"/>
                  <a:cs typeface="Calibri"/>
                  <a:sym typeface="Calibri"/>
                </a:rPr>
                <a:t>mpi</a:t>
              </a:r>
              <a:r>
                <a:rPr lang="en-GB" sz="1600" dirty="0">
                  <a:solidFill>
                    <a:schemeClr val="dk1"/>
                  </a:solidFill>
                  <a:latin typeface="Calibri"/>
                  <a:ea typeface="Calibri"/>
                  <a:cs typeface="Calibri"/>
                  <a:sym typeface="Calibri"/>
                </a:rPr>
                <a:t> may launch 3 ranks)</a:t>
              </a:r>
              <a:endParaRPr sz="1600" dirty="0"/>
            </a:p>
          </p:txBody>
        </p:sp>
      </p:grpSp>
      <p:sp>
        <p:nvSpPr>
          <p:cNvPr id="112" name="文本框 111"/>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Sample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batch</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script</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err="1">
                <a:solidFill>
                  <a:srgbClr val="000000"/>
                </a:solidFill>
                <a:latin typeface="Calibri" charset="0"/>
                <a:ea typeface="Calibri" charset="0"/>
                <a:cs typeface="Calibri" charset="0"/>
              </a:rPr>
              <a:t>squeue</a:t>
            </a:r>
            <a:r>
              <a:rPr lang="en-US" altLang="zh-CN" sz="3600" dirty="0">
                <a:solidFill>
                  <a:srgbClr val="000000"/>
                </a:solidFill>
                <a:latin typeface="Calibri" charset="0"/>
                <a:ea typeface="Calibri" charset="0"/>
                <a:cs typeface="Calibri" charset="0"/>
              </a:rPr>
              <a:t>,</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jobs</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in</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the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queue</a:t>
            </a:r>
            <a:endParaRPr lang="zh-CN" altLang="en-US" sz="3600" dirty="0">
              <a:solidFill>
                <a:srgbClr val="000000"/>
              </a:solidFill>
              <a:latin typeface="Calibri" charset="0"/>
              <a:ea typeface="Calibri" charset="0"/>
              <a:cs typeface="Calibri" charset="0"/>
            </a:endParaRPr>
          </a:p>
          <a:p>
            <a:pPr marL="0" indent="0" algn="just">
              <a:lnSpc>
                <a:spcPct val="100000"/>
              </a:lnSpc>
              <a:buNone/>
            </a:pP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a:t>
            </a:r>
            <a:r>
              <a:rPr lang="zh-CN" altLang="en-US" sz="3200" dirty="0" smtClean="0">
                <a:solidFill>
                  <a:srgbClr val="000000"/>
                </a:solidFill>
                <a:latin typeface="Calibri" charset="0"/>
                <a:ea typeface="Calibri" charset="0"/>
                <a:cs typeface="Calibri" charset="0"/>
              </a:rPr>
              <a:t> </a:t>
            </a:r>
            <a:r>
              <a:rPr lang="en-US" altLang="zh-CN" sz="3200" dirty="0" err="1">
                <a:solidFill>
                  <a:srgbClr val="000000"/>
                </a:solidFill>
                <a:latin typeface="Calibri" charset="0"/>
                <a:ea typeface="Calibri" charset="0"/>
                <a:cs typeface="Calibri" charset="0"/>
              </a:rPr>
              <a:t>squeue</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-u $USER -p partition -t PENDING</a:t>
            </a:r>
            <a:endParaRPr lang="zh-CN" altLang="en-US" sz="3200" dirty="0">
              <a:solidFill>
                <a:srgbClr val="000000"/>
              </a:solidFill>
              <a:latin typeface="Calibri" charset="0"/>
              <a:ea typeface="Calibri" charset="0"/>
              <a:cs typeface="Calibri" charset="0"/>
            </a:endParaRPr>
          </a:p>
          <a:p>
            <a:pPr marL="342900" indent="-342900" algn="just">
              <a:lnSpc>
                <a:spcPct val="100000"/>
              </a:lnSpc>
            </a:pPr>
            <a:r>
              <a:rPr lang="en-US" altLang="zh-CN" sz="3600" dirty="0" err="1">
                <a:solidFill>
                  <a:srgbClr val="000000"/>
                </a:solidFill>
                <a:latin typeface="Calibri" charset="0"/>
                <a:ea typeface="Calibri" charset="0"/>
                <a:cs typeface="Calibri" charset="0"/>
              </a:rPr>
              <a:t>s</a:t>
            </a:r>
            <a:r>
              <a:rPr lang="en-US" altLang="zh-CN" sz="3600" dirty="0" err="1" smtClean="0">
                <a:solidFill>
                  <a:srgbClr val="000000"/>
                </a:solidFill>
                <a:latin typeface="Calibri" charset="0"/>
                <a:ea typeface="Calibri" charset="0"/>
                <a:cs typeface="Calibri" charset="0"/>
              </a:rPr>
              <a:t>control</a:t>
            </a: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detailed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information,</a:t>
            </a:r>
            <a:r>
              <a:rPr lang="zh-CN" altLang="en-US" sz="3600" dirty="0" smtClean="0">
                <a:solidFill>
                  <a:srgbClr val="000000"/>
                </a:solidFill>
                <a:latin typeface="Calibri" charset="0"/>
                <a:ea typeface="Calibri" charset="0"/>
                <a:cs typeface="Calibri" charset="0"/>
              </a:rPr>
              <a:t> </a:t>
            </a:r>
          </a:p>
          <a:p>
            <a:pPr marL="0" indent="0" algn="just">
              <a:lnSpc>
                <a:spcPct val="100000"/>
              </a:lnSpc>
              <a:buNone/>
            </a:pPr>
            <a:r>
              <a:rPr lang="zh-CN" altLang="en-US" sz="3600" dirty="0">
                <a:solidFill>
                  <a:srgbClr val="000000"/>
                </a:solidFill>
                <a:latin typeface="Calibri" charset="0"/>
                <a:ea typeface="Calibri" charset="0"/>
                <a:cs typeface="Calibri" charset="0"/>
              </a:rPr>
              <a:t> </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only</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for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active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jobs</a:t>
            </a:r>
            <a:endParaRPr lang="zh-CN" altLang="en-US" sz="3600" dirty="0">
              <a:solidFill>
                <a:srgbClr val="000000"/>
              </a:solidFill>
              <a:latin typeface="Calibri" charset="0"/>
              <a:ea typeface="Calibri" charset="0"/>
              <a:cs typeface="Calibri" charset="0"/>
            </a:endParaRPr>
          </a:p>
          <a:p>
            <a:pPr marL="0" indent="0" algn="just">
              <a:lnSpc>
                <a:spcPct val="100000"/>
              </a:lnSpc>
              <a:buNone/>
            </a:pPr>
            <a:r>
              <a:rPr lang="zh-CN" altLang="en-US" sz="36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a:t>
            </a:r>
            <a:r>
              <a:rPr lang="zh-CN" altLang="en-US" sz="3200" dirty="0">
                <a:solidFill>
                  <a:srgbClr val="000000"/>
                </a:solidFill>
                <a:latin typeface="Calibri" charset="0"/>
                <a:ea typeface="Calibri" charset="0"/>
                <a:cs typeface="Calibri" charset="0"/>
              </a:rPr>
              <a:t> </a:t>
            </a:r>
            <a:r>
              <a:rPr lang="en-US" altLang="zh-CN" sz="3200" dirty="0" err="1" smtClean="0">
                <a:solidFill>
                  <a:srgbClr val="000000"/>
                </a:solidFill>
                <a:latin typeface="Calibri" charset="0"/>
                <a:ea typeface="Calibri" charset="0"/>
                <a:cs typeface="Calibri" charset="0"/>
              </a:rPr>
              <a:t>scontrol</a:t>
            </a:r>
            <a:r>
              <a:rPr lang="zh-CN" altLang="en-US" sz="3200" dirty="0" smtClean="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show</a:t>
            </a:r>
            <a:r>
              <a:rPr lang="zh-CN" altLang="en-US" sz="3200" dirty="0" smtClean="0">
                <a:solidFill>
                  <a:srgbClr val="000000"/>
                </a:solidFill>
                <a:latin typeface="Calibri" charset="0"/>
                <a:ea typeface="Calibri" charset="0"/>
                <a:cs typeface="Calibri" charset="0"/>
              </a:rPr>
              <a:t> </a:t>
            </a:r>
            <a:r>
              <a:rPr lang="en-US" altLang="zh-CN" sz="3200" dirty="0" err="1" smtClean="0">
                <a:solidFill>
                  <a:srgbClr val="000000"/>
                </a:solidFill>
                <a:latin typeface="Calibri" charset="0"/>
                <a:ea typeface="Calibri" charset="0"/>
                <a:cs typeface="Calibri" charset="0"/>
              </a:rPr>
              <a:t>jobid</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err="1">
                <a:solidFill>
                  <a:srgbClr val="000000"/>
                </a:solidFill>
                <a:latin typeface="Calibri" charset="0"/>
                <a:ea typeface="Calibri" charset="0"/>
                <a:cs typeface="Calibri" charset="0"/>
              </a:rPr>
              <a:t>seff</a:t>
            </a:r>
            <a:r>
              <a:rPr lang="en-US" altLang="zh-CN" sz="3600" dirty="0">
                <a:solidFill>
                  <a:srgbClr val="000000"/>
                </a:solidFill>
                <a:latin typeface="Calibri" charset="0"/>
                <a:ea typeface="Calibri" charset="0"/>
                <a:cs typeface="Calibri" charset="0"/>
              </a:rPr>
              <a:t>,</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efficiency</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related</a:t>
            </a:r>
            <a:r>
              <a:rPr lang="zh-CN" altLang="en-US" sz="3600" dirty="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statistics,</a:t>
            </a: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r>
              <a:rPr lang="zh-CN" altLang="en-US" sz="3600" dirty="0">
                <a:solidFill>
                  <a:srgbClr val="000000"/>
                </a:solidFill>
                <a:latin typeface="Calibri" charset="0"/>
                <a:ea typeface="Calibri" charset="0"/>
                <a:cs typeface="Calibri" charset="0"/>
              </a:rPr>
              <a:t> </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only</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for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completed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jobs</a:t>
            </a:r>
            <a:endParaRPr lang="zh-CN" altLang="en-US" sz="3600" dirty="0">
              <a:solidFill>
                <a:srgbClr val="000000"/>
              </a:solidFill>
              <a:latin typeface="Calibri" charset="0"/>
              <a:ea typeface="Calibri" charset="0"/>
              <a:cs typeface="Calibri" charset="0"/>
            </a:endParaRPr>
          </a:p>
          <a:p>
            <a:pPr marL="0" indent="0" algn="just">
              <a:lnSpc>
                <a:spcPct val="100000"/>
              </a:lnSpc>
              <a:buNone/>
            </a:pPr>
            <a:r>
              <a:rPr lang="zh-CN" altLang="en-US" sz="36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a:t>
            </a:r>
            <a:r>
              <a:rPr lang="zh-CN" altLang="en-US" sz="3200" dirty="0">
                <a:solidFill>
                  <a:srgbClr val="000000"/>
                </a:solidFill>
                <a:latin typeface="Calibri" charset="0"/>
                <a:ea typeface="Calibri" charset="0"/>
                <a:cs typeface="Calibri" charset="0"/>
              </a:rPr>
              <a:t> </a:t>
            </a:r>
            <a:r>
              <a:rPr lang="en-US" altLang="zh-CN" sz="3200" dirty="0" err="1" smtClean="0">
                <a:solidFill>
                  <a:srgbClr val="000000"/>
                </a:solidFill>
                <a:latin typeface="Calibri" charset="0"/>
                <a:ea typeface="Calibri" charset="0"/>
                <a:cs typeface="Calibri" charset="0"/>
              </a:rPr>
              <a:t>seff</a:t>
            </a:r>
            <a:r>
              <a:rPr lang="zh-CN" altLang="en-US" sz="3200" dirty="0" smtClean="0">
                <a:solidFill>
                  <a:srgbClr val="000000"/>
                </a:solidFill>
                <a:latin typeface="Calibri" charset="0"/>
                <a:ea typeface="Calibri" charset="0"/>
                <a:cs typeface="Calibri" charset="0"/>
              </a:rPr>
              <a:t> </a:t>
            </a:r>
            <a:r>
              <a:rPr lang="en-US" altLang="zh-CN" sz="3200" dirty="0" err="1" smtClean="0">
                <a:solidFill>
                  <a:srgbClr val="000000"/>
                </a:solidFill>
                <a:latin typeface="Calibri" charset="0"/>
                <a:ea typeface="Calibri" charset="0"/>
                <a:cs typeface="Calibri" charset="0"/>
              </a:rPr>
              <a:t>jobid</a:t>
            </a: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24</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Monitoring</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Jobs</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200" dirty="0" err="1" smtClean="0">
                <a:solidFill>
                  <a:srgbClr val="000000"/>
                </a:solidFill>
                <a:latin typeface="Calibri" charset="0"/>
                <a:ea typeface="Calibri" charset="0"/>
                <a:cs typeface="Calibri" charset="0"/>
              </a:rPr>
              <a:t>scontrol</a:t>
            </a:r>
            <a:r>
              <a:rPr lang="zh-CN" altLang="en-US" sz="3200" dirty="0" smtClean="0">
                <a:solidFill>
                  <a:srgbClr val="000000"/>
                </a:solidFill>
                <a:latin typeface="Calibri" charset="0"/>
                <a:ea typeface="Calibri" charset="0"/>
                <a:cs typeface="Calibri" charset="0"/>
              </a:rPr>
              <a:t> </a:t>
            </a:r>
          </a:p>
          <a:p>
            <a:pPr marL="0" indent="0" algn="just">
              <a:lnSpc>
                <a:spcPct val="100000"/>
              </a:lnSpc>
              <a:buNone/>
            </a:pPr>
            <a:r>
              <a:rPr lang="zh-CN" altLang="en-US" sz="3200" dirty="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t>
            </a:r>
            <a:r>
              <a:rPr lang="zh-CN" altLang="en-US" sz="2800" dirty="0" smtClean="0">
                <a:solidFill>
                  <a:srgbClr val="000000"/>
                </a:solidFill>
                <a:latin typeface="Calibri" charset="0"/>
                <a:ea typeface="Calibri" charset="0"/>
                <a:cs typeface="Calibri" charset="0"/>
              </a:rPr>
              <a:t> </a:t>
            </a:r>
            <a:r>
              <a:rPr lang="en-US" altLang="zh-CN" sz="2800" dirty="0" err="1">
                <a:solidFill>
                  <a:srgbClr val="000000"/>
                </a:solidFill>
                <a:latin typeface="Calibri" charset="0"/>
                <a:ea typeface="Calibri" charset="0"/>
                <a:cs typeface="Calibri" charset="0"/>
              </a:rPr>
              <a:t>scontrol</a:t>
            </a:r>
            <a:r>
              <a:rPr lang="zh-CN" altLang="en-US" sz="2800" dirty="0">
                <a:solidFill>
                  <a:srgbClr val="000000"/>
                </a:solidFill>
                <a:latin typeface="Calibri" charset="0"/>
                <a:ea typeface="Calibri" charset="0"/>
                <a:cs typeface="Calibri" charset="0"/>
              </a:rPr>
              <a:t> </a:t>
            </a:r>
            <a:r>
              <a:rPr lang="en-US" altLang="zh-CN" sz="2800" dirty="0">
                <a:solidFill>
                  <a:srgbClr val="000000"/>
                </a:solidFill>
                <a:latin typeface="Calibri" charset="0"/>
                <a:ea typeface="Calibri" charset="0"/>
                <a:cs typeface="Calibri" charset="0"/>
              </a:rPr>
              <a:t>show</a:t>
            </a:r>
            <a:r>
              <a:rPr lang="zh-CN" altLang="en-US" sz="2800" dirty="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partition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name</a:t>
            </a:r>
            <a:endParaRPr lang="zh-CN" altLang="en-US" sz="2800" dirty="0" smtClean="0">
              <a:solidFill>
                <a:srgbClr val="000000"/>
              </a:solidFill>
              <a:latin typeface="Calibri" charset="0"/>
              <a:ea typeface="Calibri" charset="0"/>
              <a:cs typeface="Calibri" charset="0"/>
            </a:endParaRPr>
          </a:p>
          <a:p>
            <a:pPr marL="0" indent="0" algn="just">
              <a:lnSpc>
                <a:spcPct val="100000"/>
              </a:lnSpc>
              <a:buNone/>
            </a:pPr>
            <a:r>
              <a:rPr lang="zh-CN" altLang="en-US" sz="2800" dirty="0" smtClean="0">
                <a:solidFill>
                  <a:srgbClr val="000000"/>
                </a:solidFill>
                <a:latin typeface="Calibri" charset="0"/>
                <a:ea typeface="Calibri" charset="0"/>
                <a:cs typeface="Calibri" charset="0"/>
              </a:rPr>
              <a:t>	</a:t>
            </a:r>
            <a:r>
              <a:rPr lang="en-US" altLang="zh-CN" sz="2800" dirty="0">
                <a:solidFill>
                  <a:srgbClr val="000000"/>
                </a:solidFill>
                <a:latin typeface="Calibri" charset="0"/>
                <a:ea typeface="Calibri" charset="0"/>
                <a:cs typeface="Calibri" charset="0"/>
              </a:rPr>
              <a:t>$</a:t>
            </a:r>
            <a:r>
              <a:rPr lang="zh-CN" altLang="en-US" sz="2800" dirty="0">
                <a:solidFill>
                  <a:srgbClr val="000000"/>
                </a:solidFill>
                <a:latin typeface="Calibri" charset="0"/>
                <a:ea typeface="Calibri" charset="0"/>
                <a:cs typeface="Calibri" charset="0"/>
              </a:rPr>
              <a:t> </a:t>
            </a:r>
            <a:r>
              <a:rPr lang="en-US" altLang="zh-CN" sz="2800" dirty="0" err="1">
                <a:solidFill>
                  <a:srgbClr val="000000"/>
                </a:solidFill>
                <a:latin typeface="Calibri" charset="0"/>
                <a:ea typeface="Calibri" charset="0"/>
                <a:cs typeface="Calibri" charset="0"/>
              </a:rPr>
              <a:t>scontrol</a:t>
            </a:r>
            <a:r>
              <a:rPr lang="zh-CN" altLang="en-US" sz="2800" dirty="0">
                <a:solidFill>
                  <a:srgbClr val="000000"/>
                </a:solidFill>
                <a:latin typeface="Calibri" charset="0"/>
                <a:ea typeface="Calibri" charset="0"/>
                <a:cs typeface="Calibri" charset="0"/>
              </a:rPr>
              <a:t> </a:t>
            </a:r>
            <a:r>
              <a:rPr lang="en-US" altLang="zh-CN" sz="2800" dirty="0">
                <a:solidFill>
                  <a:srgbClr val="000000"/>
                </a:solidFill>
                <a:latin typeface="Calibri" charset="0"/>
                <a:ea typeface="Calibri" charset="0"/>
                <a:cs typeface="Calibri" charset="0"/>
              </a:rPr>
              <a:t>show</a:t>
            </a:r>
            <a:r>
              <a:rPr lang="zh-CN" altLang="en-US" sz="2800" dirty="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node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name</a:t>
            </a:r>
            <a:endParaRPr lang="zh-CN" altLang="en-US" sz="2800" dirty="0" smtClean="0">
              <a:solidFill>
                <a:srgbClr val="000000"/>
              </a:solidFill>
              <a:latin typeface="Calibri" charset="0"/>
              <a:ea typeface="Calibri" charset="0"/>
              <a:cs typeface="Calibri" charset="0"/>
            </a:endParaRPr>
          </a:p>
          <a:p>
            <a:pPr marL="0" indent="0" algn="just">
              <a:lnSpc>
                <a:spcPct val="100000"/>
              </a:lnSpc>
              <a:buNone/>
            </a:pPr>
            <a:r>
              <a:rPr lang="zh-CN" altLang="en-US" sz="2800" dirty="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t>
            </a:r>
            <a:r>
              <a:rPr lang="zh-CN" altLang="en-US" sz="2800" dirty="0" smtClean="0">
                <a:solidFill>
                  <a:srgbClr val="000000"/>
                </a:solidFill>
                <a:latin typeface="Calibri" charset="0"/>
                <a:ea typeface="Calibri" charset="0"/>
                <a:cs typeface="Calibri" charset="0"/>
              </a:rPr>
              <a:t> </a:t>
            </a:r>
            <a:r>
              <a:rPr lang="en-US" altLang="zh-CN" sz="2800" dirty="0" err="1" smtClean="0">
                <a:solidFill>
                  <a:srgbClr val="000000"/>
                </a:solidFill>
                <a:latin typeface="Calibri" charset="0"/>
                <a:ea typeface="Calibri" charset="0"/>
                <a:cs typeface="Calibri" charset="0"/>
              </a:rPr>
              <a:t>scontrol</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show</a:t>
            </a:r>
            <a:r>
              <a:rPr lang="zh-CN" altLang="en-US" sz="2800" dirty="0" smtClean="0">
                <a:solidFill>
                  <a:srgbClr val="000000"/>
                </a:solidFill>
                <a:latin typeface="Calibri" charset="0"/>
                <a:ea typeface="Calibri" charset="0"/>
                <a:cs typeface="Calibri" charset="0"/>
              </a:rPr>
              <a:t> </a:t>
            </a:r>
            <a:r>
              <a:rPr lang="en-US" altLang="zh-CN" sz="2800" dirty="0" err="1" smtClean="0">
                <a:solidFill>
                  <a:srgbClr val="000000"/>
                </a:solidFill>
                <a:latin typeface="Calibri" charset="0"/>
                <a:ea typeface="Calibri" charset="0"/>
                <a:cs typeface="Calibri" charset="0"/>
              </a:rPr>
              <a:t>config</a:t>
            </a: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r>
              <a:rPr lang="en-US" altLang="zh-CN" sz="3200" dirty="0" err="1" smtClean="0">
                <a:solidFill>
                  <a:srgbClr val="000000"/>
                </a:solidFill>
                <a:latin typeface="Calibri" charset="0"/>
                <a:ea typeface="Calibri" charset="0"/>
                <a:cs typeface="Calibri" charset="0"/>
              </a:rPr>
              <a:t>sinfo</a:t>
            </a:r>
            <a:r>
              <a:rPr lang="en-US" altLang="zh-CN" sz="3200" dirty="0">
                <a:solidFill>
                  <a:srgbClr val="000000"/>
                </a:solidFill>
                <a:latin typeface="Calibri" charset="0"/>
                <a:ea typeface="Calibri" charset="0"/>
                <a:cs typeface="Calibri" charset="0"/>
              </a:rPr>
              <a:t>,</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show</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the</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information</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of</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the</a:t>
            </a:r>
            <a:r>
              <a:rPr lang="zh-CN" altLang="en-US" sz="3200" dirty="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partitions</a:t>
            </a:r>
            <a:endParaRPr lang="zh-CN" altLang="en-US" sz="3200" dirty="0">
              <a:solidFill>
                <a:srgbClr val="000000"/>
              </a:solidFill>
              <a:latin typeface="Calibri" charset="0"/>
              <a:ea typeface="Calibri" charset="0"/>
              <a:cs typeface="Calibri" charset="0"/>
            </a:endParaRPr>
          </a:p>
          <a:p>
            <a:pPr marL="0" indent="0" algn="just">
              <a:lnSpc>
                <a:spcPct val="100000"/>
              </a:lnSpc>
              <a:buNone/>
            </a:pPr>
            <a:r>
              <a:rPr lang="zh-CN" altLang="en-US" sz="32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t>
            </a:r>
            <a:r>
              <a:rPr lang="zh-CN" altLang="en-US" sz="2800" dirty="0" smtClean="0">
                <a:solidFill>
                  <a:srgbClr val="000000"/>
                </a:solidFill>
                <a:latin typeface="Calibri" charset="0"/>
                <a:ea typeface="Calibri" charset="0"/>
                <a:cs typeface="Calibri" charset="0"/>
              </a:rPr>
              <a:t> </a:t>
            </a:r>
            <a:r>
              <a:rPr lang="en-US" altLang="zh-CN" sz="2800" dirty="0" err="1" smtClean="0">
                <a:solidFill>
                  <a:srgbClr val="000000"/>
                </a:solidFill>
                <a:latin typeface="Calibri" charset="0"/>
                <a:ea typeface="Calibri" charset="0"/>
                <a:cs typeface="Calibri" charset="0"/>
              </a:rPr>
              <a:t>sinfo</a:t>
            </a:r>
            <a:r>
              <a:rPr lang="zh-CN" altLang="en-US" sz="2800" dirty="0" smtClean="0">
                <a:solidFill>
                  <a:srgbClr val="000000"/>
                </a:solidFill>
                <a:latin typeface="Calibri" charset="0"/>
                <a:ea typeface="Calibri" charset="0"/>
                <a:cs typeface="Calibri" charset="0"/>
              </a:rPr>
              <a:t> </a:t>
            </a:r>
            <a:r>
              <a:rPr lang="en-US" altLang="zh-CN" sz="2800" dirty="0">
                <a:solidFill>
                  <a:srgbClr val="000000"/>
                </a:solidFill>
                <a:latin typeface="Calibri" charset="0"/>
                <a:ea typeface="Calibri" charset="0"/>
                <a:cs typeface="Calibri" charset="0"/>
              </a:rPr>
              <a:t>-</a:t>
            </a:r>
            <a:r>
              <a:rPr lang="en-US" altLang="zh-CN" sz="2800" dirty="0" smtClean="0">
                <a:solidFill>
                  <a:srgbClr val="000000"/>
                </a:solidFill>
                <a:latin typeface="Calibri" charset="0"/>
                <a:ea typeface="Calibri" charset="0"/>
                <a:cs typeface="Calibri" charset="0"/>
              </a:rPr>
              <a:t>p</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partition</a:t>
            </a: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r>
              <a:rPr lang="en-US" altLang="zh-CN" sz="3200" dirty="0" smtClean="0">
                <a:solidFill>
                  <a:srgbClr val="000000"/>
                </a:solidFill>
                <a:latin typeface="Calibri" charset="0"/>
                <a:ea typeface="Calibri" charset="0"/>
                <a:cs typeface="Calibri" charset="0"/>
              </a:rPr>
              <a:t>Features</a:t>
            </a:r>
            <a:r>
              <a:rPr lang="zh-CN" altLang="en-US" sz="3200" dirty="0" smtClean="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of</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all</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the</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configurations</a:t>
            </a:r>
            <a:endParaRPr lang="zh-CN" altLang="en-US" sz="3200" dirty="0">
              <a:solidFill>
                <a:srgbClr val="000000"/>
              </a:solidFill>
              <a:latin typeface="Calibri" charset="0"/>
              <a:ea typeface="Calibri" charset="0"/>
              <a:cs typeface="Calibri" charset="0"/>
            </a:endParaRPr>
          </a:p>
          <a:p>
            <a:pPr marL="0" indent="0" algn="just">
              <a:lnSpc>
                <a:spcPct val="100000"/>
              </a:lnSpc>
              <a:buNone/>
            </a:pPr>
            <a:r>
              <a:rPr lang="zh-CN" altLang="en-US" sz="3200" dirty="0" smtClean="0">
                <a:solidFill>
                  <a:srgbClr val="000000"/>
                </a:solidFill>
                <a:latin typeface="Calibri" charset="0"/>
                <a:ea typeface="Calibri" charset="0"/>
                <a:cs typeface="Calibri" charset="0"/>
              </a:rPr>
              <a:t>	</a:t>
            </a:r>
            <a:r>
              <a:rPr lang="en-US" altLang="zh-CN" sz="2800" dirty="0" smtClean="0">
                <a:solidFill>
                  <a:schemeClr val="dk1"/>
                </a:solidFill>
                <a:latin typeface="Calibri" charset="0"/>
                <a:ea typeface="Calibri" charset="0"/>
                <a:cs typeface="Calibri" charset="0"/>
              </a:rPr>
              <a:t>$</a:t>
            </a:r>
            <a:r>
              <a:rPr lang="zh-CN" altLang="en-US" sz="2800" dirty="0" smtClean="0">
                <a:solidFill>
                  <a:schemeClr val="dk1"/>
                </a:solidFill>
                <a:latin typeface="Calibri" charset="0"/>
                <a:ea typeface="Calibri" charset="0"/>
                <a:cs typeface="Calibri" charset="0"/>
              </a:rPr>
              <a:t> </a:t>
            </a:r>
            <a:r>
              <a:rPr lang="en-US" altLang="zh-CN" sz="2800" dirty="0" err="1">
                <a:solidFill>
                  <a:srgbClr val="000000"/>
                </a:solidFill>
                <a:latin typeface="Calibri" charset="0"/>
                <a:ea typeface="Calibri" charset="0"/>
                <a:cs typeface="Calibri" charset="0"/>
                <a:sym typeface="Consolas"/>
              </a:rPr>
              <a:t>grep</a:t>
            </a:r>
            <a:r>
              <a:rPr lang="en-US" altLang="zh-CN" sz="2800" dirty="0">
                <a:solidFill>
                  <a:srgbClr val="000000"/>
                </a:solidFill>
                <a:latin typeface="Calibri" charset="0"/>
                <a:ea typeface="Calibri" charset="0"/>
                <a:cs typeface="Calibri" charset="0"/>
                <a:sym typeface="Consolas"/>
              </a:rPr>
              <a:t> Feature /shared/centos7/</a:t>
            </a:r>
            <a:r>
              <a:rPr lang="en-US" altLang="zh-CN" sz="2800" dirty="0" err="1">
                <a:solidFill>
                  <a:srgbClr val="000000"/>
                </a:solidFill>
                <a:latin typeface="Calibri" charset="0"/>
                <a:ea typeface="Calibri" charset="0"/>
                <a:cs typeface="Calibri" charset="0"/>
                <a:sym typeface="Consolas"/>
              </a:rPr>
              <a:t>etc</a:t>
            </a:r>
            <a:r>
              <a:rPr lang="en-US" altLang="zh-CN" sz="2800" dirty="0">
                <a:solidFill>
                  <a:srgbClr val="000000"/>
                </a:solidFill>
                <a:latin typeface="Calibri" charset="0"/>
                <a:ea typeface="Calibri" charset="0"/>
                <a:cs typeface="Calibri" charset="0"/>
                <a:sym typeface="Consolas"/>
              </a:rPr>
              <a:t>/</a:t>
            </a:r>
            <a:r>
              <a:rPr lang="en-US" altLang="zh-CN" sz="2800" dirty="0" err="1">
                <a:solidFill>
                  <a:srgbClr val="000000"/>
                </a:solidFill>
                <a:latin typeface="Calibri" charset="0"/>
                <a:ea typeface="Calibri" charset="0"/>
                <a:cs typeface="Calibri" charset="0"/>
                <a:sym typeface="Consolas"/>
              </a:rPr>
              <a:t>slurm</a:t>
            </a:r>
            <a:r>
              <a:rPr lang="en-US" altLang="zh-CN" sz="2800" dirty="0">
                <a:solidFill>
                  <a:srgbClr val="000000"/>
                </a:solidFill>
                <a:latin typeface="Calibri" charset="0"/>
                <a:ea typeface="Calibri" charset="0"/>
                <a:cs typeface="Calibri" charset="0"/>
                <a:sym typeface="Consolas"/>
              </a:rPr>
              <a:t>/</a:t>
            </a:r>
            <a:r>
              <a:rPr lang="en-US" altLang="zh-CN" sz="2800" dirty="0" err="1">
                <a:solidFill>
                  <a:srgbClr val="000000"/>
                </a:solidFill>
                <a:latin typeface="Calibri" charset="0"/>
                <a:ea typeface="Calibri" charset="0"/>
                <a:cs typeface="Calibri" charset="0"/>
                <a:sym typeface="Consolas"/>
              </a:rPr>
              <a:t>nodes.conf</a:t>
            </a:r>
            <a:endParaRPr lang="en-US" altLang="zh-CN" sz="3200" dirty="0">
              <a:solidFill>
                <a:srgbClr val="000000"/>
              </a:solidFill>
              <a:latin typeface="Calibri" charset="0"/>
              <a:ea typeface="Calibri" charset="0"/>
              <a:cs typeface="Calibri" charset="0"/>
              <a:sym typeface="Consolas"/>
            </a:endParaRPr>
          </a:p>
          <a:p>
            <a:pPr marL="0" indent="0" algn="just">
              <a:lnSpc>
                <a:spcPct val="100000"/>
              </a:lnSpc>
              <a:buNone/>
            </a:pPr>
            <a:endParaRPr lang="zh-CN" altLang="en-US" sz="32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2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25</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Monitoring</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Hardware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FIFO,</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First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In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First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Out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SJF,</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Smallest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First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SJF,</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Shortest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Job</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First</a:t>
            </a:r>
            <a:endParaRPr lang="zh-CN" altLang="en-US" sz="3600" dirty="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26</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A</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little</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bit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of</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scheduling</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RC</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homepage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-&gt;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Service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Now</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Ticket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Account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request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Software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request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Temporary</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partition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for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course</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General</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assistance</a:t>
            </a:r>
            <a:endParaRPr lang="zh-CN" altLang="en-US" sz="3600" dirty="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27</a:t>
            </a:fld>
            <a:endParaRPr lang="en-GB" dirty="0"/>
          </a:p>
        </p:txBody>
      </p:sp>
      <p:sp>
        <p:nvSpPr>
          <p:cNvPr id="3" name="文本框 2"/>
          <p:cNvSpPr txBox="1"/>
          <p:nvPr/>
        </p:nvSpPr>
        <p:spPr>
          <a:xfrm>
            <a:off x="478301" y="752902"/>
            <a:ext cx="891891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Getting</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assistance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50800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Spark standalone mode, Spark over SLURM</a:t>
            </a: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endParaRPr lang="en-US" altLang="zh-CN" sz="2400" spc="10" dirty="0">
              <a:solidFill>
                <a:srgbClr val="000000"/>
              </a:solidFill>
              <a:latin typeface="Calibri" charset="0"/>
              <a:ea typeface="Calibri" charset="0"/>
              <a:cs typeface="Calibri" charset="0"/>
              <a:sym typeface="Consolas"/>
            </a:endParaRPr>
          </a:p>
          <a:p>
            <a:pPr marL="342900" indent="-342900" algn="just">
              <a:lnSpc>
                <a:spcPct val="100000"/>
              </a:lnSpc>
            </a:pPr>
            <a:r>
              <a:rPr lang="en-US" altLang="zh-CN" sz="2800" spc="10" dirty="0">
                <a:solidFill>
                  <a:srgbClr val="000000"/>
                </a:solidFill>
                <a:latin typeface="Calibri" charset="0"/>
                <a:ea typeface="Calibri" charset="0"/>
                <a:cs typeface="Calibri" charset="0"/>
                <a:sym typeface="Consolas"/>
              </a:rPr>
              <a:t>Create the cluster</a:t>
            </a:r>
          </a:p>
          <a:p>
            <a:pPr marL="342900" indent="-342900" algn="just">
              <a:lnSpc>
                <a:spcPct val="100000"/>
              </a:lnSpc>
            </a:pPr>
            <a:r>
              <a:rPr lang="en-US" altLang="zh-CN" sz="2800" spc="10" dirty="0">
                <a:solidFill>
                  <a:srgbClr val="000000"/>
                </a:solidFill>
                <a:latin typeface="Calibri" charset="0"/>
                <a:ea typeface="Calibri" charset="0"/>
                <a:cs typeface="Calibri" charset="0"/>
                <a:sym typeface="Consolas"/>
              </a:rPr>
              <a:t>Self-contained </a:t>
            </a:r>
            <a:r>
              <a:rPr lang="en-US" altLang="zh-CN" sz="2800" spc="10" dirty="0" smtClean="0">
                <a:solidFill>
                  <a:srgbClr val="000000"/>
                </a:solidFill>
                <a:latin typeface="Calibri" charset="0"/>
                <a:ea typeface="Calibri" charset="0"/>
                <a:cs typeface="Calibri" charset="0"/>
                <a:sym typeface="Consolas"/>
              </a:rPr>
              <a:t>applications</a:t>
            </a:r>
            <a:endParaRPr lang="zh-CN" altLang="en-US" sz="2800" dirty="0">
              <a:solidFill>
                <a:srgbClr val="000000"/>
              </a:solidFill>
              <a:latin typeface="Calibri" charset="0"/>
              <a:ea typeface="Calibri" charset="0"/>
              <a:cs typeface="Calibri" charset="0"/>
            </a:endParaRPr>
          </a:p>
          <a:p>
            <a:pPr marL="0" indent="0" algn="just">
              <a:lnSpc>
                <a:spcPct val="100000"/>
              </a:lnSpc>
              <a:buNone/>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28</a:t>
            </a:fld>
            <a:endParaRPr lang="en-GB" dirty="0"/>
          </a:p>
        </p:txBody>
      </p:sp>
      <p:sp>
        <p:nvSpPr>
          <p:cNvPr id="3" name="文本框 2"/>
          <p:cNvSpPr txBox="1"/>
          <p:nvPr/>
        </p:nvSpPr>
        <p:spPr>
          <a:xfrm>
            <a:off x="478301" y="752902"/>
            <a:ext cx="10339754" cy="768350"/>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Special</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tips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sz="4400" b="1" dirty="0" err="1" smtClean="0">
                <a:latin typeface="Calibri" charset="0"/>
                <a:ea typeface="Calibri" charset="0"/>
                <a:cs typeface="Calibri" charset="0"/>
              </a:rPr>
              <a:t>Spark</a:t>
            </a:r>
            <a:endParaRPr kumimoji="1" 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50800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Spark </a:t>
            </a:r>
            <a:r>
              <a:rPr lang="en-US" altLang="zh-CN" sz="2800" dirty="0" smtClean="0">
                <a:solidFill>
                  <a:srgbClr val="000000"/>
                </a:solidFill>
                <a:latin typeface="Calibri" charset="0"/>
                <a:ea typeface="Calibri" charset="0"/>
                <a:cs typeface="Calibri" charset="0"/>
              </a:rPr>
              <a:t>standalone mode</a:t>
            </a:r>
            <a:endParaRPr lang="zh-CN" altLang="en-US" sz="2800" dirty="0" smtClean="0">
              <a:solidFill>
                <a:srgbClr val="000000"/>
              </a:solidFill>
              <a:latin typeface="Calibri" charset="0"/>
              <a:ea typeface="Calibri" charset="0"/>
              <a:cs typeface="Calibri" charset="0"/>
            </a:endParaRPr>
          </a:p>
          <a:p>
            <a:pPr marL="0" indent="0" algn="just">
              <a:lnSpc>
                <a:spcPct val="100000"/>
              </a:lnSpc>
              <a:buNone/>
            </a:pPr>
            <a:r>
              <a:rPr lang="zh-CN" altLang="en-US" sz="28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t>
            </a:r>
            <a:r>
              <a:rPr lang="zh-CN" altLang="en-US" sz="2400" dirty="0" smtClean="0">
                <a:solidFill>
                  <a:srgbClr val="000000"/>
                </a:solidFill>
                <a:latin typeface="Calibri" charset="0"/>
                <a:ea typeface="Calibri" charset="0"/>
                <a:cs typeface="Calibri" charset="0"/>
                <a:sym typeface="Consolas"/>
              </a:rPr>
              <a:t> </a:t>
            </a:r>
            <a:r>
              <a:rPr lang="en-US" altLang="zh-CN" sz="2400" dirty="0">
                <a:solidFill>
                  <a:srgbClr val="000000"/>
                </a:solidFill>
                <a:latin typeface="Calibri" charset="0"/>
                <a:ea typeface="Calibri" charset="0"/>
                <a:cs typeface="Calibri" charset="0"/>
                <a:sym typeface="Consolas"/>
              </a:rPr>
              <a:t>export SPARK_LOG_DIR=/</a:t>
            </a:r>
            <a:r>
              <a:rPr lang="en-US" altLang="zh-CN" sz="2400" dirty="0" smtClean="0">
                <a:solidFill>
                  <a:srgbClr val="000000"/>
                </a:solidFill>
                <a:latin typeface="Calibri" charset="0"/>
                <a:ea typeface="Calibri" charset="0"/>
                <a:cs typeface="Calibri" charset="0"/>
                <a:sym typeface="Consolas"/>
              </a:rPr>
              <a:t>scratch/</a:t>
            </a:r>
            <a:r>
              <a:rPr lang="en-US" altLang="zh-CN" sz="2400" dirty="0" err="1" smtClean="0">
                <a:solidFill>
                  <a:srgbClr val="000000"/>
                </a:solidFill>
                <a:latin typeface="Calibri" charset="0"/>
                <a:ea typeface="Calibri" charset="0"/>
                <a:cs typeface="Calibri" charset="0"/>
                <a:sym typeface="Consolas"/>
              </a:rPr>
              <a:t>cheng.jial</a:t>
            </a:r>
            <a:r>
              <a:rPr lang="en-US" altLang="zh-CN" sz="2400" dirty="0" smtClean="0">
                <a:solidFill>
                  <a:srgbClr val="000000"/>
                </a:solidFill>
                <a:latin typeface="Calibri" charset="0"/>
                <a:ea typeface="Calibri" charset="0"/>
                <a:cs typeface="Calibri" charset="0"/>
                <a:sym typeface="Consolas"/>
              </a:rPr>
              <a:t>/spark/logs</a:t>
            </a:r>
            <a:endParaRPr lang="zh-CN" altLang="en-US" sz="2400" dirty="0" smtClean="0">
              <a:solidFill>
                <a:srgbClr val="000000"/>
              </a:solidFill>
              <a:latin typeface="Calibri" charset="0"/>
              <a:ea typeface="Calibri" charset="0"/>
              <a:cs typeface="Calibri" charset="0"/>
              <a:sym typeface="Consolas"/>
            </a:endParaRPr>
          </a:p>
          <a:p>
            <a:pPr marL="0" indent="0" algn="just">
              <a:lnSpc>
                <a:spcPct val="100000"/>
              </a:lnSpc>
              <a:buNone/>
            </a:pPr>
            <a:r>
              <a:rPr lang="zh-CN" altLang="en-US" sz="2400" dirty="0">
                <a:solidFill>
                  <a:srgbClr val="000000"/>
                </a:solidFill>
                <a:latin typeface="Calibri" charset="0"/>
                <a:ea typeface="Calibri" charset="0"/>
                <a:cs typeface="Calibri" charset="0"/>
                <a:sym typeface="Consolas"/>
              </a:rPr>
              <a:t>	</a:t>
            </a:r>
            <a:r>
              <a:rPr lang="en-US" altLang="zh-CN" sz="2400" dirty="0">
                <a:solidFill>
                  <a:srgbClr val="000000"/>
                </a:solidFill>
                <a:latin typeface="Calibri" charset="0"/>
                <a:ea typeface="Calibri" charset="0"/>
                <a:cs typeface="Calibri" charset="0"/>
                <a:sym typeface="Consolas"/>
              </a:rPr>
              <a:t>$</a:t>
            </a:r>
            <a:r>
              <a:rPr lang="zh-CN" altLang="en-US" sz="2400" dirty="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export </a:t>
            </a:r>
            <a:r>
              <a:rPr lang="en-US" altLang="zh-CN" sz="2400" dirty="0">
                <a:solidFill>
                  <a:srgbClr val="000000"/>
                </a:solidFill>
                <a:latin typeface="Calibri" charset="0"/>
                <a:ea typeface="Calibri" charset="0"/>
                <a:cs typeface="Calibri" charset="0"/>
                <a:sym typeface="Consolas"/>
              </a:rPr>
              <a:t>SPARK_PID_DIR=/</a:t>
            </a:r>
            <a:r>
              <a:rPr lang="en-US" altLang="zh-CN" sz="2400" dirty="0" smtClean="0">
                <a:solidFill>
                  <a:srgbClr val="000000"/>
                </a:solidFill>
                <a:latin typeface="Calibri" charset="0"/>
                <a:ea typeface="Calibri" charset="0"/>
                <a:cs typeface="Calibri" charset="0"/>
                <a:sym typeface="Consolas"/>
              </a:rPr>
              <a:t>scratch/</a:t>
            </a:r>
            <a:r>
              <a:rPr lang="en-US" altLang="zh-CN" sz="2400" dirty="0" err="1" smtClean="0">
                <a:solidFill>
                  <a:srgbClr val="000000"/>
                </a:solidFill>
                <a:latin typeface="Calibri" charset="0"/>
                <a:ea typeface="Calibri" charset="0"/>
                <a:cs typeface="Calibri" charset="0"/>
                <a:sym typeface="Consolas"/>
              </a:rPr>
              <a:t>cheng.jial</a:t>
            </a:r>
            <a:r>
              <a:rPr lang="en-US" altLang="zh-CN" sz="2400" dirty="0" smtClean="0">
                <a:solidFill>
                  <a:srgbClr val="000000"/>
                </a:solidFill>
                <a:latin typeface="Calibri" charset="0"/>
                <a:ea typeface="Calibri" charset="0"/>
                <a:cs typeface="Calibri" charset="0"/>
                <a:sym typeface="Consolas"/>
              </a:rPr>
              <a:t>/spark/run</a:t>
            </a:r>
            <a:endParaRPr lang="zh-CN" altLang="en-US" sz="2400" dirty="0" smtClean="0">
              <a:solidFill>
                <a:srgbClr val="000000"/>
              </a:solidFill>
              <a:latin typeface="Calibri" charset="0"/>
              <a:ea typeface="Calibri" charset="0"/>
              <a:cs typeface="Calibri" charset="0"/>
              <a:sym typeface="Consolas"/>
            </a:endParaRPr>
          </a:p>
          <a:p>
            <a:pPr marL="0" indent="0" algn="just">
              <a:lnSpc>
                <a:spcPct val="100000"/>
              </a:lnSpc>
              <a:buNone/>
            </a:pPr>
            <a:r>
              <a:rPr lang="zh-CN" altLang="en-US" sz="2400" spc="10" dirty="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rPr>
              <a:t>export </a:t>
            </a:r>
            <a:r>
              <a:rPr lang="en-US" altLang="zh-CN" sz="2400" spc="10" dirty="0">
                <a:solidFill>
                  <a:srgbClr val="000000"/>
                </a:solidFill>
                <a:latin typeface="Calibri" charset="0"/>
                <a:ea typeface="Calibri" charset="0"/>
                <a:cs typeface="Calibri" charset="0"/>
              </a:rPr>
              <a:t>SPARK_WORKER_DIR=/scratch/</a:t>
            </a:r>
            <a:r>
              <a:rPr lang="en-US" altLang="zh-CN" sz="2400" spc="10" dirty="0" err="1">
                <a:solidFill>
                  <a:srgbClr val="000000"/>
                </a:solidFill>
                <a:latin typeface="Calibri" charset="0"/>
                <a:ea typeface="Calibri" charset="0"/>
                <a:cs typeface="Calibri" charset="0"/>
              </a:rPr>
              <a:t>cheng.jial</a:t>
            </a:r>
            <a:r>
              <a:rPr lang="en-US" altLang="zh-CN" sz="2400" spc="10" dirty="0">
                <a:solidFill>
                  <a:srgbClr val="000000"/>
                </a:solidFill>
                <a:latin typeface="Calibri" charset="0"/>
                <a:ea typeface="Calibri" charset="0"/>
                <a:cs typeface="Calibri" charset="0"/>
              </a:rPr>
              <a:t>/spark/work</a:t>
            </a:r>
            <a:endParaRPr lang="zh-CN" altLang="en-US" sz="2400" spc="10" dirty="0">
              <a:solidFill>
                <a:srgbClr val="000000"/>
              </a:solidFill>
              <a:latin typeface="Calibri" charset="0"/>
              <a:ea typeface="Calibri" charset="0"/>
              <a:cs typeface="Calibri" charset="0"/>
            </a:endParaRPr>
          </a:p>
          <a:p>
            <a:pPr marL="342900" indent="-342900" algn="just">
              <a:lnSpc>
                <a:spcPct val="100000"/>
              </a:lnSpc>
            </a:pPr>
            <a:endParaRPr lang="zh-CN" altLang="en-US" sz="24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Start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cluster</a:t>
            </a:r>
            <a:endParaRPr lang="zh-CN" altLang="en-US" sz="2800" dirty="0">
              <a:solidFill>
                <a:srgbClr val="000000"/>
              </a:solidFill>
              <a:latin typeface="Calibri" charset="0"/>
              <a:ea typeface="Calibri" charset="0"/>
              <a:cs typeface="Calibri" charset="0"/>
            </a:endParaRPr>
          </a:p>
          <a:p>
            <a:pPr marL="0" indent="0" algn="just">
              <a:lnSpc>
                <a:spcPct val="100000"/>
              </a:lnSpc>
              <a:buNone/>
            </a:pP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start-</a:t>
            </a:r>
            <a:r>
              <a:rPr lang="en-US" altLang="zh-CN" sz="2400" dirty="0" err="1" smtClean="0">
                <a:solidFill>
                  <a:srgbClr val="000000"/>
                </a:solidFill>
                <a:latin typeface="Calibri" charset="0"/>
                <a:ea typeface="Calibri" charset="0"/>
                <a:cs typeface="Calibri" charset="0"/>
                <a:sym typeface="Consolas"/>
              </a:rPr>
              <a:t>all.sh</a:t>
            </a:r>
            <a:endParaRPr lang="zh-CN" altLang="en-US" sz="2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err="1" smtClean="0">
                <a:solidFill>
                  <a:srgbClr val="000000"/>
                </a:solidFill>
                <a:latin typeface="Calibri" charset="0"/>
                <a:ea typeface="Calibri" charset="0"/>
                <a:cs typeface="Calibri" charset="0"/>
              </a:rPr>
              <a:t>WebUI</a:t>
            </a:r>
            <a:endParaRPr lang="en-US" altLang="zh-CN" sz="28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29</a:t>
            </a:fld>
            <a:endParaRPr lang="en-GB" dirty="0"/>
          </a:p>
        </p:txBody>
      </p:sp>
      <p:sp>
        <p:nvSpPr>
          <p:cNvPr id="3" name="文本框 2"/>
          <p:cNvSpPr txBox="1"/>
          <p:nvPr/>
        </p:nvSpPr>
        <p:spPr>
          <a:xfrm>
            <a:off x="478301" y="752902"/>
            <a:ext cx="10339754" cy="768350"/>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Special</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tips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sz="4400" b="1" dirty="0" smtClean="0">
                <a:latin typeface="Calibri" charset="0"/>
                <a:ea typeface="Calibri" charset="0"/>
                <a:cs typeface="Calibri" charset="0"/>
              </a:rPr>
              <a:t>Spark</a:t>
            </a:r>
            <a:endParaRPr kumimoji="1" 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a:solidFill>
                  <a:srgbClr val="000000"/>
                </a:solidFill>
                <a:latin typeface="Calibri" charset="0"/>
                <a:ea typeface="Calibri" charset="0"/>
                <a:cs typeface="Calibri" charset="0"/>
              </a:rPr>
              <a:t>Basic</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knowledge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of</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Linux</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Basic</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knowledge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of</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parallel</a:t>
            </a:r>
            <a:r>
              <a:rPr lang="zh-CN" altLang="en-US" sz="3600" dirty="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computing</a:t>
            </a:r>
            <a:endParaRPr lang="zh-CN" altLang="en-US" sz="3600" dirty="0" smtClean="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3</a:t>
            </a:fld>
            <a:endParaRPr lang="en-GB"/>
          </a:p>
        </p:txBody>
      </p:sp>
      <p:sp>
        <p:nvSpPr>
          <p:cNvPr id="3" name="文本框 2"/>
          <p:cNvSpPr txBox="1"/>
          <p:nvPr/>
        </p:nvSpPr>
        <p:spPr>
          <a:xfrm>
            <a:off x="478301" y="752902"/>
            <a:ext cx="4670473" cy="769441"/>
          </a:xfrm>
          <a:prstGeom prst="rect">
            <a:avLst/>
          </a:prstGeom>
          <a:noFill/>
        </p:spPr>
        <p:txBody>
          <a:bodyPr wrap="square" rtlCol="0">
            <a:spAutoFit/>
          </a:bodyPr>
          <a:lstStyle/>
          <a:p>
            <a:r>
              <a:rPr kumimoji="1" lang="en-US" altLang="zh-CN" sz="4400" b="1" dirty="0">
                <a:latin typeface="Calibri" charset="0"/>
                <a:ea typeface="Calibri" charset="0"/>
                <a:cs typeface="Calibri" charset="0"/>
              </a:rPr>
              <a:t>Pre-requisites</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50800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Spark </a:t>
            </a:r>
            <a:r>
              <a:rPr lang="en-US" altLang="zh-CN" sz="2800" dirty="0" smtClean="0">
                <a:solidFill>
                  <a:srgbClr val="000000"/>
                </a:solidFill>
                <a:latin typeface="Calibri" charset="0"/>
                <a:ea typeface="Calibri" charset="0"/>
                <a:cs typeface="Calibri" charset="0"/>
              </a:rPr>
              <a:t>self-contained</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application</a:t>
            </a:r>
            <a:endParaRPr lang="zh-CN" altLang="en-US" sz="2800" dirty="0" smtClean="0">
              <a:solidFill>
                <a:srgbClr val="000000"/>
              </a:solidFill>
              <a:latin typeface="Calibri" charset="0"/>
              <a:ea typeface="Calibri" charset="0"/>
              <a:cs typeface="Calibri" charset="0"/>
            </a:endParaRPr>
          </a:p>
          <a:p>
            <a:pPr marL="0" indent="0" algn="just">
              <a:lnSpc>
                <a:spcPct val="100000"/>
              </a:lnSpc>
              <a:buNone/>
            </a:pPr>
            <a:r>
              <a:rPr lang="zh-CN" altLang="en-US" sz="28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spark-submit</a:t>
            </a:r>
            <a:endParaRPr lang="zh-CN" altLang="en-US" sz="24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Resources</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are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allocate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twice</a:t>
            </a:r>
            <a:endParaRPr lang="zh-CN" altLang="en-US" sz="2800" dirty="0" smtClean="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2400" dirty="0" smtClean="0">
                <a:solidFill>
                  <a:srgbClr val="000000"/>
                </a:solidFill>
                <a:latin typeface="Calibri" charset="0"/>
                <a:ea typeface="Calibri" charset="0"/>
                <a:cs typeface="Calibri" charset="0"/>
                <a:sym typeface="Consolas"/>
              </a:rPr>
              <a:t>sufficient resources</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are</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allocate</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via</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SLURM</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for</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Spark,</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SLURM</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-&gt;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Spark</a:t>
            </a:r>
            <a:endParaRPr lang="zh-CN" altLang="en-US" sz="2400" dirty="0">
              <a:solidFill>
                <a:srgbClr val="000000"/>
              </a:solidFill>
              <a:latin typeface="Calibri" charset="0"/>
              <a:ea typeface="Calibri" charset="0"/>
              <a:cs typeface="Calibri" charset="0"/>
              <a:sym typeface="Consolas"/>
            </a:endParaRPr>
          </a:p>
          <a:p>
            <a:pPr marL="956945" lvl="2" indent="-347345" algn="just">
              <a:spcBef>
                <a:spcPts val="0"/>
              </a:spcBef>
              <a:buFont typeface="Wingdings" panose="05000000000000000000" pitchFamily="2" charset="2"/>
              <a:buChar char="ü"/>
            </a:pPr>
            <a:r>
              <a:rPr lang="en-US" altLang="zh-CN" sz="2400" dirty="0" smtClean="0">
                <a:solidFill>
                  <a:srgbClr val="000000"/>
                </a:solidFill>
                <a:latin typeface="Calibri" charset="0"/>
                <a:ea typeface="Calibri" charset="0"/>
                <a:cs typeface="Calibri" charset="0"/>
                <a:sym typeface="Consolas"/>
              </a:rPr>
              <a:t>spark-submit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flags</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should</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be</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properly</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specified,</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Spark</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-&gt;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Job</a:t>
            </a:r>
            <a:endParaRPr lang="zh-CN" altLang="en-US" sz="2800" dirty="0" smtClean="0">
              <a:solidFill>
                <a:srgbClr val="000000"/>
              </a:solidFill>
              <a:latin typeface="Calibri" charset="0"/>
              <a:ea typeface="Calibri" charset="0"/>
              <a:cs typeface="Calibri" charset="0"/>
            </a:endParaRPr>
          </a:p>
          <a:p>
            <a:pPr marL="0" indent="0" algn="just">
              <a:lnSpc>
                <a:spcPct val="100000"/>
              </a:lnSpc>
              <a:buNone/>
            </a:pPr>
            <a:r>
              <a:rPr lang="en-US" altLang="zh-CN" sz="2400" dirty="0">
                <a:solidFill>
                  <a:srgbClr val="000000"/>
                </a:solidFill>
                <a:latin typeface="Calibri" charset="0"/>
                <a:ea typeface="Calibri" charset="0"/>
                <a:cs typeface="Calibri" charset="0"/>
              </a:rPr>
              <a:t>#!/</a:t>
            </a:r>
            <a:r>
              <a:rPr lang="en-US" altLang="zh-CN" sz="2400" dirty="0" smtClean="0">
                <a:solidFill>
                  <a:srgbClr val="000000"/>
                </a:solidFill>
                <a:latin typeface="Calibri" charset="0"/>
                <a:ea typeface="Calibri" charset="0"/>
                <a:cs typeface="Calibri" charset="0"/>
              </a:rPr>
              <a:t>bin/bash</a:t>
            </a:r>
            <a:endParaRPr lang="zh-CN" altLang="en-US" sz="2400" dirty="0" smtClean="0">
              <a:solidFill>
                <a:srgbClr val="000000"/>
              </a:solidFill>
              <a:latin typeface="Calibri" charset="0"/>
              <a:ea typeface="Calibri" charset="0"/>
              <a:cs typeface="Calibri" charset="0"/>
            </a:endParaRPr>
          </a:p>
          <a:p>
            <a:pPr marL="0" indent="0" algn="just">
              <a:lnSpc>
                <a:spcPct val="100000"/>
              </a:lnSpc>
              <a:buNone/>
            </a:pPr>
            <a:r>
              <a:rPr lang="en-US" altLang="zh-CN" sz="2400" dirty="0" smtClean="0">
                <a:solidFill>
                  <a:srgbClr val="000000"/>
                </a:solidFill>
                <a:latin typeface="Calibri" charset="0"/>
                <a:ea typeface="Calibri" charset="0"/>
                <a:cs typeface="Calibri" charset="0"/>
              </a:rPr>
              <a:t>#</a:t>
            </a:r>
            <a:r>
              <a:rPr lang="en-US" altLang="zh-CN" sz="2400" dirty="0">
                <a:solidFill>
                  <a:srgbClr val="000000"/>
                </a:solidFill>
                <a:latin typeface="Calibri" charset="0"/>
                <a:ea typeface="Calibri" charset="0"/>
                <a:cs typeface="Calibri" charset="0"/>
              </a:rPr>
              <a:t>SBATCH -N </a:t>
            </a:r>
            <a:r>
              <a:rPr lang="en-US" altLang="zh-CN" sz="2400" dirty="0" smtClean="0">
                <a:solidFill>
                  <a:srgbClr val="000000"/>
                </a:solidFill>
                <a:latin typeface="Calibri" charset="0"/>
                <a:ea typeface="Calibri" charset="0"/>
                <a:cs typeface="Calibri" charset="0"/>
              </a:rPr>
              <a:t>2</a:t>
            </a:r>
            <a:endParaRPr lang="zh-CN" altLang="en-US" sz="2400" dirty="0" smtClean="0">
              <a:solidFill>
                <a:srgbClr val="000000"/>
              </a:solidFill>
              <a:latin typeface="Calibri" charset="0"/>
              <a:ea typeface="Calibri" charset="0"/>
              <a:cs typeface="Calibri" charset="0"/>
            </a:endParaRPr>
          </a:p>
          <a:p>
            <a:pPr marL="0" indent="0" algn="just">
              <a:lnSpc>
                <a:spcPct val="100000"/>
              </a:lnSpc>
              <a:buNone/>
            </a:pPr>
            <a:r>
              <a:rPr lang="en-US" altLang="zh-CN" sz="2400" dirty="0" smtClean="0">
                <a:solidFill>
                  <a:srgbClr val="000000"/>
                </a:solidFill>
                <a:latin typeface="Calibri" charset="0"/>
                <a:ea typeface="Calibri" charset="0"/>
                <a:cs typeface="Calibri" charset="0"/>
              </a:rPr>
              <a:t>#</a:t>
            </a:r>
            <a:r>
              <a:rPr lang="en-US" altLang="zh-CN" sz="2400" dirty="0">
                <a:solidFill>
                  <a:srgbClr val="000000"/>
                </a:solidFill>
                <a:latin typeface="Calibri" charset="0"/>
                <a:ea typeface="Calibri" charset="0"/>
                <a:cs typeface="Calibri" charset="0"/>
              </a:rPr>
              <a:t>SBATCH --</a:t>
            </a:r>
            <a:r>
              <a:rPr lang="en-US" altLang="zh-CN" sz="2400" dirty="0" smtClean="0">
                <a:solidFill>
                  <a:srgbClr val="000000"/>
                </a:solidFill>
                <a:latin typeface="Calibri" charset="0"/>
                <a:ea typeface="Calibri" charset="0"/>
                <a:cs typeface="Calibri" charset="0"/>
              </a:rPr>
              <a:t>mem=20G</a:t>
            </a:r>
            <a:endParaRPr lang="zh-CN" altLang="en-US" sz="2400" dirty="0" smtClean="0">
              <a:solidFill>
                <a:srgbClr val="000000"/>
              </a:solidFill>
              <a:latin typeface="Calibri" charset="0"/>
              <a:ea typeface="Calibri" charset="0"/>
              <a:cs typeface="Calibri" charset="0"/>
            </a:endParaRPr>
          </a:p>
          <a:p>
            <a:pPr marL="0" indent="0" algn="just">
              <a:lnSpc>
                <a:spcPct val="100000"/>
              </a:lnSpc>
              <a:buNone/>
            </a:pPr>
            <a:r>
              <a:rPr lang="en-US" altLang="zh-CN" sz="2400" dirty="0" smtClean="0">
                <a:solidFill>
                  <a:srgbClr val="000000"/>
                </a:solidFill>
                <a:latin typeface="Calibri" charset="0"/>
                <a:ea typeface="Calibri" charset="0"/>
                <a:cs typeface="Calibri" charset="0"/>
              </a:rPr>
              <a:t>#</a:t>
            </a:r>
            <a:r>
              <a:rPr lang="en-US" altLang="zh-CN" sz="2400" dirty="0">
                <a:solidFill>
                  <a:srgbClr val="000000"/>
                </a:solidFill>
                <a:latin typeface="Calibri" charset="0"/>
                <a:ea typeface="Calibri" charset="0"/>
                <a:cs typeface="Calibri" charset="0"/>
              </a:rPr>
              <a:t>SBATCH -p </a:t>
            </a:r>
            <a:r>
              <a:rPr lang="en-US" altLang="zh-CN" sz="2400" dirty="0" smtClean="0">
                <a:solidFill>
                  <a:srgbClr val="000000"/>
                </a:solidFill>
                <a:latin typeface="Calibri" charset="0"/>
                <a:ea typeface="Calibri" charset="0"/>
                <a:cs typeface="Calibri" charset="0"/>
              </a:rPr>
              <a:t>general</a:t>
            </a:r>
            <a:endParaRPr lang="zh-CN" altLang="en-US" sz="2400" dirty="0" smtClean="0">
              <a:solidFill>
                <a:srgbClr val="000000"/>
              </a:solidFill>
              <a:latin typeface="Calibri" charset="0"/>
              <a:ea typeface="Calibri" charset="0"/>
              <a:cs typeface="Calibri" charset="0"/>
            </a:endParaRPr>
          </a:p>
          <a:p>
            <a:pPr marL="0" indent="0" algn="just">
              <a:lnSpc>
                <a:spcPct val="100000"/>
              </a:lnSpc>
              <a:buNone/>
            </a:pPr>
            <a:r>
              <a:rPr lang="en-US" altLang="zh-CN" sz="2400" dirty="0" smtClean="0">
                <a:solidFill>
                  <a:srgbClr val="000000"/>
                </a:solidFill>
                <a:latin typeface="Calibri" charset="0"/>
                <a:ea typeface="Calibri" charset="0"/>
                <a:cs typeface="Calibri" charset="0"/>
              </a:rPr>
              <a:t>#</a:t>
            </a:r>
            <a:r>
              <a:rPr lang="en-US" altLang="zh-CN" sz="2400" dirty="0">
                <a:solidFill>
                  <a:srgbClr val="000000"/>
                </a:solidFill>
                <a:latin typeface="Calibri" charset="0"/>
                <a:ea typeface="Calibri" charset="0"/>
                <a:cs typeface="Calibri" charset="0"/>
              </a:rPr>
              <a:t>SBATCH --</a:t>
            </a:r>
            <a:r>
              <a:rPr lang="en-US" altLang="zh-CN" sz="2400" dirty="0" err="1" smtClean="0">
                <a:solidFill>
                  <a:srgbClr val="000000"/>
                </a:solidFill>
                <a:latin typeface="Calibri" charset="0"/>
                <a:ea typeface="Calibri" charset="0"/>
                <a:cs typeface="Calibri" charset="0"/>
              </a:rPr>
              <a:t>ntasks</a:t>
            </a:r>
            <a:r>
              <a:rPr lang="en-US" altLang="zh-CN" sz="2400" dirty="0" smtClean="0">
                <a:solidFill>
                  <a:srgbClr val="000000"/>
                </a:solidFill>
                <a:latin typeface="Calibri" charset="0"/>
                <a:ea typeface="Calibri" charset="0"/>
                <a:cs typeface="Calibri" charset="0"/>
              </a:rPr>
              <a:t>-per-node=4</a:t>
            </a:r>
            <a:endParaRPr lang="zh-CN" altLang="en-US" sz="2400" dirty="0" smtClean="0">
              <a:solidFill>
                <a:srgbClr val="000000"/>
              </a:solidFill>
              <a:latin typeface="Calibri" charset="0"/>
              <a:ea typeface="Calibri" charset="0"/>
              <a:cs typeface="Calibri" charset="0"/>
            </a:endParaRPr>
          </a:p>
          <a:p>
            <a:pPr marL="0" indent="0" algn="just">
              <a:lnSpc>
                <a:spcPct val="100000"/>
              </a:lnSpc>
              <a:buNone/>
            </a:pPr>
            <a:r>
              <a:rPr lang="en-US" altLang="zh-CN" sz="2400" dirty="0" smtClean="0">
                <a:solidFill>
                  <a:srgbClr val="000000"/>
                </a:solidFill>
                <a:latin typeface="Calibri" charset="0"/>
                <a:ea typeface="Calibri" charset="0"/>
                <a:cs typeface="Calibri" charset="0"/>
              </a:rPr>
              <a:t>#</a:t>
            </a:r>
            <a:r>
              <a:rPr lang="en-US" altLang="zh-CN" sz="2400" dirty="0">
                <a:solidFill>
                  <a:srgbClr val="000000"/>
                </a:solidFill>
                <a:latin typeface="Calibri" charset="0"/>
                <a:ea typeface="Calibri" charset="0"/>
                <a:cs typeface="Calibri" charset="0"/>
              </a:rPr>
              <a:t>SBATCH --</a:t>
            </a:r>
            <a:r>
              <a:rPr lang="en-US" altLang="zh-CN" sz="2400" dirty="0" err="1" smtClean="0">
                <a:solidFill>
                  <a:srgbClr val="000000"/>
                </a:solidFill>
                <a:latin typeface="Calibri" charset="0"/>
                <a:ea typeface="Calibri" charset="0"/>
                <a:cs typeface="Calibri" charset="0"/>
              </a:rPr>
              <a:t>cpus</a:t>
            </a:r>
            <a:r>
              <a:rPr lang="en-US" altLang="zh-CN" sz="2400" dirty="0" smtClean="0">
                <a:solidFill>
                  <a:srgbClr val="000000"/>
                </a:solidFill>
                <a:latin typeface="Calibri" charset="0"/>
                <a:ea typeface="Calibri" charset="0"/>
                <a:cs typeface="Calibri" charset="0"/>
              </a:rPr>
              <a:t>-per-task=5</a:t>
            </a:r>
            <a:endParaRPr lang="zh-CN" altLang="en-US" sz="2400" dirty="0" smtClean="0">
              <a:solidFill>
                <a:srgbClr val="000000"/>
              </a:solidFill>
              <a:latin typeface="Calibri" charset="0"/>
              <a:ea typeface="Calibri" charset="0"/>
              <a:cs typeface="Calibri" charset="0"/>
            </a:endParaRPr>
          </a:p>
          <a:p>
            <a:pPr marL="0" indent="0" algn="just">
              <a:lnSpc>
                <a:spcPct val="100000"/>
              </a:lnSpc>
              <a:buNone/>
            </a:pPr>
            <a:r>
              <a:rPr lang="en-US" altLang="zh-CN" sz="2400" dirty="0" smtClean="0">
                <a:solidFill>
                  <a:srgbClr val="000000"/>
                </a:solidFill>
                <a:latin typeface="Calibri" charset="0"/>
                <a:ea typeface="Calibri" charset="0"/>
                <a:cs typeface="Calibri" charset="0"/>
              </a:rPr>
              <a:t>spark-submit </a:t>
            </a:r>
            <a:r>
              <a:rPr lang="en-US" altLang="zh-CN" sz="2400" dirty="0">
                <a:solidFill>
                  <a:srgbClr val="000000"/>
                </a:solidFill>
                <a:latin typeface="Calibri" charset="0"/>
                <a:ea typeface="Calibri" charset="0"/>
                <a:cs typeface="Calibri" charset="0"/>
              </a:rPr>
              <a:t>--total-executor-cores 60 --executor-memory 5G </a:t>
            </a:r>
            <a:r>
              <a:rPr lang="en-US" altLang="zh-CN" sz="2400" dirty="0" err="1">
                <a:solidFill>
                  <a:srgbClr val="000000"/>
                </a:solidFill>
                <a:latin typeface="Calibri" charset="0"/>
                <a:ea typeface="Calibri" charset="0"/>
                <a:cs typeface="Calibri" charset="0"/>
              </a:rPr>
              <a:t>pi.py</a:t>
            </a:r>
            <a:r>
              <a:rPr lang="en-US" altLang="zh-CN" sz="2400" dirty="0">
                <a:solidFill>
                  <a:srgbClr val="000000"/>
                </a:solidFill>
                <a:latin typeface="Calibri" charset="0"/>
                <a:ea typeface="Calibri" charset="0"/>
                <a:cs typeface="Calibri" charset="0"/>
              </a:rPr>
              <a:t> 100</a:t>
            </a:r>
            <a:endParaRPr lang="zh-CN" altLang="en-US" sz="2400" dirty="0" smtClean="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30</a:t>
            </a:fld>
            <a:endParaRPr lang="en-GB" dirty="0"/>
          </a:p>
        </p:txBody>
      </p:sp>
      <p:sp>
        <p:nvSpPr>
          <p:cNvPr id="3" name="文本框 2"/>
          <p:cNvSpPr txBox="1"/>
          <p:nvPr/>
        </p:nvSpPr>
        <p:spPr>
          <a:xfrm>
            <a:off x="478301" y="752902"/>
            <a:ext cx="10339754" cy="768350"/>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Special</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tips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sz="4400" b="1" dirty="0" smtClean="0">
                <a:latin typeface="Calibri" charset="0"/>
                <a:ea typeface="Calibri" charset="0"/>
                <a:cs typeface="Calibri" charset="0"/>
              </a:rPr>
              <a:t>Spark</a:t>
            </a:r>
            <a:endParaRPr kumimoji="1" lang="en-US" sz="4400" b="1" dirty="0">
              <a:latin typeface="Calibri" charset="0"/>
              <a:ea typeface="Calibri" charset="0"/>
              <a:cs typeface="Calibri" charset="0"/>
            </a:endParaRPr>
          </a:p>
        </p:txBody>
      </p:sp>
    </p:spTree>
    <p:extLst>
      <p:ext uri="{BB962C8B-B14F-4D97-AF65-F5344CB8AC3E}">
        <p14:creationId xmlns:p14="http://schemas.microsoft.com/office/powerpoint/2010/main" val="928330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50800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Use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resource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cluster,</a:t>
            </a:r>
            <a:r>
              <a:rPr lang="zh-CN" altLang="en-US" sz="2800" dirty="0" smtClean="0">
                <a:solidFill>
                  <a:srgbClr val="000000"/>
                </a:solidFill>
                <a:latin typeface="Calibri" charset="0"/>
                <a:ea typeface="Calibri" charset="0"/>
                <a:cs typeface="Calibri" charset="0"/>
              </a:rPr>
              <a:t> </a:t>
            </a:r>
            <a:r>
              <a:rPr lang="en-US" altLang="zh-CN" sz="2800" dirty="0">
                <a:solidFill>
                  <a:srgbClr val="000000"/>
                </a:solidFill>
                <a:latin typeface="Calibri" charset="0"/>
                <a:ea typeface="Calibri" charset="0"/>
                <a:cs typeface="Calibri" charset="0"/>
              </a:rPr>
              <a:t>e</a:t>
            </a:r>
            <a:r>
              <a:rPr lang="en-US" altLang="zh-CN" sz="2800" dirty="0" smtClean="0">
                <a:solidFill>
                  <a:srgbClr val="000000"/>
                </a:solidFill>
                <a:latin typeface="Calibri" charset="0"/>
                <a:ea typeface="Calibri" charset="0"/>
                <a:cs typeface="Calibri" charset="0"/>
              </a:rPr>
              <a:t>dit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code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locally</a:t>
            </a: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Generate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a:t>
            </a:r>
            <a:r>
              <a:rPr lang="zh-CN" altLang="en-US" sz="2800" dirty="0" smtClean="0">
                <a:solidFill>
                  <a:srgbClr val="000000"/>
                </a:solidFill>
                <a:latin typeface="Calibri" charset="0"/>
                <a:ea typeface="Calibri" charset="0"/>
                <a:cs typeface="Calibri" charset="0"/>
              </a:rPr>
              <a:t> </a:t>
            </a:r>
            <a:r>
              <a:rPr lang="en-US" altLang="zh-CN" sz="2800" dirty="0" err="1" smtClean="0">
                <a:solidFill>
                  <a:srgbClr val="000000"/>
                </a:solidFill>
                <a:latin typeface="Calibri" charset="0"/>
                <a:ea typeface="Calibri" charset="0"/>
                <a:cs typeface="Calibri" charset="0"/>
              </a:rPr>
              <a:t>config</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file,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since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we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won’t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use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default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one</a:t>
            </a:r>
            <a:endParaRPr lang="zh-CN" altLang="en-US" sz="2800" dirty="0" smtClean="0">
              <a:solidFill>
                <a:srgbClr val="000000"/>
              </a:solidFill>
              <a:latin typeface="Calibri" charset="0"/>
              <a:ea typeface="Calibri" charset="0"/>
              <a:cs typeface="Calibri" charset="0"/>
            </a:endParaRPr>
          </a:p>
          <a:p>
            <a:pPr marL="0" indent="0" algn="just">
              <a:lnSpc>
                <a:spcPct val="100000"/>
              </a:lnSpc>
              <a:buNone/>
            </a:pPr>
            <a:r>
              <a:rPr lang="zh-CN" altLang="en-US" sz="2000" dirty="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t>
            </a:r>
            <a:r>
              <a:rPr lang="zh-CN" altLang="en-US" sz="2400" dirty="0" smtClean="0">
                <a:solidFill>
                  <a:srgbClr val="000000"/>
                </a:solidFill>
                <a:latin typeface="Calibri" charset="0"/>
                <a:ea typeface="Calibri" charset="0"/>
                <a:cs typeface="Calibri" charset="0"/>
                <a:sym typeface="Consolas"/>
              </a:rPr>
              <a:t> </a:t>
            </a:r>
            <a:r>
              <a:rPr lang="en-US" altLang="zh-CN" sz="2400" dirty="0" err="1" smtClean="0">
                <a:solidFill>
                  <a:srgbClr val="000000"/>
                </a:solidFill>
                <a:latin typeface="Calibri" charset="0"/>
                <a:ea typeface="Calibri" charset="0"/>
                <a:cs typeface="Calibri" charset="0"/>
                <a:sym typeface="Consolas"/>
              </a:rPr>
              <a:t>jupyter</a:t>
            </a:r>
            <a:r>
              <a:rPr lang="en-US" altLang="zh-CN" sz="2400" dirty="0" smtClean="0">
                <a:solidFill>
                  <a:srgbClr val="000000"/>
                </a:solidFill>
                <a:latin typeface="Calibri" charset="0"/>
                <a:ea typeface="Calibri" charset="0"/>
                <a:cs typeface="Calibri" charset="0"/>
                <a:sym typeface="Consolas"/>
              </a:rPr>
              <a:t> </a:t>
            </a:r>
            <a:r>
              <a:rPr lang="en-US" altLang="zh-CN" sz="2400" dirty="0">
                <a:solidFill>
                  <a:srgbClr val="000000"/>
                </a:solidFill>
                <a:latin typeface="Calibri" charset="0"/>
                <a:ea typeface="Calibri" charset="0"/>
                <a:cs typeface="Calibri" charset="0"/>
                <a:sym typeface="Consolas"/>
              </a:rPr>
              <a:t>notebook --</a:t>
            </a:r>
            <a:r>
              <a:rPr lang="en-US" altLang="zh-CN" sz="2400" dirty="0" smtClean="0">
                <a:solidFill>
                  <a:srgbClr val="000000"/>
                </a:solidFill>
                <a:latin typeface="Calibri" charset="0"/>
                <a:ea typeface="Calibri" charset="0"/>
                <a:cs typeface="Calibri" charset="0"/>
                <a:sym typeface="Consolas"/>
              </a:rPr>
              <a:t>generate-</a:t>
            </a:r>
            <a:r>
              <a:rPr lang="en-US" altLang="zh-CN" sz="2400" dirty="0" err="1" smtClean="0">
                <a:solidFill>
                  <a:srgbClr val="000000"/>
                </a:solidFill>
                <a:latin typeface="Calibri" charset="0"/>
                <a:ea typeface="Calibri" charset="0"/>
                <a:cs typeface="Calibri" charset="0"/>
                <a:sym typeface="Consolas"/>
              </a:rPr>
              <a:t>config</a:t>
            </a:r>
            <a:endParaRPr lang="zh-CN" altLang="en-US" sz="2400" dirty="0" smtClean="0">
              <a:solidFill>
                <a:srgbClr val="000000"/>
              </a:solidFill>
              <a:latin typeface="Calibri" charset="0"/>
              <a:ea typeface="Calibri" charset="0"/>
              <a:cs typeface="Calibri" charset="0"/>
              <a:sym typeface="Consolas"/>
            </a:endParaRPr>
          </a:p>
          <a:p>
            <a:pPr marL="0" indent="0" algn="just">
              <a:lnSpc>
                <a:spcPct val="100000"/>
              </a:lnSpc>
              <a:buNone/>
            </a:pPr>
            <a:r>
              <a:rPr lang="zh-CN" altLang="en-US" sz="2000" dirty="0" smtClean="0">
                <a:solidFill>
                  <a:srgbClr val="000000"/>
                </a:solidFill>
                <a:latin typeface="Calibri" charset="0"/>
                <a:ea typeface="Calibri" charset="0"/>
                <a:cs typeface="Calibri" charset="0"/>
                <a:sym typeface="Consolas"/>
              </a:rPr>
              <a:t>	</a:t>
            </a:r>
            <a:r>
              <a:rPr lang="en-US" altLang="zh-CN" sz="2400" dirty="0">
                <a:solidFill>
                  <a:srgbClr val="000000"/>
                </a:solidFill>
                <a:latin typeface="Calibri" charset="0"/>
                <a:ea typeface="Calibri" charset="0"/>
                <a:cs typeface="Calibri" charset="0"/>
                <a:sym typeface="Consolas"/>
              </a:rPr>
              <a:t>$</a:t>
            </a:r>
            <a:r>
              <a:rPr lang="zh-CN" altLang="en-US" sz="2400" dirty="0">
                <a:solidFill>
                  <a:srgbClr val="000000"/>
                </a:solidFill>
                <a:latin typeface="Calibri" charset="0"/>
                <a:ea typeface="Calibri" charset="0"/>
                <a:cs typeface="Calibri" charset="0"/>
                <a:sym typeface="Consolas"/>
              </a:rPr>
              <a:t> </a:t>
            </a:r>
            <a:r>
              <a:rPr lang="en-US" altLang="zh-CN" sz="2400" dirty="0" err="1">
                <a:solidFill>
                  <a:srgbClr val="000000"/>
                </a:solidFill>
                <a:latin typeface="Calibri" charset="0"/>
                <a:ea typeface="Calibri" charset="0"/>
                <a:cs typeface="Calibri" charset="0"/>
                <a:sym typeface="Consolas"/>
              </a:rPr>
              <a:t>ls</a:t>
            </a:r>
            <a:r>
              <a:rPr lang="zh-CN" altLang="en-US" sz="2400" dirty="0">
                <a:solidFill>
                  <a:srgbClr val="000000"/>
                </a:solidFill>
                <a:latin typeface="Calibri" charset="0"/>
                <a:ea typeface="Calibri" charset="0"/>
                <a:cs typeface="Calibri" charset="0"/>
                <a:sym typeface="Consolas"/>
              </a:rPr>
              <a:t> </a:t>
            </a:r>
            <a:r>
              <a:rPr lang="en-US" altLang="zh-CN" sz="2400" dirty="0">
                <a:solidFill>
                  <a:srgbClr val="000000"/>
                </a:solidFill>
                <a:latin typeface="Calibri" charset="0"/>
                <a:ea typeface="Calibri" charset="0"/>
                <a:cs typeface="Calibri" charset="0"/>
                <a:sym typeface="Consolas"/>
              </a:rPr>
              <a:t>~/.</a:t>
            </a:r>
            <a:r>
              <a:rPr lang="en-US" altLang="zh-CN" sz="2400" dirty="0" err="1" smtClean="0">
                <a:solidFill>
                  <a:srgbClr val="000000"/>
                </a:solidFill>
                <a:latin typeface="Calibri" charset="0"/>
                <a:ea typeface="Calibri" charset="0"/>
                <a:cs typeface="Calibri" charset="0"/>
                <a:sym typeface="Consolas"/>
              </a:rPr>
              <a:t>jupyter</a:t>
            </a:r>
            <a:endParaRPr lang="zh-CN" altLang="en-US" sz="2000" dirty="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Put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following</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lines</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in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err="1" smtClean="0">
                <a:solidFill>
                  <a:srgbClr val="000000"/>
                </a:solidFill>
                <a:latin typeface="Calibri" charset="0"/>
                <a:ea typeface="Calibri" charset="0"/>
                <a:cs typeface="Calibri" charset="0"/>
              </a:rPr>
              <a:t>config</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file</a:t>
            </a:r>
            <a:endParaRPr lang="en-US" altLang="zh-CN" sz="2800" dirty="0">
              <a:solidFill>
                <a:srgbClr val="000000"/>
              </a:solidFill>
              <a:latin typeface="Calibri" charset="0"/>
              <a:ea typeface="Calibri" charset="0"/>
              <a:cs typeface="Calibri" charset="0"/>
              <a:sym typeface="Consolas"/>
            </a:endParaRPr>
          </a:p>
          <a:p>
            <a:pPr marL="0" lvl="1" indent="0" algn="just">
              <a:lnSpc>
                <a:spcPct val="100000"/>
              </a:lnSpc>
              <a:spcBef>
                <a:spcPts val="0"/>
              </a:spcBef>
              <a:buSzPts val="1800"/>
              <a:buNone/>
            </a:pP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c </a:t>
            </a:r>
            <a:r>
              <a:rPr lang="en-US" altLang="zh-CN" sz="2400" spc="10" dirty="0">
                <a:solidFill>
                  <a:srgbClr val="000000"/>
                </a:solidFill>
                <a:latin typeface="Calibri" charset="0"/>
                <a:ea typeface="Calibri" charset="0"/>
                <a:cs typeface="Calibri" charset="0"/>
                <a:sym typeface="Consolas"/>
              </a:rPr>
              <a:t>= </a:t>
            </a:r>
            <a:r>
              <a:rPr lang="en-US" altLang="zh-CN" sz="2400" spc="10" dirty="0" err="1">
                <a:solidFill>
                  <a:srgbClr val="000000"/>
                </a:solidFill>
                <a:latin typeface="Calibri" charset="0"/>
                <a:ea typeface="Calibri" charset="0"/>
                <a:cs typeface="Calibri" charset="0"/>
                <a:sym typeface="Consolas"/>
              </a:rPr>
              <a:t>get_config</a:t>
            </a:r>
            <a:r>
              <a:rPr lang="en-US" altLang="zh-CN" sz="2400" spc="10" dirty="0">
                <a:solidFill>
                  <a:srgbClr val="000000"/>
                </a:solidFill>
                <a:latin typeface="Calibri" charset="0"/>
                <a:ea typeface="Calibri" charset="0"/>
                <a:cs typeface="Calibri" charset="0"/>
                <a:sym typeface="Consolas"/>
              </a:rPr>
              <a:t>()</a:t>
            </a:r>
          </a:p>
          <a:p>
            <a:pPr marL="0" lvl="1" indent="0" algn="just">
              <a:lnSpc>
                <a:spcPct val="100000"/>
              </a:lnSpc>
              <a:spcBef>
                <a:spcPts val="0"/>
              </a:spcBef>
              <a:buSzPts val="1800"/>
              <a:buNone/>
            </a:pPr>
            <a:r>
              <a:rPr lang="zh-CN" altLang="en-US" sz="2400" spc="10" dirty="0" smtClean="0">
                <a:solidFill>
                  <a:srgbClr val="000000"/>
                </a:solidFill>
                <a:latin typeface="Calibri" charset="0"/>
                <a:ea typeface="Calibri" charset="0"/>
                <a:cs typeface="Calibri" charset="0"/>
                <a:sym typeface="Consolas"/>
              </a:rPr>
              <a:t>	</a:t>
            </a:r>
            <a:r>
              <a:rPr lang="en-US" altLang="zh-CN" sz="2400" spc="10" dirty="0" err="1" smtClean="0">
                <a:solidFill>
                  <a:srgbClr val="000000"/>
                </a:solidFill>
                <a:latin typeface="Calibri" charset="0"/>
                <a:ea typeface="Calibri" charset="0"/>
                <a:cs typeface="Calibri" charset="0"/>
                <a:sym typeface="Consolas"/>
              </a:rPr>
              <a:t>c.NotebookApp.ip</a:t>
            </a:r>
            <a:r>
              <a:rPr lang="en-US" altLang="zh-CN" sz="2400" spc="10" dirty="0" smtClean="0">
                <a:solidFill>
                  <a:srgbClr val="000000"/>
                </a:solidFill>
                <a:latin typeface="Calibri" charset="0"/>
                <a:ea typeface="Calibri" charset="0"/>
                <a:cs typeface="Calibri" charset="0"/>
                <a:sym typeface="Consolas"/>
              </a:rPr>
              <a:t> </a:t>
            </a:r>
            <a:r>
              <a:rPr lang="en-US" altLang="zh-CN" sz="2400" spc="10" dirty="0">
                <a:solidFill>
                  <a:srgbClr val="000000"/>
                </a:solidFill>
                <a:latin typeface="Calibri" charset="0"/>
                <a:ea typeface="Calibri" charset="0"/>
                <a:cs typeface="Calibri" charset="0"/>
                <a:sym typeface="Consolas"/>
              </a:rPr>
              <a:t>= '*'</a:t>
            </a:r>
          </a:p>
          <a:p>
            <a:pPr marL="0" lvl="1" indent="0" algn="just">
              <a:lnSpc>
                <a:spcPct val="100000"/>
              </a:lnSpc>
              <a:spcBef>
                <a:spcPts val="0"/>
              </a:spcBef>
              <a:buSzPts val="1800"/>
              <a:buNone/>
            </a:pPr>
            <a:r>
              <a:rPr lang="zh-CN" altLang="en-US" sz="2400" spc="10" dirty="0" smtClean="0">
                <a:solidFill>
                  <a:srgbClr val="000000"/>
                </a:solidFill>
                <a:latin typeface="Calibri" charset="0"/>
                <a:ea typeface="Calibri" charset="0"/>
                <a:cs typeface="Calibri" charset="0"/>
                <a:sym typeface="Consolas"/>
              </a:rPr>
              <a:t>	</a:t>
            </a:r>
            <a:r>
              <a:rPr lang="en-US" altLang="zh-CN" sz="2400" spc="10" dirty="0" err="1" smtClean="0">
                <a:solidFill>
                  <a:srgbClr val="000000"/>
                </a:solidFill>
                <a:latin typeface="Calibri" charset="0"/>
                <a:ea typeface="Calibri" charset="0"/>
                <a:cs typeface="Calibri" charset="0"/>
                <a:sym typeface="Consolas"/>
              </a:rPr>
              <a:t>c.NotebookApp.open_browser</a:t>
            </a:r>
            <a:r>
              <a:rPr lang="en-US" altLang="zh-CN" sz="2400" spc="10" dirty="0" smtClean="0">
                <a:solidFill>
                  <a:srgbClr val="000000"/>
                </a:solidFill>
                <a:latin typeface="Calibri" charset="0"/>
                <a:ea typeface="Calibri" charset="0"/>
                <a:cs typeface="Calibri" charset="0"/>
                <a:sym typeface="Consolas"/>
              </a:rPr>
              <a:t> </a:t>
            </a:r>
            <a:r>
              <a:rPr lang="en-US" altLang="zh-CN" sz="2400" spc="10" dirty="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False</a:t>
            </a:r>
            <a:endParaRPr lang="zh-CN" altLang="en-US" sz="2400" spc="10" dirty="0" smtClean="0">
              <a:solidFill>
                <a:srgbClr val="000000"/>
              </a:solidFill>
              <a:latin typeface="Calibri" charset="0"/>
              <a:ea typeface="Calibri" charset="0"/>
              <a:cs typeface="Calibri" charset="0"/>
              <a:sym typeface="Consolas"/>
            </a:endParaRPr>
          </a:p>
          <a:p>
            <a:pPr marL="0" lvl="1" indent="0" algn="just">
              <a:lnSpc>
                <a:spcPct val="100000"/>
              </a:lnSpc>
              <a:spcBef>
                <a:spcPts val="0"/>
              </a:spcBef>
              <a:buSzPts val="1800"/>
              <a:buNone/>
            </a:pPr>
            <a:r>
              <a:rPr lang="zh-CN" altLang="en-US" sz="2400" spc="10" dirty="0" smtClean="0">
                <a:solidFill>
                  <a:srgbClr val="000000"/>
                </a:solidFill>
                <a:latin typeface="Calibri" charset="0"/>
                <a:ea typeface="Calibri" charset="0"/>
                <a:cs typeface="Calibri" charset="0"/>
                <a:sym typeface="Consolas"/>
              </a:rPr>
              <a:t>	</a:t>
            </a:r>
            <a:r>
              <a:rPr lang="en-US" altLang="zh-CN" sz="2400" spc="10" dirty="0" err="1" smtClean="0">
                <a:solidFill>
                  <a:srgbClr val="000000"/>
                </a:solidFill>
                <a:latin typeface="Calibri" charset="0"/>
                <a:ea typeface="Calibri" charset="0"/>
                <a:cs typeface="Calibri" charset="0"/>
                <a:sym typeface="Consolas"/>
              </a:rPr>
              <a:t>c.NotebookApp.port</a:t>
            </a:r>
            <a:r>
              <a:rPr lang="en-US" altLang="zh-CN" sz="2400" spc="10" dirty="0" smtClean="0">
                <a:solidFill>
                  <a:srgbClr val="000000"/>
                </a:solidFill>
                <a:latin typeface="Calibri" charset="0"/>
                <a:ea typeface="Calibri" charset="0"/>
                <a:cs typeface="Calibri" charset="0"/>
                <a:sym typeface="Consolas"/>
              </a:rPr>
              <a:t> </a:t>
            </a:r>
            <a:r>
              <a:rPr lang="en-US" altLang="zh-CN" sz="2400" spc="10" dirty="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8888</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any</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integer</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between</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1025</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and</a:t>
            </a:r>
            <a:r>
              <a:rPr lang="zh-CN" altLang="en-US" sz="2400" spc="10" dirty="0" smtClean="0">
                <a:solidFill>
                  <a:srgbClr val="000000"/>
                </a:solidFill>
                <a:latin typeface="Calibri" charset="0"/>
                <a:ea typeface="Calibri" charset="0"/>
                <a:cs typeface="Calibri" charset="0"/>
                <a:sym typeface="Consolas"/>
              </a:rPr>
              <a:t> </a:t>
            </a:r>
            <a:r>
              <a:rPr lang="en-US" altLang="zh-CN" sz="2400" spc="10" dirty="0" smtClean="0">
                <a:solidFill>
                  <a:srgbClr val="000000"/>
                </a:solidFill>
                <a:latin typeface="Calibri" charset="0"/>
                <a:ea typeface="Calibri" charset="0"/>
                <a:cs typeface="Calibri" charset="0"/>
                <a:sym typeface="Consolas"/>
              </a:rPr>
              <a:t>65535</a:t>
            </a:r>
            <a:endParaRPr lang="zh-CN" altLang="en-US" sz="2000" dirty="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sym typeface="Consolas"/>
              </a:rPr>
              <a:t>Check</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the</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IP</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address</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of</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the</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address</a:t>
            </a:r>
            <a:endParaRPr lang="zh-CN" altLang="en-US" sz="2800" dirty="0" smtClean="0">
              <a:solidFill>
                <a:srgbClr val="000000"/>
              </a:solidFill>
              <a:latin typeface="Calibri" charset="0"/>
              <a:ea typeface="Calibri" charset="0"/>
              <a:cs typeface="Calibri" charset="0"/>
              <a:sym typeface="Consolas"/>
            </a:endParaRPr>
          </a:p>
          <a:p>
            <a:pPr marL="342900" indent="-342900" algn="just">
              <a:lnSpc>
                <a:spcPct val="100000"/>
              </a:lnSpc>
            </a:pPr>
            <a:r>
              <a:rPr lang="en-US" altLang="zh-CN" sz="2800" spc="10" dirty="0" smtClean="0">
                <a:solidFill>
                  <a:srgbClr val="000000"/>
                </a:solidFill>
                <a:latin typeface="Calibri" charset="0"/>
                <a:ea typeface="Calibri" charset="0"/>
                <a:cs typeface="Calibri" charset="0"/>
                <a:sym typeface="Consolas"/>
              </a:rPr>
              <a:t>Put</a:t>
            </a:r>
            <a:r>
              <a:rPr lang="zh-CN" altLang="en-US" sz="2800" spc="10" dirty="0" smtClean="0">
                <a:solidFill>
                  <a:srgbClr val="000000"/>
                </a:solidFill>
                <a:latin typeface="Calibri" charset="0"/>
                <a:ea typeface="Calibri" charset="0"/>
                <a:cs typeface="Calibri" charset="0"/>
                <a:sym typeface="Consolas"/>
              </a:rPr>
              <a:t> </a:t>
            </a:r>
            <a:r>
              <a:rPr lang="en-US" altLang="zh-CN" sz="2800" spc="10" dirty="0" err="1" smtClean="0">
                <a:solidFill>
                  <a:srgbClr val="000000"/>
                </a:solidFill>
                <a:latin typeface="Calibri" charset="0"/>
                <a:ea typeface="Calibri" charset="0"/>
                <a:cs typeface="Calibri" charset="0"/>
                <a:sym typeface="Consolas"/>
              </a:rPr>
              <a:t>IP:Port</a:t>
            </a:r>
            <a:r>
              <a:rPr lang="zh-CN" altLang="en-US" sz="2800" spc="10" dirty="0" smtClean="0">
                <a:solidFill>
                  <a:srgbClr val="000000"/>
                </a:solidFill>
                <a:latin typeface="Calibri" charset="0"/>
                <a:ea typeface="Calibri" charset="0"/>
                <a:cs typeface="Calibri" charset="0"/>
                <a:sym typeface="Consolas"/>
              </a:rPr>
              <a:t> </a:t>
            </a:r>
            <a:r>
              <a:rPr lang="en-US" altLang="zh-CN" sz="2800" spc="10" dirty="0" smtClean="0">
                <a:solidFill>
                  <a:srgbClr val="000000"/>
                </a:solidFill>
                <a:latin typeface="Calibri" charset="0"/>
                <a:ea typeface="Calibri" charset="0"/>
                <a:cs typeface="Calibri" charset="0"/>
                <a:sym typeface="Consolas"/>
              </a:rPr>
              <a:t>in</a:t>
            </a:r>
            <a:r>
              <a:rPr lang="zh-CN" altLang="en-US" sz="2800" spc="10" dirty="0" smtClean="0">
                <a:solidFill>
                  <a:srgbClr val="000000"/>
                </a:solidFill>
                <a:latin typeface="Calibri" charset="0"/>
                <a:ea typeface="Calibri" charset="0"/>
                <a:cs typeface="Calibri" charset="0"/>
                <a:sym typeface="Consolas"/>
              </a:rPr>
              <a:t> </a:t>
            </a:r>
            <a:r>
              <a:rPr lang="en-US" altLang="zh-CN" sz="2800" spc="10" dirty="0" smtClean="0">
                <a:solidFill>
                  <a:srgbClr val="000000"/>
                </a:solidFill>
                <a:latin typeface="Calibri" charset="0"/>
                <a:ea typeface="Calibri" charset="0"/>
                <a:cs typeface="Calibri" charset="0"/>
                <a:sym typeface="Consolas"/>
              </a:rPr>
              <a:t>the</a:t>
            </a:r>
            <a:r>
              <a:rPr lang="zh-CN" altLang="en-US" sz="2800" spc="10" dirty="0" smtClean="0">
                <a:solidFill>
                  <a:srgbClr val="000000"/>
                </a:solidFill>
                <a:latin typeface="Calibri" charset="0"/>
                <a:ea typeface="Calibri" charset="0"/>
                <a:cs typeface="Calibri" charset="0"/>
                <a:sym typeface="Consolas"/>
              </a:rPr>
              <a:t> </a:t>
            </a:r>
            <a:r>
              <a:rPr lang="en-US" altLang="zh-CN" sz="2800" spc="10" dirty="0" smtClean="0">
                <a:solidFill>
                  <a:srgbClr val="000000"/>
                </a:solidFill>
                <a:latin typeface="Calibri" charset="0"/>
                <a:ea typeface="Calibri" charset="0"/>
                <a:cs typeface="Calibri" charset="0"/>
                <a:sym typeface="Consolas"/>
              </a:rPr>
              <a:t>browser</a:t>
            </a:r>
            <a:endParaRPr lang="en-US" altLang="zh-CN" sz="2400" spc="10" dirty="0">
              <a:solidFill>
                <a:srgbClr val="000000"/>
              </a:solidFill>
              <a:latin typeface="Calibri" charset="0"/>
              <a:ea typeface="Calibri" charset="0"/>
              <a:cs typeface="Calibri" charset="0"/>
              <a:sym typeface="Consolas"/>
            </a:endParaRPr>
          </a:p>
          <a:p>
            <a:pPr marL="0" indent="0" algn="just">
              <a:lnSpc>
                <a:spcPct val="100000"/>
              </a:lnSpc>
              <a:buNone/>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31</a:t>
            </a:fld>
            <a:endParaRPr lang="en-GB" dirty="0"/>
          </a:p>
        </p:txBody>
      </p:sp>
      <p:sp>
        <p:nvSpPr>
          <p:cNvPr id="3" name="文本框 2"/>
          <p:cNvSpPr txBox="1"/>
          <p:nvPr/>
        </p:nvSpPr>
        <p:spPr>
          <a:xfrm>
            <a:off x="478301" y="752902"/>
            <a:ext cx="10339754"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Special</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tips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err="1" smtClean="0">
                <a:latin typeface="Calibri" charset="0"/>
                <a:ea typeface="Calibri" charset="0"/>
                <a:cs typeface="Calibri" charset="0"/>
              </a:rPr>
              <a:t>Jupyter</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notebook</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50800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2800" dirty="0" smtClean="0">
                <a:solidFill>
                  <a:srgbClr val="000000"/>
                </a:solidFill>
                <a:latin typeface="Calibri" charset="0"/>
                <a:ea typeface="Calibri" charset="0"/>
                <a:cs typeface="Calibri" charset="0"/>
              </a:rPr>
              <a:t>Use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anaconda</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cluster</a:t>
            </a:r>
            <a:endParaRPr lang="zh-CN" altLang="en-US" sz="2800" dirty="0" smtClean="0">
              <a:solidFill>
                <a:srgbClr val="000000"/>
              </a:solidFill>
              <a:latin typeface="Calibri" charset="0"/>
              <a:ea typeface="Calibri" charset="0"/>
              <a:cs typeface="Calibri" charset="0"/>
            </a:endParaRPr>
          </a:p>
          <a:p>
            <a:pPr marL="0" indent="0" algn="just">
              <a:lnSpc>
                <a:spcPct val="100000"/>
              </a:lnSpc>
              <a:buNone/>
            </a:pPr>
            <a:r>
              <a:rPr lang="zh-CN" altLang="en-US" sz="2000" dirty="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module</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load</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anaconda</a:t>
            </a:r>
            <a:endParaRPr lang="zh-CN" altLang="en-US" sz="2400" dirty="0" smtClean="0">
              <a:solidFill>
                <a:srgbClr val="000000"/>
              </a:solidFill>
              <a:latin typeface="Calibri" charset="0"/>
              <a:ea typeface="Calibri" charset="0"/>
              <a:cs typeface="Calibri" charset="0"/>
              <a:sym typeface="Consolas"/>
            </a:endParaRPr>
          </a:p>
          <a:p>
            <a:pPr marL="0" indent="0" algn="just">
              <a:lnSpc>
                <a:spcPct val="100000"/>
              </a:lnSpc>
              <a:buNone/>
            </a:pPr>
            <a:r>
              <a:rPr lang="zh-CN" altLang="en-US" sz="2000" dirty="0" smtClean="0">
                <a:solidFill>
                  <a:srgbClr val="000000"/>
                </a:solidFill>
                <a:latin typeface="Calibri" charset="0"/>
                <a:ea typeface="Calibri" charset="0"/>
                <a:cs typeface="Calibri" charset="0"/>
                <a:sym typeface="Consolas"/>
              </a:rPr>
              <a:t>	</a:t>
            </a:r>
            <a:r>
              <a:rPr lang="en-US" altLang="zh-CN" sz="2400" dirty="0">
                <a:solidFill>
                  <a:srgbClr val="000000"/>
                </a:solidFill>
                <a:latin typeface="Calibri" charset="0"/>
                <a:ea typeface="Calibri" charset="0"/>
                <a:cs typeface="Calibri" charset="0"/>
                <a:sym typeface="Consolas"/>
              </a:rPr>
              <a:t>$</a:t>
            </a:r>
            <a:r>
              <a:rPr lang="zh-CN" altLang="en-US" sz="2400" dirty="0">
                <a:solidFill>
                  <a:srgbClr val="000000"/>
                </a:solidFill>
                <a:latin typeface="Calibri" charset="0"/>
                <a:ea typeface="Calibri" charset="0"/>
                <a:cs typeface="Calibri" charset="0"/>
                <a:sym typeface="Consolas"/>
              </a:rPr>
              <a:t> </a:t>
            </a:r>
            <a:r>
              <a:rPr lang="en-US" altLang="zh-CN" sz="2400" dirty="0" err="1" smtClean="0">
                <a:solidFill>
                  <a:srgbClr val="000000"/>
                </a:solidFill>
                <a:latin typeface="Calibri" charset="0"/>
                <a:ea typeface="Calibri" charset="0"/>
                <a:cs typeface="Calibri" charset="0"/>
                <a:sym typeface="Consolas"/>
              </a:rPr>
              <a:t>conda</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install</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package</a:t>
            </a:r>
            <a:endParaRPr lang="zh-CN" altLang="en-US" sz="2000" dirty="0">
              <a:solidFill>
                <a:srgbClr val="000000"/>
              </a:solidFill>
              <a:latin typeface="Calibri" charset="0"/>
              <a:ea typeface="Calibri" charset="0"/>
              <a:cs typeface="Calibri" charset="0"/>
            </a:endParaRPr>
          </a:p>
          <a:p>
            <a:pPr marL="342900" indent="-342900" algn="just">
              <a:lnSpc>
                <a:spcPct val="100000"/>
              </a:lnSpc>
            </a:pPr>
            <a:endParaRPr lang="zh-CN" altLang="en-US" sz="2800" dirty="0" smtClean="0">
              <a:solidFill>
                <a:srgbClr val="000000"/>
              </a:solidFill>
              <a:latin typeface="Calibri" charset="0"/>
              <a:ea typeface="Calibri" charset="0"/>
              <a:cs typeface="Calibri" charset="0"/>
            </a:endParaRPr>
          </a:p>
          <a:p>
            <a:pPr marL="342900" indent="-342900" algn="just">
              <a:lnSpc>
                <a:spcPct val="100000"/>
              </a:lnSpc>
            </a:pPr>
            <a:r>
              <a:rPr lang="en-US" altLang="zh-CN" sz="2800" dirty="0" smtClean="0">
                <a:solidFill>
                  <a:srgbClr val="000000"/>
                </a:solidFill>
                <a:latin typeface="Calibri" charset="0"/>
                <a:ea typeface="Calibri" charset="0"/>
                <a:cs typeface="Calibri" charset="0"/>
              </a:rPr>
              <a:t>Install</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it</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your</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own</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(download</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the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source</a:t>
            </a:r>
            <a:r>
              <a:rPr lang="zh-CN" altLang="en-US" sz="2800" dirty="0" smtClean="0">
                <a:solidFill>
                  <a:srgbClr val="000000"/>
                </a:solidFill>
                <a:latin typeface="Calibri" charset="0"/>
                <a:ea typeface="Calibri" charset="0"/>
                <a:cs typeface="Calibri" charset="0"/>
              </a:rPr>
              <a:t> </a:t>
            </a:r>
            <a:r>
              <a:rPr lang="en-US" altLang="zh-CN" sz="2800" dirty="0" smtClean="0">
                <a:solidFill>
                  <a:srgbClr val="000000"/>
                </a:solidFill>
                <a:latin typeface="Calibri" charset="0"/>
                <a:ea typeface="Calibri" charset="0"/>
                <a:cs typeface="Calibri" charset="0"/>
              </a:rPr>
              <a:t>code)</a:t>
            </a:r>
            <a:endParaRPr lang="en-US" altLang="zh-CN" sz="2800" dirty="0" smtClean="0">
              <a:solidFill>
                <a:srgbClr val="000000"/>
              </a:solidFill>
              <a:latin typeface="Calibri" charset="0"/>
              <a:ea typeface="Calibri" charset="0"/>
              <a:cs typeface="Calibri" charset="0"/>
              <a:sym typeface="Consolas"/>
            </a:endParaRPr>
          </a:p>
          <a:p>
            <a:pPr marL="0" indent="0" algn="just">
              <a:lnSpc>
                <a:spcPct val="100000"/>
              </a:lnSpc>
              <a:buNone/>
            </a:pPr>
            <a:r>
              <a:rPr lang="zh-CN" altLang="en-US" sz="2400" spc="1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&gt;&gt;&gt;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import</a:t>
            </a:r>
            <a:r>
              <a:rPr lang="zh-CN" altLang="en-US" sz="2400" dirty="0" smtClean="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sys</a:t>
            </a:r>
            <a:endParaRPr lang="zh-CN" altLang="en-US" sz="2400" dirty="0">
              <a:solidFill>
                <a:srgbClr val="000000"/>
              </a:solidFill>
              <a:latin typeface="Calibri" charset="0"/>
              <a:ea typeface="Calibri" charset="0"/>
              <a:cs typeface="Calibri" charset="0"/>
              <a:sym typeface="Consolas"/>
            </a:endParaRPr>
          </a:p>
          <a:p>
            <a:pPr marL="0" indent="0" algn="just">
              <a:lnSpc>
                <a:spcPct val="100000"/>
              </a:lnSpc>
              <a:buNone/>
            </a:pPr>
            <a:r>
              <a:rPr lang="zh-CN" altLang="en-US" sz="2000" dirty="0">
                <a:solidFill>
                  <a:srgbClr val="000000"/>
                </a:solidFill>
                <a:latin typeface="Calibri" charset="0"/>
                <a:ea typeface="Calibri" charset="0"/>
                <a:cs typeface="Calibri" charset="0"/>
                <a:sym typeface="Consolas"/>
              </a:rPr>
              <a:t>	</a:t>
            </a:r>
            <a:r>
              <a:rPr lang="en-US" altLang="zh-CN" sz="2400" dirty="0" smtClean="0">
                <a:solidFill>
                  <a:srgbClr val="000000"/>
                </a:solidFill>
                <a:latin typeface="Calibri" charset="0"/>
                <a:ea typeface="Calibri" charset="0"/>
                <a:cs typeface="Calibri" charset="0"/>
                <a:sym typeface="Consolas"/>
              </a:rPr>
              <a:t>&gt;&gt;&gt;</a:t>
            </a:r>
            <a:r>
              <a:rPr lang="zh-CN" altLang="en-US" sz="2400" dirty="0" smtClean="0">
                <a:solidFill>
                  <a:srgbClr val="000000"/>
                </a:solidFill>
                <a:latin typeface="Calibri" charset="0"/>
                <a:ea typeface="Calibri" charset="0"/>
                <a:cs typeface="Calibri" charset="0"/>
                <a:sym typeface="Consolas"/>
              </a:rPr>
              <a:t> </a:t>
            </a:r>
            <a:r>
              <a:rPr lang="en-US" altLang="zh-CN" sz="2400" dirty="0" err="1" smtClean="0">
                <a:solidFill>
                  <a:srgbClr val="000000"/>
                </a:solidFill>
                <a:latin typeface="Calibri" charset="0"/>
                <a:ea typeface="Calibri" charset="0"/>
                <a:cs typeface="Calibri" charset="0"/>
                <a:sym typeface="Consolas"/>
              </a:rPr>
              <a:t>sys.path.append</a:t>
            </a:r>
            <a:r>
              <a:rPr lang="en-US" altLang="zh-CN" sz="2400" dirty="0" smtClean="0">
                <a:solidFill>
                  <a:srgbClr val="000000"/>
                </a:solidFill>
                <a:latin typeface="Calibri" charset="0"/>
                <a:ea typeface="Calibri" charset="0"/>
                <a:cs typeface="Calibri" charset="0"/>
                <a:sym typeface="Consolas"/>
              </a:rPr>
              <a:t>(</a:t>
            </a:r>
            <a:r>
              <a:rPr lang="en-US" altLang="zh-CN" sz="2400" dirty="0" err="1" smtClean="0">
                <a:solidFill>
                  <a:srgbClr val="000000"/>
                </a:solidFill>
                <a:latin typeface="Calibri" charset="0"/>
                <a:ea typeface="Calibri" charset="0"/>
                <a:cs typeface="Calibri" charset="0"/>
                <a:sym typeface="Consolas"/>
              </a:rPr>
              <a:t>path_to_the_package</a:t>
            </a:r>
            <a:r>
              <a:rPr lang="en-US" altLang="zh-CN" sz="2400" dirty="0" smtClean="0">
                <a:solidFill>
                  <a:srgbClr val="000000"/>
                </a:solidFill>
                <a:latin typeface="Calibri" charset="0"/>
                <a:ea typeface="Calibri" charset="0"/>
                <a:cs typeface="Calibri" charset="0"/>
                <a:sym typeface="Consolas"/>
              </a:rPr>
              <a:t>)</a:t>
            </a:r>
            <a:endParaRPr lang="zh-CN" altLang="en-US" sz="2000" dirty="0">
              <a:solidFill>
                <a:srgbClr val="000000"/>
              </a:solidFill>
              <a:latin typeface="Calibri" charset="0"/>
              <a:ea typeface="Calibri" charset="0"/>
              <a:cs typeface="Calibri" charset="0"/>
            </a:endParaRPr>
          </a:p>
          <a:p>
            <a:pPr marL="342900" indent="-342900" algn="just">
              <a:lnSpc>
                <a:spcPct val="100000"/>
              </a:lnSpc>
            </a:pPr>
            <a:endParaRPr lang="zh-CN" altLang="en-US" sz="2800" dirty="0" smtClean="0">
              <a:solidFill>
                <a:srgbClr val="000000"/>
              </a:solidFill>
              <a:latin typeface="Calibri" charset="0"/>
              <a:ea typeface="Calibri" charset="0"/>
              <a:cs typeface="Calibri" charset="0"/>
              <a:sym typeface="Consolas"/>
            </a:endParaRPr>
          </a:p>
          <a:p>
            <a:pPr marL="342900" indent="-342900" algn="just">
              <a:lnSpc>
                <a:spcPct val="100000"/>
              </a:lnSpc>
            </a:pPr>
            <a:r>
              <a:rPr lang="en-US" altLang="zh-CN" sz="2800" dirty="0" smtClean="0">
                <a:solidFill>
                  <a:srgbClr val="000000"/>
                </a:solidFill>
                <a:latin typeface="Calibri" charset="0"/>
                <a:ea typeface="Calibri" charset="0"/>
                <a:cs typeface="Calibri" charset="0"/>
                <a:sym typeface="Consolas"/>
              </a:rPr>
              <a:t>Install</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your</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own</a:t>
            </a:r>
            <a:r>
              <a:rPr lang="zh-CN" altLang="en-US" sz="2800" dirty="0" smtClean="0">
                <a:solidFill>
                  <a:srgbClr val="000000"/>
                </a:solidFill>
                <a:latin typeface="Calibri" charset="0"/>
                <a:ea typeface="Calibri" charset="0"/>
                <a:cs typeface="Calibri" charset="0"/>
                <a:sym typeface="Consolas"/>
              </a:rPr>
              <a:t> </a:t>
            </a:r>
            <a:r>
              <a:rPr lang="en-US" altLang="zh-CN" sz="2800" dirty="0" smtClean="0">
                <a:solidFill>
                  <a:srgbClr val="000000"/>
                </a:solidFill>
                <a:latin typeface="Calibri" charset="0"/>
                <a:ea typeface="Calibri" charset="0"/>
                <a:cs typeface="Calibri" charset="0"/>
                <a:sym typeface="Consolas"/>
              </a:rPr>
              <a:t>anaconda/virtual</a:t>
            </a:r>
            <a:r>
              <a:rPr lang="zh-CN" altLang="en-US" sz="2800" dirty="0" smtClean="0">
                <a:solidFill>
                  <a:srgbClr val="000000"/>
                </a:solidFill>
                <a:latin typeface="Calibri" charset="0"/>
                <a:ea typeface="Calibri" charset="0"/>
                <a:cs typeface="Calibri" charset="0"/>
                <a:sym typeface="Consolas"/>
              </a:rPr>
              <a:t> </a:t>
            </a:r>
            <a:r>
              <a:rPr lang="en-US" altLang="zh-CN" sz="2800" dirty="0" err="1" smtClean="0">
                <a:solidFill>
                  <a:srgbClr val="000000"/>
                </a:solidFill>
                <a:latin typeface="Calibri" charset="0"/>
                <a:ea typeface="Calibri" charset="0"/>
                <a:cs typeface="Calibri" charset="0"/>
                <a:sym typeface="Consolas"/>
              </a:rPr>
              <a:t>env</a:t>
            </a:r>
            <a:r>
              <a:rPr lang="en-US" altLang="zh-CN" sz="2800" dirty="0" smtClean="0">
                <a:solidFill>
                  <a:srgbClr val="000000"/>
                </a:solidFill>
                <a:latin typeface="Calibri" charset="0"/>
                <a:ea typeface="Calibri" charset="0"/>
                <a:cs typeface="Calibri" charset="0"/>
                <a:sym typeface="Consolas"/>
              </a:rPr>
              <a:t>/…</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32</a:t>
            </a:fld>
            <a:endParaRPr lang="en-GB" dirty="0"/>
          </a:p>
        </p:txBody>
      </p:sp>
      <p:sp>
        <p:nvSpPr>
          <p:cNvPr id="3" name="文本框 2"/>
          <p:cNvSpPr txBox="1"/>
          <p:nvPr/>
        </p:nvSpPr>
        <p:spPr>
          <a:xfrm>
            <a:off x="478300" y="752902"/>
            <a:ext cx="10972801"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Special</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tips</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Install</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Python</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package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GB"/>
              <a:t>User-Contributed Tutorials</a:t>
            </a:r>
          </a:p>
        </p:txBody>
      </p:sp>
      <p:sp>
        <p:nvSpPr>
          <p:cNvPr id="164" name="Google Shape;164;p30"/>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GB" dirty="0">
                <a:solidFill>
                  <a:srgbClr val="000000"/>
                </a:solidFill>
              </a:rPr>
              <a:t>In addition to this guide, other members of the NU community have kindly volunteered to create additional tutorials. We encourage everyone to consult these other resources, since they complement the current document.</a:t>
            </a:r>
            <a:endParaRPr dirty="0">
              <a:solidFill>
                <a:srgbClr val="000000"/>
              </a:solidFill>
            </a:endParaRPr>
          </a:p>
          <a:p>
            <a:pPr marL="0" indent="0">
              <a:spcBef>
                <a:spcPts val="2135"/>
              </a:spcBef>
              <a:buNone/>
            </a:pPr>
            <a:r>
              <a:rPr lang="en-GB" i="1" dirty="0">
                <a:solidFill>
                  <a:srgbClr val="000000"/>
                </a:solidFill>
              </a:rPr>
              <a:t>Introduction to Discovery for Windows Users</a:t>
            </a:r>
            <a:r>
              <a:rPr lang="en-GB" dirty="0">
                <a:solidFill>
                  <a:srgbClr val="000000"/>
                </a:solidFill>
              </a:rPr>
              <a:t> by </a:t>
            </a:r>
            <a:r>
              <a:rPr lang="en-GB" dirty="0" err="1">
                <a:solidFill>
                  <a:srgbClr val="000000"/>
                </a:solidFill>
              </a:rPr>
              <a:t>Cuneyt</a:t>
            </a:r>
            <a:r>
              <a:rPr lang="en-GB" dirty="0">
                <a:solidFill>
                  <a:srgbClr val="000000"/>
                </a:solidFill>
              </a:rPr>
              <a:t> </a:t>
            </a:r>
            <a:r>
              <a:rPr lang="en-GB" dirty="0" err="1">
                <a:solidFill>
                  <a:srgbClr val="000000"/>
                </a:solidFill>
              </a:rPr>
              <a:t>Eroglu</a:t>
            </a:r>
            <a:r>
              <a:rPr lang="en-GB" dirty="0">
                <a:solidFill>
                  <a:srgbClr val="000000"/>
                </a:solidFill>
              </a:rPr>
              <a:t> (</a:t>
            </a:r>
            <a:r>
              <a:rPr lang="en-GB" u="sng" dirty="0">
                <a:solidFill>
                  <a:schemeClr val="hlink"/>
                </a:solidFill>
                <a:hlinkClick r:id="rId3"/>
              </a:rPr>
              <a:t>video</a:t>
            </a:r>
            <a:r>
              <a:rPr lang="en-GB" dirty="0">
                <a:solidFill>
                  <a:srgbClr val="000000"/>
                </a:solidFill>
              </a:rPr>
              <a:t>)</a:t>
            </a:r>
            <a:endParaRPr dirty="0">
              <a:solidFill>
                <a:srgbClr val="000000"/>
              </a:solidFill>
            </a:endParaRPr>
          </a:p>
          <a:p>
            <a:pPr marL="0" indent="0">
              <a:spcBef>
                <a:spcPts val="2135"/>
              </a:spcBef>
              <a:buNone/>
            </a:pPr>
            <a:r>
              <a:rPr lang="en-GB" i="1" dirty="0">
                <a:solidFill>
                  <a:srgbClr val="000000"/>
                </a:solidFill>
              </a:rPr>
              <a:t>Step-by-step Examples and Demos for Discovery </a:t>
            </a:r>
            <a:r>
              <a:rPr lang="en-GB" dirty="0">
                <a:solidFill>
                  <a:srgbClr val="000000"/>
                </a:solidFill>
              </a:rPr>
              <a:t>from Kane Group (</a:t>
            </a:r>
            <a:r>
              <a:rPr lang="en-GB" u="sng" dirty="0">
                <a:solidFill>
                  <a:schemeClr val="hlink"/>
                </a:solidFill>
                <a:hlinkClick r:id="rId4"/>
              </a:rPr>
              <a:t>wiki</a:t>
            </a:r>
            <a:r>
              <a:rPr lang="en-GB" dirty="0">
                <a:solidFill>
                  <a:srgbClr val="000000"/>
                </a:solidFill>
              </a:rPr>
              <a:t>)</a:t>
            </a:r>
            <a:endParaRPr dirty="0">
              <a:solidFill>
                <a:srgbClr val="000000"/>
              </a:solidFill>
            </a:endParaRPr>
          </a:p>
          <a:p>
            <a:pPr marL="0" indent="0">
              <a:spcBef>
                <a:spcPts val="2135"/>
              </a:spcBef>
              <a:spcAft>
                <a:spcPts val="2135"/>
              </a:spcAft>
              <a:buNone/>
            </a:pPr>
            <a:r>
              <a:rPr lang="en-GB" i="1" dirty="0">
                <a:solidFill>
                  <a:srgbClr val="000000"/>
                </a:solidFill>
              </a:rPr>
              <a:t>Discovery Cluster guide and tutorials for Python, Spark, </a:t>
            </a:r>
            <a:r>
              <a:rPr lang="en-GB" i="1" dirty="0" err="1">
                <a:solidFill>
                  <a:srgbClr val="000000"/>
                </a:solidFill>
              </a:rPr>
              <a:t>Keras</a:t>
            </a:r>
            <a:r>
              <a:rPr lang="en-GB" i="1" dirty="0">
                <a:solidFill>
                  <a:srgbClr val="000000"/>
                </a:solidFill>
              </a:rPr>
              <a:t> and Pyro</a:t>
            </a:r>
            <a:r>
              <a:rPr lang="en-GB" dirty="0">
                <a:solidFill>
                  <a:srgbClr val="000000"/>
                </a:solidFill>
              </a:rPr>
              <a:t> provided by the Ioannidis Group (</a:t>
            </a:r>
            <a:r>
              <a:rPr lang="en-GB" u="sng" dirty="0">
                <a:solidFill>
                  <a:schemeClr val="hlink"/>
                </a:solidFill>
                <a:hlinkClick r:id="rId5"/>
              </a:rPr>
              <a:t>wiki</a:t>
            </a:r>
            <a:r>
              <a:rPr lang="en-GB" dirty="0">
                <a:solidFill>
                  <a:srgbClr val="000000"/>
                </a:solidFill>
              </a:rPr>
              <a:t>)</a:t>
            </a:r>
            <a:endParaRPr dirty="0">
              <a:solidFill>
                <a:srgbClr val="000000"/>
              </a:solidFill>
            </a:endParaRPr>
          </a:p>
        </p:txBody>
      </p:sp>
      <p:sp>
        <p:nvSpPr>
          <p:cNvPr id="165" name="Google Shape;165;p30"/>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8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GB"/>
              <a:t>Known Issue	</a:t>
            </a:r>
          </a:p>
        </p:txBody>
      </p:sp>
      <p:sp>
        <p:nvSpPr>
          <p:cNvPr id="685" name="Google Shape;685;p85"/>
          <p:cNvSpPr txBox="1">
            <a:spLocks noGrp="1"/>
          </p:cNvSpPr>
          <p:nvPr>
            <p:ph type="body" idx="1"/>
          </p:nvPr>
        </p:nvSpPr>
        <p:spPr>
          <a:xfrm>
            <a:off x="415600" y="16382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GB" dirty="0">
                <a:solidFill>
                  <a:srgbClr val="000000"/>
                </a:solidFill>
              </a:rPr>
              <a:t>As with any migration process, the transition to the new Discovery cluster will require fine-tuning. Here are known issues that are currently being worked on:</a:t>
            </a:r>
            <a:endParaRPr dirty="0">
              <a:solidFill>
                <a:srgbClr val="000000"/>
              </a:solidFill>
            </a:endParaRPr>
          </a:p>
          <a:p>
            <a:pPr>
              <a:spcBef>
                <a:spcPts val="2135"/>
              </a:spcBef>
              <a:buClr>
                <a:srgbClr val="000000"/>
              </a:buClr>
              <a:buChar char="-"/>
            </a:pPr>
            <a:r>
              <a:rPr lang="en-GB" b="1" dirty="0">
                <a:solidFill>
                  <a:srgbClr val="000000"/>
                </a:solidFill>
              </a:rPr>
              <a:t>Cross compiling: </a:t>
            </a:r>
            <a:r>
              <a:rPr lang="en-GB" dirty="0">
                <a:solidFill>
                  <a:srgbClr val="000000"/>
                </a:solidFill>
              </a:rPr>
              <a:t>Since the chips on the front end are newer than those on the compute nodes, some packages may auto-configure various optimization flags specifically for usage on the front end.  This can lead to “Illegal Instruction” errors when executing a program on the general partition. RC support staff is currently expanding the module environment to address these requirements. If you build your own code, you may need to cross compile it.  Alternately, you can build your code on the compute nodes that you wish to run on.  This way, configure scripts will likely select appropriate options.</a:t>
            </a:r>
            <a:endParaRPr dirty="0">
              <a:solidFill>
                <a:srgbClr val="000000"/>
              </a:solidFill>
            </a:endParaRPr>
          </a:p>
        </p:txBody>
      </p:sp>
      <p:sp>
        <p:nvSpPr>
          <p:cNvPr id="686" name="Google Shape;686;p85"/>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34</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a:solidFill>
                  <a:srgbClr val="000000"/>
                </a:solidFill>
                <a:latin typeface="Calibri" charset="0"/>
                <a:ea typeface="Calibri" charset="0"/>
                <a:cs typeface="Calibri" charset="0"/>
              </a:rPr>
              <a:t>Overview</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of</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the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cluster</a:t>
            </a:r>
            <a:r>
              <a:rPr lang="zh-CN" altLang="en-US" sz="3600" dirty="0">
                <a:solidFill>
                  <a:srgbClr val="000000"/>
                </a:solidFill>
                <a:latin typeface="Calibri" charset="0"/>
                <a:ea typeface="Calibri" charset="0"/>
                <a:cs typeface="Calibri" charset="0"/>
              </a:rPr>
              <a:t> </a:t>
            </a:r>
          </a:p>
          <a:p>
            <a:pPr marL="342900" indent="-342900" algn="just">
              <a:lnSpc>
                <a:spcPct val="100000"/>
              </a:lnSpc>
            </a:pPr>
            <a:r>
              <a:rPr lang="en-US" altLang="zh-CN" sz="3600" dirty="0">
                <a:solidFill>
                  <a:srgbClr val="000000"/>
                </a:solidFill>
                <a:latin typeface="Calibri" charset="0"/>
                <a:ea typeface="Calibri" charset="0"/>
                <a:cs typeface="Calibri" charset="0"/>
              </a:rPr>
              <a:t>Connecting</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to</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the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cluster</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Data</a:t>
            </a:r>
            <a:r>
              <a:rPr lang="zh-CN" altLang="en-US" sz="3600" dirty="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transfer</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Hardware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and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software</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Running</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jobs</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Monitoring</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jobs</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Getting</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assistance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from</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RC</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Other</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information</a:t>
            </a:r>
            <a:endParaRPr lang="zh-CN" altLang="en-US" sz="3600" dirty="0">
              <a:solidFill>
                <a:srgbClr val="000000"/>
              </a:solidFill>
              <a:latin typeface="Calibri" charset="0"/>
              <a:ea typeface="Calibri" charset="0"/>
              <a:cs typeface="Calibri" charset="0"/>
            </a:endParaRPr>
          </a:p>
          <a:p>
            <a:pPr marL="342900" indent="-342900" algn="just">
              <a:lnSpc>
                <a:spcPct val="100000"/>
              </a:lnSpc>
            </a:pPr>
            <a:endParaRPr lang="zh-CN" altLang="en-US"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4</a:t>
            </a:fld>
            <a:endParaRPr lang="en-GB"/>
          </a:p>
        </p:txBody>
      </p:sp>
      <p:sp>
        <p:nvSpPr>
          <p:cNvPr id="3" name="文本框 2"/>
          <p:cNvSpPr txBox="1"/>
          <p:nvPr/>
        </p:nvSpPr>
        <p:spPr>
          <a:xfrm>
            <a:off x="478301" y="752902"/>
            <a:ext cx="4670473" cy="769441"/>
          </a:xfrm>
          <a:prstGeom prst="rect">
            <a:avLst/>
          </a:prstGeom>
          <a:noFill/>
        </p:spPr>
        <p:txBody>
          <a:bodyPr wrap="square" rtlCol="0">
            <a:spAutoFit/>
          </a:bodyPr>
          <a:lstStyle/>
          <a:p>
            <a:r>
              <a:rPr kumimoji="1" lang="en-US" altLang="zh-CN" sz="4400" b="1" dirty="0">
                <a:latin typeface="Calibri" charset="0"/>
                <a:ea typeface="Calibri" charset="0"/>
                <a:cs typeface="Calibri" charset="0"/>
              </a:rPr>
              <a:t>Contents</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a:solidFill>
                  <a:srgbClr val="000000"/>
                </a:solidFill>
                <a:latin typeface="Calibri" charset="0"/>
                <a:ea typeface="Calibri" charset="0"/>
                <a:cs typeface="Calibri" charset="0"/>
              </a:rPr>
              <a:t>More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than</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1,000</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nodes</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6</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public</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partitions,</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several</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private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partitions</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20GB</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exclusive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storage,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1</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PB</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storage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shared</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by</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everyone</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24</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hours</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time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limit</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Each</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node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runs</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Linux</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as</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the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OS</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The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cluster</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runs</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SLURM</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as</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the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workload</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manager</a:t>
            </a:r>
            <a:endParaRPr lang="zh-CN" altLang="en-US" sz="3600" dirty="0">
              <a:solidFill>
                <a:srgbClr val="000000"/>
              </a:solidFill>
              <a:latin typeface="Calibri" charset="0"/>
              <a:ea typeface="Calibri" charset="0"/>
              <a:cs typeface="Calibri" charset="0"/>
            </a:endParaRPr>
          </a:p>
          <a:p>
            <a:pPr marL="342900" indent="-342900" algn="just">
              <a:lnSpc>
                <a:spcPct val="100000"/>
              </a:lnSpc>
            </a:pPr>
            <a:r>
              <a:rPr lang="en-US" altLang="zh-CN" sz="3600" dirty="0">
                <a:solidFill>
                  <a:srgbClr val="000000"/>
                </a:solidFill>
                <a:latin typeface="Calibri" charset="0"/>
                <a:ea typeface="Calibri" charset="0"/>
                <a:cs typeface="Calibri" charset="0"/>
              </a:rPr>
              <a:t>Simple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Linux</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Utility</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Resource</a:t>
            </a:r>
            <a:r>
              <a:rPr lang="zh-CN" altLang="en-US" sz="3600" dirty="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Manager</a:t>
            </a:r>
            <a:endParaRPr lang="zh-CN" altLang="en-US"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5</a:t>
            </a:fld>
            <a:endParaRPr lang="en-GB"/>
          </a:p>
        </p:txBody>
      </p:sp>
      <p:sp>
        <p:nvSpPr>
          <p:cNvPr id="3" name="文本框 2"/>
          <p:cNvSpPr txBox="1"/>
          <p:nvPr/>
        </p:nvSpPr>
        <p:spPr>
          <a:xfrm>
            <a:off x="478301" y="752902"/>
            <a:ext cx="6668087" cy="769441"/>
          </a:xfrm>
          <a:prstGeom prst="rect">
            <a:avLst/>
          </a:prstGeom>
          <a:noFill/>
        </p:spPr>
        <p:txBody>
          <a:bodyPr wrap="square" rtlCol="0">
            <a:spAutoFit/>
          </a:bodyPr>
          <a:lstStyle/>
          <a:p>
            <a:r>
              <a:rPr kumimoji="1" lang="en-US" altLang="zh-CN" sz="4400" b="1" dirty="0">
                <a:latin typeface="Calibri" charset="0"/>
                <a:ea typeface="Calibri" charset="0"/>
                <a:cs typeface="Calibri" charset="0"/>
              </a:rPr>
              <a:t>Overview</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of</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the</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cluster</a:t>
            </a:r>
            <a:r>
              <a:rPr kumimoji="1" lang="zh-CN" altLang="en-US" sz="4400" b="1" dirty="0">
                <a:latin typeface="Calibri" charset="0"/>
                <a:ea typeface="Calibri" charset="0"/>
                <a:cs typeface="Calibri"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endParaRPr lang="zh-CN" altLang="en-US"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6</a:t>
            </a:fld>
            <a:endParaRPr lang="en-GB"/>
          </a:p>
        </p:txBody>
      </p:sp>
      <p:sp>
        <p:nvSpPr>
          <p:cNvPr id="3" name="文本框 2"/>
          <p:cNvSpPr txBox="1"/>
          <p:nvPr/>
        </p:nvSpPr>
        <p:spPr>
          <a:xfrm>
            <a:off x="478301" y="752902"/>
            <a:ext cx="10170942" cy="769441"/>
          </a:xfrm>
          <a:prstGeom prst="rect">
            <a:avLst/>
          </a:prstGeom>
          <a:noFill/>
        </p:spPr>
        <p:txBody>
          <a:bodyPr wrap="square" rtlCol="0">
            <a:spAutoFit/>
          </a:bodyPr>
          <a:lstStyle/>
          <a:p>
            <a:r>
              <a:rPr kumimoji="1" lang="en-US" altLang="zh-CN" sz="4400" b="1" dirty="0">
                <a:latin typeface="Calibri" charset="0"/>
                <a:ea typeface="Calibri" charset="0"/>
                <a:cs typeface="Calibri" charset="0"/>
              </a:rPr>
              <a:t>Overview</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of</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the</a:t>
            </a:r>
            <a:r>
              <a:rPr kumimoji="1" lang="zh-CN" altLang="en-US" sz="4400" b="1" dirty="0">
                <a:latin typeface="Calibri" charset="0"/>
                <a:ea typeface="Calibri" charset="0"/>
                <a:cs typeface="Calibri" charset="0"/>
              </a:rPr>
              <a:t> </a:t>
            </a:r>
            <a:r>
              <a:rPr kumimoji="1" lang="en-US" altLang="zh-CN" sz="4400" b="1" dirty="0" smtClean="0">
                <a:latin typeface="Calibri" charset="0"/>
                <a:ea typeface="Calibri" charset="0"/>
                <a:cs typeface="Calibri" charset="0"/>
              </a:rPr>
              <a:t>cluster</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brief</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topology</a:t>
            </a:r>
            <a:endParaRPr kumimoji="1" lang="zh-CN" altLang="en-US" sz="4400" b="1" dirty="0">
              <a:latin typeface="Calibri" charset="0"/>
              <a:ea typeface="Calibri" charset="0"/>
              <a:cs typeface="Calibri" charset="0"/>
            </a:endParaRPr>
          </a:p>
        </p:txBody>
      </p:sp>
      <p:sp>
        <p:nvSpPr>
          <p:cNvPr id="2" name="文本框 1"/>
          <p:cNvSpPr txBox="1"/>
          <p:nvPr/>
        </p:nvSpPr>
        <p:spPr>
          <a:xfrm>
            <a:off x="1392702" y="4515729"/>
            <a:ext cx="1688123" cy="461665"/>
          </a:xfrm>
          <a:prstGeom prst="rect">
            <a:avLst/>
          </a:prstGeom>
          <a:noFill/>
        </p:spPr>
        <p:txBody>
          <a:bodyPr wrap="square" rtlCol="0">
            <a:spAutoFit/>
          </a:bodyPr>
          <a:lstStyle/>
          <a:p>
            <a:r>
              <a:rPr kumimoji="1" lang="en-US" altLang="zh-CN" sz="2400" dirty="0" smtClean="0">
                <a:latin typeface="Calibri" charset="0"/>
                <a:ea typeface="Calibri" charset="0"/>
                <a:cs typeface="Calibri" charset="0"/>
              </a:rPr>
              <a:t>Login-00</a:t>
            </a:r>
            <a:endParaRPr kumimoji="1" lang="zh-CN" altLang="en-US" sz="2400" dirty="0">
              <a:latin typeface="Calibri" charset="0"/>
              <a:ea typeface="Calibri" charset="0"/>
              <a:cs typeface="Calibri" charset="0"/>
            </a:endParaRPr>
          </a:p>
        </p:txBody>
      </p:sp>
      <p:sp>
        <p:nvSpPr>
          <p:cNvPr id="7" name="文本框 6"/>
          <p:cNvSpPr txBox="1"/>
          <p:nvPr/>
        </p:nvSpPr>
        <p:spPr>
          <a:xfrm>
            <a:off x="3683392" y="4515729"/>
            <a:ext cx="1688123" cy="461665"/>
          </a:xfrm>
          <a:prstGeom prst="rect">
            <a:avLst/>
          </a:prstGeom>
          <a:noFill/>
        </p:spPr>
        <p:txBody>
          <a:bodyPr wrap="square" rtlCol="0">
            <a:spAutoFit/>
          </a:bodyPr>
          <a:lstStyle/>
          <a:p>
            <a:r>
              <a:rPr kumimoji="1" lang="en-US" altLang="zh-CN" sz="2400" dirty="0" smtClean="0">
                <a:latin typeface="Calibri" charset="0"/>
                <a:ea typeface="Calibri" charset="0"/>
                <a:cs typeface="Calibri" charset="0"/>
              </a:rPr>
              <a:t>Login-00</a:t>
            </a:r>
            <a:endParaRPr kumimoji="1" lang="zh-CN" altLang="en-US" sz="2400" dirty="0">
              <a:latin typeface="Calibri" charset="0"/>
              <a:ea typeface="Calibri" charset="0"/>
              <a:cs typeface="Calibri" charset="0"/>
            </a:endParaRPr>
          </a:p>
        </p:txBody>
      </p:sp>
      <p:sp>
        <p:nvSpPr>
          <p:cNvPr id="8" name="文本框 7"/>
          <p:cNvSpPr txBox="1"/>
          <p:nvPr/>
        </p:nvSpPr>
        <p:spPr>
          <a:xfrm>
            <a:off x="5974082" y="4515728"/>
            <a:ext cx="1688123" cy="461665"/>
          </a:xfrm>
          <a:prstGeom prst="rect">
            <a:avLst/>
          </a:prstGeom>
          <a:noFill/>
        </p:spPr>
        <p:txBody>
          <a:bodyPr wrap="square" rtlCol="0">
            <a:spAutoFit/>
          </a:bodyPr>
          <a:lstStyle/>
          <a:p>
            <a:r>
              <a:rPr kumimoji="1" lang="en-US" altLang="zh-CN" sz="2400" dirty="0" smtClean="0">
                <a:latin typeface="Calibri" charset="0"/>
                <a:ea typeface="Calibri" charset="0"/>
                <a:cs typeface="Calibri" charset="0"/>
              </a:rPr>
              <a:t>Xfer-00</a:t>
            </a:r>
            <a:endParaRPr kumimoji="1" lang="zh-CN" altLang="en-US" sz="2400" dirty="0">
              <a:latin typeface="Calibri" charset="0"/>
              <a:ea typeface="Calibri" charset="0"/>
              <a:cs typeface="Calibri" charset="0"/>
            </a:endParaRPr>
          </a:p>
        </p:txBody>
      </p:sp>
      <p:sp>
        <p:nvSpPr>
          <p:cNvPr id="11" name="文本框 10"/>
          <p:cNvSpPr txBox="1"/>
          <p:nvPr/>
        </p:nvSpPr>
        <p:spPr>
          <a:xfrm>
            <a:off x="8264772" y="4515727"/>
            <a:ext cx="1688123" cy="461665"/>
          </a:xfrm>
          <a:prstGeom prst="rect">
            <a:avLst/>
          </a:prstGeom>
          <a:noFill/>
        </p:spPr>
        <p:txBody>
          <a:bodyPr wrap="square" rtlCol="0">
            <a:spAutoFit/>
          </a:bodyPr>
          <a:lstStyle/>
          <a:p>
            <a:r>
              <a:rPr kumimoji="1" lang="en-US" altLang="zh-CN" sz="2400" dirty="0" smtClean="0">
                <a:latin typeface="Calibri" charset="0"/>
                <a:ea typeface="Calibri" charset="0"/>
                <a:cs typeface="Calibri" charset="0"/>
              </a:rPr>
              <a:t>Xfer-01</a:t>
            </a:r>
            <a:endParaRPr kumimoji="1" lang="zh-CN" altLang="en-US" sz="2400" dirty="0" smtClean="0">
              <a:latin typeface="Calibri" charset="0"/>
              <a:ea typeface="Calibri" charset="0"/>
              <a:cs typeface="Calibri" charset="0"/>
            </a:endParaRPr>
          </a:p>
        </p:txBody>
      </p:sp>
      <p:sp>
        <p:nvSpPr>
          <p:cNvPr id="12" name="文本框 11"/>
          <p:cNvSpPr txBox="1"/>
          <p:nvPr/>
        </p:nvSpPr>
        <p:spPr>
          <a:xfrm>
            <a:off x="4355122" y="2858243"/>
            <a:ext cx="2417299" cy="461665"/>
          </a:xfrm>
          <a:prstGeom prst="rect">
            <a:avLst/>
          </a:prstGeom>
          <a:noFill/>
        </p:spPr>
        <p:txBody>
          <a:bodyPr wrap="square" rtlCol="0">
            <a:spAutoFit/>
          </a:bodyPr>
          <a:lstStyle/>
          <a:p>
            <a:r>
              <a:rPr kumimoji="1" lang="en-US" altLang="zh-CN" sz="2400" dirty="0" smtClean="0">
                <a:latin typeface="Calibri" charset="0"/>
                <a:ea typeface="Calibri" charset="0"/>
                <a:cs typeface="Calibri" charset="0"/>
              </a:rPr>
              <a:t>Compute</a:t>
            </a:r>
            <a:r>
              <a:rPr kumimoji="1" lang="zh-CN" altLang="en-US" sz="2400" dirty="0" smtClean="0">
                <a:latin typeface="Calibri" charset="0"/>
                <a:ea typeface="Calibri" charset="0"/>
                <a:cs typeface="Calibri" charset="0"/>
              </a:rPr>
              <a:t> </a:t>
            </a:r>
            <a:r>
              <a:rPr kumimoji="1" lang="en-US" altLang="zh-CN" sz="2400" dirty="0" smtClean="0">
                <a:latin typeface="Calibri" charset="0"/>
                <a:ea typeface="Calibri" charset="0"/>
                <a:cs typeface="Calibri" charset="0"/>
              </a:rPr>
              <a:t>Nodes</a:t>
            </a:r>
            <a:endParaRPr kumimoji="1" lang="zh-CN" altLang="en-US" sz="2400"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Home</a:t>
            </a:r>
            <a:r>
              <a:rPr lang="en-US" altLang="zh-CN" sz="3600" dirty="0" smtClean="0">
                <a:solidFill>
                  <a:srgbClr val="000000"/>
                </a:solidFill>
                <a:latin typeface="Calibri" charset="0"/>
                <a:ea typeface="Calibri" charset="0"/>
                <a:cs typeface="Calibri" charset="0"/>
              </a:rPr>
              <a:t>,</a:t>
            </a:r>
            <a:r>
              <a:rPr lang="zh-CN" altLang="en-US" sz="3600" dirty="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/home/username,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20G</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Scratch,</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/scratch/username,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shared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1PB</a:t>
            </a:r>
            <a:endParaRPr lang="zh-CN" altLang="en-US"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7</a:t>
            </a:fld>
            <a:endParaRPr lang="en-GB"/>
          </a:p>
        </p:txBody>
      </p:sp>
      <p:sp>
        <p:nvSpPr>
          <p:cNvPr id="3" name="文本框 2"/>
          <p:cNvSpPr txBox="1"/>
          <p:nvPr/>
        </p:nvSpPr>
        <p:spPr>
          <a:xfrm>
            <a:off x="478301" y="752902"/>
            <a:ext cx="10170942" cy="769441"/>
          </a:xfrm>
          <a:prstGeom prst="rect">
            <a:avLst/>
          </a:prstGeom>
          <a:noFill/>
        </p:spPr>
        <p:txBody>
          <a:bodyPr wrap="square" rtlCol="0">
            <a:spAutoFit/>
          </a:bodyPr>
          <a:lstStyle/>
          <a:p>
            <a:r>
              <a:rPr kumimoji="1" lang="en-US" altLang="zh-CN" sz="4400" b="1" dirty="0">
                <a:latin typeface="Calibri" charset="0"/>
                <a:ea typeface="Calibri" charset="0"/>
                <a:cs typeface="Calibri" charset="0"/>
              </a:rPr>
              <a:t>Overview</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of</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the</a:t>
            </a:r>
            <a:r>
              <a:rPr kumimoji="1" lang="zh-CN" altLang="en-US" sz="4400" b="1" dirty="0">
                <a:latin typeface="Calibri" charset="0"/>
                <a:ea typeface="Calibri" charset="0"/>
                <a:cs typeface="Calibri" charset="0"/>
              </a:rPr>
              <a:t> </a:t>
            </a:r>
            <a:r>
              <a:rPr kumimoji="1" lang="en-US" altLang="zh-CN" sz="4400" b="1" dirty="0" smtClean="0">
                <a:latin typeface="Calibri" charset="0"/>
                <a:ea typeface="Calibri" charset="0"/>
                <a:cs typeface="Calibri" charset="0"/>
              </a:rPr>
              <a:t>cluster</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storage</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7345" indent="-347345" algn="just"/>
            <a:r>
              <a:rPr lang="en-US" altLang="zh-CN" sz="3200" dirty="0">
                <a:solidFill>
                  <a:srgbClr val="000000"/>
                </a:solidFill>
                <a:latin typeface="Calibri" charset="0"/>
                <a:ea typeface="Calibri" charset="0"/>
                <a:cs typeface="Calibri" charset="0"/>
              </a:rPr>
              <a:t>Secure</a:t>
            </a:r>
            <a:r>
              <a:rPr lang="zh-CN" altLang="en-US" sz="3200" dirty="0">
                <a:solidFill>
                  <a:srgbClr val="000000"/>
                </a:solidFill>
                <a:latin typeface="Calibri" charset="0"/>
                <a:ea typeface="Calibri" charset="0"/>
                <a:cs typeface="Calibri" charset="0"/>
              </a:rPr>
              <a:t> </a:t>
            </a:r>
            <a:r>
              <a:rPr lang="en-US" altLang="zh-CN" sz="3200" dirty="0" err="1">
                <a:solidFill>
                  <a:srgbClr val="000000"/>
                </a:solidFill>
                <a:latin typeface="Calibri" charset="0"/>
                <a:ea typeface="Calibri" charset="0"/>
                <a:cs typeface="Calibri" charset="0"/>
              </a:rPr>
              <a:t>SHell</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(SSH)</a:t>
            </a:r>
            <a:endParaRPr lang="zh-CN" altLang="en-US" sz="3000" dirty="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3200" dirty="0">
                <a:solidFill>
                  <a:srgbClr val="000000"/>
                </a:solidFill>
                <a:latin typeface="Calibri" charset="0"/>
                <a:ea typeface="Calibri" charset="0"/>
                <a:cs typeface="Calibri" charset="0"/>
              </a:rPr>
              <a:t>Linux/Mac:</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Terminal</a:t>
            </a:r>
            <a:endParaRPr lang="zh-CN" altLang="en-US" sz="3200" dirty="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3200" dirty="0">
                <a:solidFill>
                  <a:srgbClr val="000000"/>
                </a:solidFill>
                <a:latin typeface="Calibri" charset="0"/>
                <a:ea typeface="Calibri" charset="0"/>
                <a:cs typeface="Calibri" charset="0"/>
              </a:rPr>
              <a:t>Windows:</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Putty,</a:t>
            </a:r>
            <a:r>
              <a:rPr lang="zh-CN" altLang="en-US" sz="3200" dirty="0">
                <a:solidFill>
                  <a:srgbClr val="000000"/>
                </a:solidFill>
                <a:latin typeface="Calibri" charset="0"/>
                <a:ea typeface="Calibri" charset="0"/>
                <a:cs typeface="Calibri" charset="0"/>
              </a:rPr>
              <a:t> </a:t>
            </a:r>
            <a:r>
              <a:rPr lang="en-US" altLang="zh-CN" sz="3200" dirty="0" err="1">
                <a:solidFill>
                  <a:srgbClr val="000000"/>
                </a:solidFill>
                <a:latin typeface="Calibri" charset="0"/>
                <a:ea typeface="Calibri" charset="0"/>
                <a:cs typeface="Calibri" charset="0"/>
              </a:rPr>
              <a:t>MobaXTerm</a:t>
            </a:r>
            <a:endParaRPr lang="zh-CN" altLang="en-US" sz="3200" dirty="0">
              <a:solidFill>
                <a:srgbClr val="000000"/>
              </a:solidFill>
              <a:latin typeface="Calibri" charset="0"/>
              <a:ea typeface="Calibri" charset="0"/>
              <a:cs typeface="Calibri" charset="0"/>
            </a:endParaRPr>
          </a:p>
          <a:p>
            <a:pPr marL="0" lvl="1" indent="0" algn="just">
              <a:spcBef>
                <a:spcPts val="0"/>
              </a:spcBef>
              <a:buNone/>
            </a:pPr>
            <a:endParaRPr lang="zh-CN" altLang="en-US" sz="3000" dirty="0" smtClean="0">
              <a:solidFill>
                <a:srgbClr val="000000"/>
              </a:solidFill>
              <a:latin typeface="Calibri" charset="0"/>
              <a:ea typeface="Calibri" charset="0"/>
              <a:cs typeface="Calibri" charset="0"/>
            </a:endParaRPr>
          </a:p>
          <a:p>
            <a:pPr marL="0" lvl="1" indent="0" algn="just">
              <a:spcBef>
                <a:spcPts val="0"/>
              </a:spcBef>
              <a:buNone/>
            </a:pPr>
            <a:r>
              <a:rPr lang="en-US" altLang="zh-CN" sz="3000" dirty="0" smtClean="0">
                <a:solidFill>
                  <a:srgbClr val="000000"/>
                </a:solidFill>
                <a:latin typeface="Calibri" charset="0"/>
                <a:ea typeface="Calibri" charset="0"/>
                <a:cs typeface="Calibri" charset="0"/>
              </a:rPr>
              <a:t>$</a:t>
            </a:r>
            <a:r>
              <a:rPr lang="zh-CN" altLang="en-US" sz="3000" dirty="0">
                <a:solidFill>
                  <a:srgbClr val="000000"/>
                </a:solidFill>
                <a:latin typeface="Calibri" charset="0"/>
                <a:ea typeface="Calibri" charset="0"/>
                <a:cs typeface="Calibri" charset="0"/>
              </a:rPr>
              <a:t> </a:t>
            </a:r>
            <a:r>
              <a:rPr lang="en-US" altLang="zh-CN" sz="3000" dirty="0" err="1" smtClean="0">
                <a:solidFill>
                  <a:srgbClr val="000000"/>
                </a:solidFill>
                <a:latin typeface="Calibri" charset="0"/>
                <a:ea typeface="Calibri" charset="0"/>
                <a:cs typeface="Calibri" charset="0"/>
              </a:rPr>
              <a:t>ssh</a:t>
            </a:r>
            <a:r>
              <a:rPr lang="zh-CN" altLang="en-US" sz="3000" dirty="0" smtClean="0">
                <a:solidFill>
                  <a:srgbClr val="000000"/>
                </a:solidFill>
                <a:latin typeface="Calibri" charset="0"/>
                <a:ea typeface="Calibri" charset="0"/>
                <a:cs typeface="Calibri" charset="0"/>
              </a:rPr>
              <a:t> </a:t>
            </a:r>
            <a:r>
              <a:rPr lang="en-US" altLang="zh-CN" sz="3000" dirty="0" err="1" smtClean="0">
                <a:solidFill>
                  <a:srgbClr val="000000"/>
                </a:solidFill>
                <a:latin typeface="Calibri" charset="0"/>
                <a:ea typeface="Calibri" charset="0"/>
                <a:cs typeface="Calibri" charset="0"/>
              </a:rPr>
              <a:t>username@domain_name</a:t>
            </a:r>
            <a:endParaRPr lang="zh-CN" altLang="en-US" sz="3000" dirty="0" smtClean="0">
              <a:solidFill>
                <a:srgbClr val="000000"/>
              </a:solidFill>
              <a:latin typeface="Calibri" charset="0"/>
              <a:ea typeface="Calibri" charset="0"/>
              <a:cs typeface="Calibri" charset="0"/>
            </a:endParaRPr>
          </a:p>
          <a:p>
            <a:pPr marL="0" lvl="1" indent="0" algn="just">
              <a:spcBef>
                <a:spcPts val="0"/>
              </a:spcBef>
              <a:buNone/>
            </a:pPr>
            <a:r>
              <a:rPr lang="en-US" altLang="zh-CN" sz="3000" dirty="0" smtClean="0">
                <a:solidFill>
                  <a:srgbClr val="000000"/>
                </a:solidFill>
                <a:latin typeface="Calibri" charset="0"/>
                <a:ea typeface="Calibri" charset="0"/>
                <a:cs typeface="Calibri" charset="0"/>
              </a:rPr>
              <a:t>$</a:t>
            </a:r>
            <a:r>
              <a:rPr lang="zh-CN" altLang="en-US" sz="3000" dirty="0" smtClean="0">
                <a:solidFill>
                  <a:srgbClr val="000000"/>
                </a:solidFill>
                <a:latin typeface="Calibri" charset="0"/>
                <a:ea typeface="Calibri" charset="0"/>
                <a:cs typeface="Calibri" charset="0"/>
              </a:rPr>
              <a:t> </a:t>
            </a:r>
            <a:r>
              <a:rPr lang="en-US" altLang="zh-CN" sz="3000" dirty="0" err="1" smtClean="0">
                <a:solidFill>
                  <a:srgbClr val="000000"/>
                </a:solidFill>
                <a:latin typeface="Calibri" charset="0"/>
                <a:ea typeface="Calibri" charset="0"/>
                <a:cs typeface="Calibri" charset="0"/>
              </a:rPr>
              <a:t>ssh</a:t>
            </a:r>
            <a:r>
              <a:rPr lang="zh-CN" altLang="en-US" sz="3000" dirty="0" smtClean="0">
                <a:solidFill>
                  <a:srgbClr val="000000"/>
                </a:solidFill>
                <a:latin typeface="Calibri" charset="0"/>
                <a:ea typeface="Calibri" charset="0"/>
                <a:cs typeface="Calibri" charset="0"/>
              </a:rPr>
              <a:t> </a:t>
            </a:r>
            <a:r>
              <a:rPr lang="en-US" altLang="zh-CN" sz="3000" dirty="0" err="1" smtClean="0">
                <a:solidFill>
                  <a:srgbClr val="000000"/>
                </a:solidFill>
                <a:latin typeface="Calibri" charset="0"/>
                <a:ea typeface="Calibri" charset="0"/>
                <a:cs typeface="Calibri" charset="0"/>
              </a:rPr>
              <a:t>cheng.jial@login.discovery.neu.edu</a:t>
            </a:r>
            <a:endParaRPr lang="zh-CN" altLang="en-US" sz="3000" dirty="0" smtClean="0">
              <a:solidFill>
                <a:srgbClr val="000000"/>
              </a:solidFill>
              <a:latin typeface="Calibri" charset="0"/>
              <a:ea typeface="Calibri" charset="0"/>
              <a:cs typeface="Calibri" charset="0"/>
            </a:endParaRPr>
          </a:p>
          <a:p>
            <a:pPr marL="0" lvl="1" indent="0" algn="just">
              <a:spcBef>
                <a:spcPts val="0"/>
              </a:spcBef>
              <a:buNone/>
            </a:pPr>
            <a:endParaRPr lang="zh-CN" altLang="en-US" sz="3000" dirty="0">
              <a:solidFill>
                <a:srgbClr val="000000"/>
              </a:solidFill>
              <a:latin typeface="Calibri" charset="0"/>
              <a:ea typeface="Calibri" charset="0"/>
              <a:cs typeface="Calibri" charset="0"/>
            </a:endParaRPr>
          </a:p>
          <a:p>
            <a:pPr marL="347345" indent="-347345" algn="just"/>
            <a:r>
              <a:rPr lang="en-US" altLang="zh-CN" sz="3200" dirty="0">
                <a:solidFill>
                  <a:srgbClr val="000000"/>
                </a:solidFill>
                <a:latin typeface="Calibri" charset="0"/>
                <a:ea typeface="Calibri" charset="0"/>
                <a:cs typeface="Calibri" charset="0"/>
              </a:rPr>
              <a:t>Graphical</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User</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Interface</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(GUI),</a:t>
            </a:r>
            <a:r>
              <a:rPr lang="zh-CN" altLang="en-US" sz="3200" dirty="0">
                <a:solidFill>
                  <a:srgbClr val="000000"/>
                </a:solidFill>
                <a:latin typeface="Calibri" charset="0"/>
                <a:ea typeface="Calibri" charset="0"/>
                <a:cs typeface="Calibri" charset="0"/>
              </a:rPr>
              <a:t> </a:t>
            </a:r>
            <a:r>
              <a:rPr lang="en-US" altLang="zh-CN" sz="3200" dirty="0">
                <a:solidFill>
                  <a:srgbClr val="000000"/>
                </a:solidFill>
                <a:latin typeface="Calibri" charset="0"/>
                <a:ea typeface="Calibri" charset="0"/>
                <a:cs typeface="Calibri" charset="0"/>
              </a:rPr>
              <a:t>optional</a:t>
            </a:r>
            <a:endParaRPr lang="zh-CN" altLang="en-US" sz="3200" dirty="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3200" dirty="0">
                <a:solidFill>
                  <a:srgbClr val="000000"/>
                </a:solidFill>
                <a:latin typeface="Calibri" charset="0"/>
                <a:ea typeface="Calibri" charset="0"/>
                <a:cs typeface="Calibri" charset="0"/>
              </a:rPr>
              <a:t>Mac:</a:t>
            </a:r>
            <a:r>
              <a:rPr lang="zh-CN" altLang="en-US" sz="3200" dirty="0">
                <a:solidFill>
                  <a:srgbClr val="000000"/>
                </a:solidFill>
                <a:latin typeface="Calibri" charset="0"/>
                <a:ea typeface="Calibri" charset="0"/>
                <a:cs typeface="Calibri" charset="0"/>
              </a:rPr>
              <a:t> </a:t>
            </a:r>
            <a:r>
              <a:rPr lang="en-US" altLang="zh-CN" sz="3200" dirty="0" err="1">
                <a:solidFill>
                  <a:srgbClr val="000000"/>
                </a:solidFill>
                <a:latin typeface="Calibri" charset="0"/>
                <a:ea typeface="Calibri" charset="0"/>
                <a:cs typeface="Calibri" charset="0"/>
              </a:rPr>
              <a:t>Xquartz</a:t>
            </a:r>
            <a:endParaRPr lang="zh-CN" altLang="en-US" sz="3200" dirty="0">
              <a:solidFill>
                <a:srgbClr val="000000"/>
              </a:solidFill>
              <a:latin typeface="Calibri" charset="0"/>
              <a:ea typeface="Calibri" charset="0"/>
              <a:cs typeface="Calibri" charset="0"/>
            </a:endParaRPr>
          </a:p>
          <a:p>
            <a:pPr marL="956945" lvl="2" indent="-347345" algn="just">
              <a:spcBef>
                <a:spcPts val="0"/>
              </a:spcBef>
              <a:buFont typeface="Wingdings" panose="05000000000000000000" pitchFamily="2" charset="2"/>
              <a:buChar char="ü"/>
            </a:pPr>
            <a:r>
              <a:rPr lang="en-US" altLang="zh-CN" sz="3200" dirty="0">
                <a:solidFill>
                  <a:srgbClr val="000000"/>
                </a:solidFill>
                <a:latin typeface="Calibri" charset="0"/>
                <a:ea typeface="Calibri" charset="0"/>
                <a:cs typeface="Calibri" charset="0"/>
              </a:rPr>
              <a:t>Windows:</a:t>
            </a:r>
            <a:r>
              <a:rPr lang="zh-CN" altLang="en-US" sz="3200" dirty="0">
                <a:solidFill>
                  <a:srgbClr val="000000"/>
                </a:solidFill>
                <a:latin typeface="Calibri" charset="0"/>
                <a:ea typeface="Calibri" charset="0"/>
                <a:cs typeface="Calibri" charset="0"/>
              </a:rPr>
              <a:t> </a:t>
            </a:r>
            <a:r>
              <a:rPr lang="en-US" altLang="zh-CN" sz="3200" dirty="0" smtClean="0">
                <a:solidFill>
                  <a:srgbClr val="000000"/>
                </a:solidFill>
                <a:latin typeface="Calibri" charset="0"/>
                <a:ea typeface="Calibri" charset="0"/>
                <a:cs typeface="Calibri" charset="0"/>
              </a:rPr>
              <a:t>X11</a:t>
            </a:r>
            <a:endParaRPr lang="zh-CN" altLang="en-US" sz="32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8</a:t>
            </a:fld>
            <a:endParaRPr lang="en-GB"/>
          </a:p>
        </p:txBody>
      </p:sp>
      <p:sp>
        <p:nvSpPr>
          <p:cNvPr id="3" name="文本框 2"/>
          <p:cNvSpPr txBox="1"/>
          <p:nvPr/>
        </p:nvSpPr>
        <p:spPr>
          <a:xfrm>
            <a:off x="478301" y="752902"/>
            <a:ext cx="6668087" cy="769441"/>
          </a:xfrm>
          <a:prstGeom prst="rect">
            <a:avLst/>
          </a:prstGeom>
          <a:noFill/>
        </p:spPr>
        <p:txBody>
          <a:bodyPr wrap="square" rtlCol="0">
            <a:spAutoFit/>
          </a:bodyPr>
          <a:lstStyle/>
          <a:p>
            <a:r>
              <a:rPr kumimoji="1" lang="en-US" altLang="zh-CN" sz="4400" b="1" dirty="0">
                <a:latin typeface="Calibri" charset="0"/>
                <a:ea typeface="Calibri" charset="0"/>
                <a:cs typeface="Calibri" charset="0"/>
              </a:rPr>
              <a:t>Connecting</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to</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the</a:t>
            </a:r>
            <a:r>
              <a:rPr kumimoji="1" lang="zh-CN" altLang="en-US" sz="4400" b="1" dirty="0">
                <a:latin typeface="Calibri" charset="0"/>
                <a:ea typeface="Calibri" charset="0"/>
                <a:cs typeface="Calibri" charset="0"/>
              </a:rPr>
              <a:t> </a:t>
            </a:r>
            <a:r>
              <a:rPr kumimoji="1" lang="en-US" altLang="zh-CN" sz="4400" b="1" dirty="0">
                <a:latin typeface="Calibri" charset="0"/>
                <a:ea typeface="Calibri" charset="0"/>
                <a:cs typeface="Calibri" charset="0"/>
              </a:rPr>
              <a:t>cluster</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6"/>
          <p:cNvSpPr txBox="1">
            <a:spLocks noGrp="1"/>
          </p:cNvSpPr>
          <p:nvPr>
            <p:ph type="body" idx="1"/>
          </p:nvPr>
        </p:nvSpPr>
        <p:spPr>
          <a:xfrm>
            <a:off x="478302" y="1662423"/>
            <a:ext cx="11360800" cy="4555200"/>
          </a:xfrm>
          <a:prstGeom prst="rect">
            <a:avLst/>
          </a:prstGeom>
        </p:spPr>
        <p:txBody>
          <a:bodyPr spcFirstLastPara="1" vert="horz" wrap="square" lIns="121900" tIns="121900" rIns="121900" bIns="121900" rtlCol="0" anchor="t" anchorCtr="0">
            <a:noAutofit/>
          </a:bodyPr>
          <a:lstStyle/>
          <a:p>
            <a:pPr marL="342900" indent="-342900" algn="just">
              <a:lnSpc>
                <a:spcPct val="100000"/>
              </a:lnSpc>
            </a:pPr>
            <a:r>
              <a:rPr lang="en-US" altLang="zh-CN" sz="3600" dirty="0" smtClean="0">
                <a:solidFill>
                  <a:srgbClr val="000000"/>
                </a:solidFill>
                <a:latin typeface="Calibri" charset="0"/>
                <a:ea typeface="Calibri" charset="0"/>
                <a:cs typeface="Calibri" charset="0"/>
              </a:rPr>
              <a:t>On</a:t>
            </a:r>
            <a:r>
              <a:rPr lang="zh-CN" altLang="en-US" sz="3600" dirty="0" smtClean="0">
                <a:solidFill>
                  <a:srgbClr val="000000"/>
                </a:solidFill>
                <a:latin typeface="Calibri" charset="0"/>
                <a:ea typeface="Calibri" charset="0"/>
                <a:cs typeface="Calibri" charset="0"/>
              </a:rPr>
              <a:t> </a:t>
            </a:r>
            <a:r>
              <a:rPr lang="en-US" altLang="zh-CN" sz="3600" dirty="0">
                <a:solidFill>
                  <a:srgbClr val="000000"/>
                </a:solidFill>
                <a:latin typeface="Calibri" charset="0"/>
                <a:ea typeface="Calibri" charset="0"/>
                <a:cs typeface="Calibri" charset="0"/>
              </a:rPr>
              <a:t>c</a:t>
            </a:r>
            <a:r>
              <a:rPr lang="en-US" altLang="zh-CN" sz="3600" dirty="0" smtClean="0">
                <a:solidFill>
                  <a:srgbClr val="000000"/>
                </a:solidFill>
                <a:latin typeface="Calibri" charset="0"/>
                <a:ea typeface="Calibri" charset="0"/>
                <a:cs typeface="Calibri" charset="0"/>
              </a:rPr>
              <a:t>ommand</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line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(Linux</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like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terminal)</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err="1" smtClean="0">
                <a:solidFill>
                  <a:srgbClr val="000000"/>
                </a:solidFill>
                <a:latin typeface="Calibri" charset="0"/>
                <a:ea typeface="Calibri" charset="0"/>
                <a:cs typeface="Calibri" charset="0"/>
              </a:rPr>
              <a:t>scp</a:t>
            </a: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err="1" smtClean="0">
                <a:solidFill>
                  <a:srgbClr val="000000"/>
                </a:solidFill>
                <a:latin typeface="Calibri" charset="0"/>
                <a:ea typeface="Calibri" charset="0"/>
                <a:cs typeface="Calibri" charset="0"/>
              </a:rPr>
              <a:t>rsync</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Graphically</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FileZilla</a:t>
            </a:r>
            <a:endParaRPr lang="zh-CN" altLang="en-US" sz="3600" dirty="0" smtClean="0">
              <a:solidFill>
                <a:srgbClr val="000000"/>
              </a:solidFill>
              <a:latin typeface="Calibri" charset="0"/>
              <a:ea typeface="Calibri" charset="0"/>
              <a:cs typeface="Calibri" charset="0"/>
            </a:endParaRPr>
          </a:p>
          <a:p>
            <a:pPr marL="342900" indent="-342900" algn="just">
              <a:lnSpc>
                <a:spcPct val="100000"/>
              </a:lnSpc>
            </a:pPr>
            <a:r>
              <a:rPr lang="en-US" altLang="zh-CN" sz="3600" dirty="0" smtClean="0">
                <a:solidFill>
                  <a:srgbClr val="000000"/>
                </a:solidFill>
                <a:latin typeface="Calibri" charset="0"/>
                <a:ea typeface="Calibri" charset="0"/>
                <a:cs typeface="Calibri" charset="0"/>
              </a:rPr>
              <a:t>Run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the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commands</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on</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your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local</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machine:</a:t>
            </a:r>
            <a:endParaRPr lang="zh-CN" altLang="en-US" sz="3600" dirty="0">
              <a:solidFill>
                <a:srgbClr val="000000"/>
              </a:solidFill>
              <a:latin typeface="Calibri" charset="0"/>
              <a:ea typeface="Calibri" charset="0"/>
              <a:cs typeface="Calibri" charset="0"/>
            </a:endParaRPr>
          </a:p>
          <a:p>
            <a:pPr marL="0" indent="0" algn="just">
              <a:lnSpc>
                <a:spcPct val="100000"/>
              </a:lnSpc>
              <a:buNone/>
            </a:pP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err="1" smtClean="0">
                <a:solidFill>
                  <a:srgbClr val="000000"/>
                </a:solidFill>
                <a:latin typeface="Calibri" charset="0"/>
                <a:ea typeface="Calibri" charset="0"/>
                <a:cs typeface="Calibri" charset="0"/>
              </a:rPr>
              <a:t>scp</a:t>
            </a:r>
            <a:r>
              <a:rPr lang="en-US" altLang="zh-CN" sz="3600" dirty="0" smtClean="0">
                <a:solidFill>
                  <a:srgbClr val="000000"/>
                </a:solidFill>
                <a:latin typeface="Calibri" charset="0"/>
                <a:ea typeface="Calibri" charset="0"/>
                <a:cs typeface="Calibri" charset="0"/>
              </a:rPr>
              <a:t> (-r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for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folder)</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source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destination</a:t>
            </a: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r>
              <a:rPr lang="en-US" altLang="zh-CN" sz="3600" dirty="0" smtClean="0">
                <a:solidFill>
                  <a:srgbClr val="000000"/>
                </a:solidFill>
                <a:latin typeface="Calibri" charset="0"/>
                <a:ea typeface="Calibri" charset="0"/>
                <a:cs typeface="Calibri" charset="0"/>
              </a:rPr>
              <a:t>$</a:t>
            </a:r>
            <a:r>
              <a:rPr lang="zh-CN" altLang="en-US" sz="3600" dirty="0" smtClean="0">
                <a:solidFill>
                  <a:srgbClr val="000000"/>
                </a:solidFill>
                <a:latin typeface="Calibri" charset="0"/>
                <a:ea typeface="Calibri" charset="0"/>
                <a:cs typeface="Calibri" charset="0"/>
              </a:rPr>
              <a:t> </a:t>
            </a:r>
            <a:r>
              <a:rPr lang="en-US" altLang="zh-CN" sz="3600" dirty="0" err="1">
                <a:solidFill>
                  <a:srgbClr val="000000"/>
                </a:solidFill>
                <a:latin typeface="Calibri" charset="0"/>
                <a:ea typeface="Calibri" charset="0"/>
                <a:cs typeface="Calibri" charset="0"/>
              </a:rPr>
              <a:t>rsync</a:t>
            </a:r>
            <a:r>
              <a:rPr lang="en-US" altLang="zh-CN" sz="3600" dirty="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t>
            </a:r>
            <a:r>
              <a:rPr lang="en-US" altLang="zh-CN" sz="3600" dirty="0" err="1" smtClean="0">
                <a:solidFill>
                  <a:srgbClr val="000000"/>
                </a:solidFill>
                <a:latin typeface="Calibri" charset="0"/>
                <a:ea typeface="Calibri" charset="0"/>
                <a:cs typeface="Calibri" charset="0"/>
              </a:rPr>
              <a:t>auv</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local</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remote</a:t>
            </a:r>
            <a:endParaRPr lang="zh-CN" altLang="en-US" sz="3600" dirty="0" smtClean="0">
              <a:solidFill>
                <a:srgbClr val="000000"/>
              </a:solidFill>
              <a:latin typeface="Calibri" charset="0"/>
              <a:ea typeface="Calibri" charset="0"/>
              <a:cs typeface="Calibri" charset="0"/>
            </a:endParaRPr>
          </a:p>
          <a:p>
            <a:pPr marL="0" indent="0" algn="just">
              <a:lnSpc>
                <a:spcPct val="100000"/>
              </a:lnSpc>
              <a:buNone/>
            </a:pPr>
            <a:r>
              <a:rPr lang="en-US" altLang="zh-CN" sz="3600" dirty="0" smtClean="0">
                <a:solidFill>
                  <a:srgbClr val="000000"/>
                </a:solidFill>
                <a:latin typeface="Calibri" charset="0"/>
                <a:ea typeface="Calibri" charset="0"/>
                <a:cs typeface="Calibri" charset="0"/>
              </a:rPr>
              <a:t>Remote</a:t>
            </a:r>
            <a:r>
              <a:rPr lang="zh-CN" altLang="en-US" sz="3600" dirty="0" smtClean="0">
                <a:solidFill>
                  <a:srgbClr val="000000"/>
                </a:solidFill>
                <a:latin typeface="Calibri" charset="0"/>
                <a:ea typeface="Calibri" charset="0"/>
                <a:cs typeface="Calibri" charset="0"/>
              </a:rPr>
              <a:t> </a:t>
            </a:r>
            <a:r>
              <a:rPr lang="en-US" altLang="zh-CN" sz="3600" dirty="0" smtClean="0">
                <a:solidFill>
                  <a:srgbClr val="000000"/>
                </a:solidFill>
                <a:latin typeface="Calibri" charset="0"/>
                <a:ea typeface="Calibri" charset="0"/>
                <a:cs typeface="Calibri" charset="0"/>
              </a:rPr>
              <a:t>address:</a:t>
            </a:r>
            <a:r>
              <a:rPr lang="zh-CN" altLang="en-US" sz="3600" dirty="0" smtClean="0">
                <a:solidFill>
                  <a:srgbClr val="000000"/>
                </a:solidFill>
                <a:latin typeface="Calibri" charset="0"/>
                <a:ea typeface="Calibri" charset="0"/>
                <a:cs typeface="Calibri" charset="0"/>
              </a:rPr>
              <a:t> </a:t>
            </a:r>
          </a:p>
          <a:p>
            <a:pPr marL="0" indent="0" algn="just">
              <a:lnSpc>
                <a:spcPct val="100000"/>
              </a:lnSpc>
              <a:buNone/>
            </a:pPr>
            <a:r>
              <a:rPr lang="en-US" altLang="zh-CN" sz="3600" dirty="0" err="1" smtClean="0">
                <a:solidFill>
                  <a:srgbClr val="000000"/>
                </a:solidFill>
                <a:latin typeface="Calibri" charset="0"/>
                <a:ea typeface="Calibri" charset="0"/>
                <a:cs typeface="Calibri" charset="0"/>
              </a:rPr>
              <a:t>username@xfer.discovery.neu.edu</a:t>
            </a:r>
            <a:r>
              <a:rPr lang="en-US" altLang="zh-CN" sz="3600" dirty="0" smtClean="0">
                <a:solidFill>
                  <a:srgbClr val="000000"/>
                </a:solidFill>
                <a:latin typeface="Calibri" charset="0"/>
                <a:ea typeface="Calibri" charset="0"/>
                <a:cs typeface="Calibri" charset="0"/>
              </a:rPr>
              <a:t>:/path </a:t>
            </a:r>
            <a:endParaRPr lang="en-US" altLang="zh-CN" sz="3600" dirty="0">
              <a:solidFill>
                <a:srgbClr val="000000"/>
              </a:solidFill>
              <a:latin typeface="Calibri" charset="0"/>
              <a:ea typeface="Calibri" charset="0"/>
              <a:cs typeface="Calibri" charset="0"/>
            </a:endParaRPr>
          </a:p>
        </p:txBody>
      </p:sp>
      <p:sp>
        <p:nvSpPr>
          <p:cNvPr id="137" name="Google Shape;137;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GB"/>
              <a:t>9</a:t>
            </a:fld>
            <a:endParaRPr lang="en-GB"/>
          </a:p>
        </p:txBody>
      </p:sp>
      <p:sp>
        <p:nvSpPr>
          <p:cNvPr id="3" name="文本框 2"/>
          <p:cNvSpPr txBox="1"/>
          <p:nvPr/>
        </p:nvSpPr>
        <p:spPr>
          <a:xfrm>
            <a:off x="478301" y="752902"/>
            <a:ext cx="6668087" cy="769441"/>
          </a:xfrm>
          <a:prstGeom prst="rect">
            <a:avLst/>
          </a:prstGeom>
          <a:noFill/>
        </p:spPr>
        <p:txBody>
          <a:bodyPr wrap="square" rtlCol="0">
            <a:spAutoFit/>
          </a:bodyPr>
          <a:lstStyle/>
          <a:p>
            <a:r>
              <a:rPr kumimoji="1" lang="en-US" altLang="zh-CN" sz="4400" b="1" dirty="0" smtClean="0">
                <a:latin typeface="Calibri" charset="0"/>
                <a:ea typeface="Calibri" charset="0"/>
                <a:cs typeface="Calibri" charset="0"/>
              </a:rPr>
              <a:t>Data</a:t>
            </a:r>
            <a:r>
              <a:rPr kumimoji="1" lang="zh-CN" altLang="en-US" sz="4400" b="1" dirty="0" smtClean="0">
                <a:latin typeface="Calibri" charset="0"/>
                <a:ea typeface="Calibri" charset="0"/>
                <a:cs typeface="Calibri" charset="0"/>
              </a:rPr>
              <a:t> </a:t>
            </a:r>
            <a:r>
              <a:rPr kumimoji="1" lang="en-US" altLang="zh-CN" sz="4400" b="1" dirty="0" smtClean="0">
                <a:latin typeface="Calibri" charset="0"/>
                <a:ea typeface="Calibri" charset="0"/>
                <a:cs typeface="Calibri" charset="0"/>
              </a:rPr>
              <a:t>transfer</a:t>
            </a:r>
            <a:endParaRPr kumimoji="1" lang="zh-CN" altLang="en-US" sz="4400" b="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视图">
  <a:themeElements>
    <a:clrScheme name="视图">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视图">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视图">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582</TotalTime>
  <Words>1227</Words>
  <Application>Microsoft Macintosh PowerPoint</Application>
  <PresentationFormat>宽屏</PresentationFormat>
  <Paragraphs>329</Paragraphs>
  <Slides>34</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Calibri</vt:lpstr>
      <vt:lpstr>Century Schoolbook</vt:lpstr>
      <vt:lpstr>Consolas</vt:lpstr>
      <vt:lpstr>Wingdings</vt:lpstr>
      <vt:lpstr>Wingdings 2</vt:lpstr>
      <vt:lpstr>宋体</vt:lpstr>
      <vt:lpstr>Arial</vt:lpstr>
      <vt:lpstr>视图</vt:lpstr>
      <vt:lpstr>Introduction to  Discovery Cluster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User-Contributed Tutorials</vt:lpstr>
      <vt:lpstr>Known Issue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ChengJiali</dc:creator>
  <cp:lastModifiedBy>ChengJiali</cp:lastModifiedBy>
  <cp:revision>94</cp:revision>
  <dcterms:created xsi:type="dcterms:W3CDTF">2019-01-25T05:13:58Z</dcterms:created>
  <dcterms:modified xsi:type="dcterms:W3CDTF">2019-01-25T14:56:46Z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2052-2.4.0.835</vt:lpwstr>
  </property>
</Properties>
</file>