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E6FF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-15428571"/>
              <a:satOff val="-99999"/>
              <a:lumOff val="6862"/>
            </a:schemeClr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0E6FF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5428571"/>
              <a:satOff val="-99999"/>
              <a:lumOff val="6862"/>
            </a:schemeClr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rgbClr val="DFCAFF"/>
          </a:solidFill>
        </a:fill>
      </a:tcStyle>
    </a:wholeTbl>
    <a:band2H>
      <a:tcTxStyle b="def" i="def"/>
      <a:tcStyle>
        <a:tcBdr/>
        <a:fill>
          <a:solidFill>
            <a:srgbClr val="F0E6FF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rgbClr val="CECAD4"/>
          </a:solidFill>
        </a:fill>
      </a:tcStyle>
    </a:wholeTbl>
    <a:band2H>
      <a:tcTxStyle b="def" i="def"/>
      <a:tcStyle>
        <a:tcBdr/>
        <a:fill>
          <a:solidFill>
            <a:srgbClr val="E8E6EB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rgbClr val="F5F2FF"/>
          </a:solidFill>
        </a:fill>
      </a:tcStyle>
    </a:wholeTbl>
    <a:band2H>
      <a:tcTxStyle b="def" i="def"/>
      <a:tcStyle>
        <a:tcBdr/>
        <a:fill>
          <a:solidFill>
            <a:srgbClr val="FAF8FF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6">
                  <a:hueOff val="-15428571"/>
                  <a:satOff val="-99999"/>
                  <a:lumOff val="6862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6">
              <a:hueOff val="-15428571"/>
              <a:satOff val="-99999"/>
              <a:lumOff val="6862"/>
            </a:schemeClr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5428571"/>
              <a:satOff val="-99999"/>
              <a:lumOff val="6862"/>
            </a:schemeClr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6">
          <a:hueOff val="-15428571"/>
          <a:satOff val="-99999"/>
          <a:lumOff val="6862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11702753" y="6582540"/>
            <a:ext cx="203709" cy="217552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algn="l" defTabSz="849328">
              <a:defRPr sz="700">
                <a:solidFill>
                  <a:srgbClr val="96968C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13" y="-4480"/>
            <a:ext cx="12227426" cy="686695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20"/>
          <p:cNvSpPr txBox="1"/>
          <p:nvPr/>
        </p:nvSpPr>
        <p:spPr>
          <a:xfrm>
            <a:off x="809498" y="5677503"/>
            <a:ext cx="5390708" cy="36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89">
              <a:defRPr sz="22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Work at the heart of 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c</a:t>
            </a:r>
            <a:r>
              <a:rPr i="1">
                <a:latin typeface="Graphik Semibold"/>
                <a:ea typeface="Graphik Semibold"/>
                <a:cs typeface="Graphik Semibold"/>
                <a:sym typeface="Graphik Semibold"/>
              </a:rPr>
              <a:t>h</a:t>
            </a:r>
            <a:r>
              <a:t>a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ng</a:t>
            </a:r>
            <a:r>
              <a:t>e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12895" y="2485707"/>
            <a:ext cx="7655560" cy="91132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700">
                <a:solidFill>
                  <a:srgbClr val="EEB1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24664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700">
                <a:solidFill>
                  <a:srgbClr val="EEB1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849328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700">
                <a:solidFill>
                  <a:srgbClr val="EEB1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273991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700">
                <a:solidFill>
                  <a:srgbClr val="EEB1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698655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700">
                <a:solidFill>
                  <a:srgbClr val="EEB1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Graphic 6" descr="Graphic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3802" y="809397"/>
            <a:ext cx="1673539" cy="47256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 Placeholder 4"/>
          <p:cNvSpPr/>
          <p:nvPr>
            <p:ph type="body" sz="quarter" idx="21" hasCustomPrompt="1"/>
          </p:nvPr>
        </p:nvSpPr>
        <p:spPr>
          <a:xfrm>
            <a:off x="727028" y="3474654"/>
            <a:ext cx="8446349" cy="1729996"/>
          </a:xfrm>
          <a:prstGeom prst="rect">
            <a:avLst/>
          </a:prstGeom>
        </p:spPr>
        <p:txBody>
          <a:bodyPr lIns="0" tIns="0" rIns="0" bIns="0"/>
          <a:lstStyle>
            <a:lvl1pPr marL="0" indent="0" defTabSz="849328">
              <a:lnSpc>
                <a:spcPct val="90000"/>
              </a:lnSpc>
              <a:spcBef>
                <a:spcPts val="900"/>
              </a:spcBef>
              <a:buClrTx/>
              <a:buSzTx/>
              <a:buFontTx/>
              <a:buNone/>
              <a:defRPr sz="29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Click to add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half" idx="1"/>
          </p:nvPr>
        </p:nvSpPr>
        <p:spPr>
          <a:xfrm>
            <a:off x="415600" y="1536633"/>
            <a:ext cx="5333201" cy="4555200"/>
          </a:xfrm>
          <a:prstGeom prst="rect">
            <a:avLst/>
          </a:prstGeom>
        </p:spPr>
        <p:txBody>
          <a:bodyPr/>
          <a:lstStyle>
            <a:lvl1pPr indent="-423322"/>
            <a:lvl2pPr marL="1269968" indent="-457188"/>
            <a:lvl3pPr marL="1879552" indent="-457188"/>
            <a:lvl4pPr marL="2489137" indent="-457188"/>
            <a:lvl5pPr marL="3098722" indent="-45718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Google Shape;23;p5"/>
          <p:cNvSpPr txBox="1"/>
          <p:nvPr>
            <p:ph type="body" sz="half" idx="21"/>
          </p:nvPr>
        </p:nvSpPr>
        <p:spPr>
          <a:xfrm>
            <a:off x="6443200" y="1536632"/>
            <a:ext cx="5333201" cy="4555202"/>
          </a:xfrm>
          <a:prstGeom prst="rect">
            <a:avLst/>
          </a:prstGeom>
        </p:spPr>
        <p:txBody>
          <a:bodyPr/>
          <a:lstStyle/>
          <a:p>
            <a:pPr indent="-423322"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xfrm>
            <a:off x="415600" y="740799"/>
            <a:ext cx="3744001" cy="100760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sz="quarter" idx="1"/>
          </p:nvPr>
        </p:nvSpPr>
        <p:spPr>
          <a:xfrm>
            <a:off x="415600" y="1852800"/>
            <a:ext cx="3744001" cy="4239201"/>
          </a:xfrm>
          <a:prstGeom prst="rect">
            <a:avLst/>
          </a:prstGeom>
        </p:spPr>
        <p:txBody>
          <a:bodyPr/>
          <a:lstStyle>
            <a:lvl1pPr indent="-406389">
              <a:buSzPts val="1600"/>
              <a:defRPr sz="1600"/>
            </a:lvl1pPr>
            <a:lvl2pPr indent="-406390">
              <a:buSzPts val="1600"/>
              <a:defRPr sz="1600"/>
            </a:lvl2pPr>
            <a:lvl3pPr indent="-406390">
              <a:buSzPts val="1600"/>
              <a:defRPr sz="1600"/>
            </a:lvl3pPr>
            <a:lvl4pPr indent="-406389">
              <a:buSzPts val="1600"/>
              <a:defRPr sz="1600"/>
            </a:lvl4pPr>
            <a:lvl5pPr indent="-406389">
              <a:buSzPts val="1600"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xfrm>
            <a:off x="653666" y="600199"/>
            <a:ext cx="8490402" cy="5454402"/>
          </a:xfrm>
          <a:prstGeom prst="rect">
            <a:avLst/>
          </a:prstGeom>
        </p:spPr>
        <p:txBody>
          <a:bodyPr anchor="ctr"/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36;p9"/>
          <p:cNvSpPr/>
          <p:nvPr/>
        </p:nvSpPr>
        <p:spPr>
          <a:xfrm>
            <a:off x="6096000" y="-167"/>
            <a:ext cx="6096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354000" y="1644232"/>
            <a:ext cx="5393600" cy="1976401"/>
          </a:xfrm>
          <a:prstGeom prst="rect">
            <a:avLst/>
          </a:prstGeom>
        </p:spPr>
        <p:txBody>
          <a:bodyPr anchor="b"/>
          <a:lstStyle>
            <a:lvl1pPr algn="ctr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354000" y="3737433"/>
            <a:ext cx="5393600" cy="16468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Google Shape;39;p9"/>
          <p:cNvSpPr txBox="1"/>
          <p:nvPr>
            <p:ph type="body" sz="half" idx="21"/>
          </p:nvPr>
        </p:nvSpPr>
        <p:spPr>
          <a:xfrm>
            <a:off x="6586000" y="965433"/>
            <a:ext cx="5116001" cy="49268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dy Level One…"/>
          <p:cNvSpPr txBox="1"/>
          <p:nvPr>
            <p:ph type="body" sz="quarter" idx="1"/>
          </p:nvPr>
        </p:nvSpPr>
        <p:spPr>
          <a:xfrm>
            <a:off x="415600" y="5640766"/>
            <a:ext cx="7998401" cy="806801"/>
          </a:xfrm>
          <a:prstGeom prst="rect">
            <a:avLst/>
          </a:prstGeom>
        </p:spPr>
        <p:txBody>
          <a:bodyPr anchor="ctr"/>
          <a:lstStyle>
            <a:lvl1pPr marL="304792" indent="0">
              <a:lnSpc>
                <a:spcPct val="100000"/>
              </a:lnSpc>
              <a:buClrTx/>
              <a:buSzTx/>
              <a:buFontTx/>
              <a:buNone/>
            </a:lvl1pPr>
            <a:lvl2pPr marL="914400" indent="-317500">
              <a:lnSpc>
                <a:spcPct val="100000"/>
              </a:lnSpc>
              <a:buClrTx/>
              <a:buFontTx/>
            </a:lvl2pPr>
            <a:lvl3pPr marL="1371600" indent="-317500">
              <a:lnSpc>
                <a:spcPct val="100000"/>
              </a:lnSpc>
              <a:buClrTx/>
              <a:buFontTx/>
            </a:lvl3pPr>
            <a:lvl4pPr marL="1828800" indent="-317500">
              <a:lnSpc>
                <a:spcPct val="100000"/>
              </a:lnSpc>
              <a:buClrTx/>
              <a:buFontTx/>
            </a:lvl4pPr>
            <a:lvl5pPr marL="2286000" indent="-317500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xx%"/>
          <p:cNvSpPr txBox="1"/>
          <p:nvPr>
            <p:ph type="title" hasCustomPrompt="1"/>
          </p:nvPr>
        </p:nvSpPr>
        <p:spPr>
          <a:xfrm>
            <a:off x="415600" y="1474833"/>
            <a:ext cx="11360801" cy="2618001"/>
          </a:xfrm>
          <a:prstGeom prst="rect">
            <a:avLst/>
          </a:prstGeom>
        </p:spPr>
        <p:txBody>
          <a:bodyPr anchor="b"/>
          <a:lstStyle>
            <a:lvl1pPr algn="ctr">
              <a:defRPr sz="16000"/>
            </a:lvl1pPr>
          </a:lstStyle>
          <a:p>
            <a:pPr/>
            <a:r>
              <a:t>xx%</a:t>
            </a:r>
          </a:p>
        </p:txBody>
      </p:sp>
      <p:sp>
        <p:nvSpPr>
          <p:cNvPr id="169" name="Body Level One…"/>
          <p:cNvSpPr txBox="1"/>
          <p:nvPr>
            <p:ph type="body" sz="half" idx="1"/>
          </p:nvPr>
        </p:nvSpPr>
        <p:spPr>
          <a:xfrm>
            <a:off x="415600" y="4202967"/>
            <a:ext cx="11360801" cy="17344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>
              <a:defRPr sz="12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702753" y="6582540"/>
            <a:ext cx="203709" cy="217552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algn="l" defTabSz="849328">
              <a:defRPr sz="700">
                <a:solidFill>
                  <a:srgbClr val="96968C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13" y="-4480"/>
            <a:ext cx="12227426" cy="686695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712895" y="1860193"/>
            <a:ext cx="7655560" cy="262871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24664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849328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273991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698655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6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530" y="650491"/>
            <a:ext cx="504135" cy="59859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 2"/>
          <p:cNvSpPr/>
          <p:nvPr/>
        </p:nvSpPr>
        <p:spPr>
          <a:xfrm>
            <a:off x="607109" y="5509004"/>
            <a:ext cx="2793106" cy="466213"/>
          </a:xfrm>
          <a:prstGeom prst="rect">
            <a:avLst/>
          </a:prstGeom>
          <a:solidFill>
            <a:schemeClr val="accent6">
              <a:hueOff val="-15428571"/>
              <a:satOff val="-99999"/>
              <a:lumOff val="6862"/>
              <a:alpha val="2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</a:defRPr>
            </a:pPr>
          </a:p>
        </p:txBody>
      </p:sp>
      <p:sp>
        <p:nvSpPr>
          <p:cNvPr id="28" name="TextBox 5"/>
          <p:cNvSpPr txBox="1"/>
          <p:nvPr/>
        </p:nvSpPr>
        <p:spPr>
          <a:xfrm>
            <a:off x="812357" y="5558782"/>
            <a:ext cx="2504171" cy="3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75389">
              <a:defRPr sz="2100">
                <a:solidFill>
                  <a:srgbClr val="EBB0F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 and AI Week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717233" y="4751842"/>
            <a:ext cx="5390708" cy="36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89">
              <a:defRPr sz="22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Work at the heart of 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c</a:t>
            </a:r>
            <a:r>
              <a:rPr i="1">
                <a:latin typeface="Graphik Semibold"/>
                <a:ea typeface="Graphik Semibold"/>
                <a:cs typeface="Graphik Semibold"/>
                <a:sym typeface="Graphik Semibold"/>
              </a:rPr>
              <a:t>h</a:t>
            </a:r>
            <a:r>
              <a:t>a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ng</a:t>
            </a:r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1702753" y="6582540"/>
            <a:ext cx="203709" cy="217552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algn="l" defTabSz="849328">
              <a:defRPr sz="700">
                <a:solidFill>
                  <a:srgbClr val="96968C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13" y="-4480"/>
            <a:ext cx="12227426" cy="68669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530" y="650491"/>
            <a:ext cx="504135" cy="598599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712895" y="1860193"/>
            <a:ext cx="7655560" cy="262871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24664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849328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273991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698655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Rectangle 4"/>
          <p:cNvSpPr/>
          <p:nvPr/>
        </p:nvSpPr>
        <p:spPr>
          <a:xfrm>
            <a:off x="607109" y="5509004"/>
            <a:ext cx="2793106" cy="466213"/>
          </a:xfrm>
          <a:prstGeom prst="rect">
            <a:avLst/>
          </a:prstGeom>
          <a:solidFill>
            <a:schemeClr val="accent6">
              <a:hueOff val="-15428571"/>
              <a:satOff val="-99999"/>
              <a:lumOff val="6862"/>
              <a:alpha val="2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</a:defRPr>
            </a:pPr>
          </a:p>
        </p:txBody>
      </p:sp>
      <p:sp>
        <p:nvSpPr>
          <p:cNvPr id="41" name="TextBox 6"/>
          <p:cNvSpPr txBox="1"/>
          <p:nvPr/>
        </p:nvSpPr>
        <p:spPr>
          <a:xfrm>
            <a:off x="812357" y="5558782"/>
            <a:ext cx="2504171" cy="3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75389">
              <a:defRPr sz="2100">
                <a:solidFill>
                  <a:srgbClr val="EBB0F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 and AI Week</a:t>
            </a:r>
          </a:p>
        </p:txBody>
      </p:sp>
      <p:sp>
        <p:nvSpPr>
          <p:cNvPr id="42" name="TextBox 7"/>
          <p:cNvSpPr txBox="1"/>
          <p:nvPr/>
        </p:nvSpPr>
        <p:spPr>
          <a:xfrm>
            <a:off x="717233" y="4751842"/>
            <a:ext cx="5390708" cy="36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89">
              <a:defRPr sz="22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Work at the heart of 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c</a:t>
            </a:r>
            <a:r>
              <a:rPr i="1">
                <a:latin typeface="Graphik Semibold"/>
                <a:ea typeface="Graphik Semibold"/>
                <a:cs typeface="Graphik Semibold"/>
                <a:sym typeface="Graphik Semibold"/>
              </a:rPr>
              <a:t>h</a:t>
            </a:r>
            <a:r>
              <a:t>a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ng</a:t>
            </a:r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702753" y="6582540"/>
            <a:ext cx="203709" cy="217552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algn="l" defTabSz="849328">
              <a:defRPr sz="700">
                <a:solidFill>
                  <a:srgbClr val="96968C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712895" y="1860193"/>
            <a:ext cx="7655560" cy="262871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24664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849328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273991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698655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530" y="650491"/>
            <a:ext cx="504135" cy="59859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Rectangle 3"/>
          <p:cNvSpPr/>
          <p:nvPr/>
        </p:nvSpPr>
        <p:spPr>
          <a:xfrm>
            <a:off x="607109" y="5509004"/>
            <a:ext cx="2793106" cy="466213"/>
          </a:xfrm>
          <a:prstGeom prst="rect">
            <a:avLst/>
          </a:prstGeom>
          <a:solidFill>
            <a:schemeClr val="accent6">
              <a:hueOff val="-15428571"/>
              <a:satOff val="-99999"/>
              <a:lumOff val="6862"/>
              <a:alpha val="2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</a:defRPr>
            </a:pPr>
          </a:p>
        </p:txBody>
      </p:sp>
      <p:sp>
        <p:nvSpPr>
          <p:cNvPr id="54" name="TextBox 5"/>
          <p:cNvSpPr txBox="1"/>
          <p:nvPr/>
        </p:nvSpPr>
        <p:spPr>
          <a:xfrm>
            <a:off x="812357" y="5558782"/>
            <a:ext cx="2504171" cy="3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75389">
              <a:defRPr sz="2100">
                <a:solidFill>
                  <a:srgbClr val="EBB0F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 and AI Week</a:t>
            </a:r>
          </a:p>
        </p:txBody>
      </p:sp>
      <p:sp>
        <p:nvSpPr>
          <p:cNvPr id="55" name="TextBox 8"/>
          <p:cNvSpPr txBox="1"/>
          <p:nvPr/>
        </p:nvSpPr>
        <p:spPr>
          <a:xfrm>
            <a:off x="717233" y="4751842"/>
            <a:ext cx="5390708" cy="36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89">
              <a:defRPr sz="22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Work at the heart of 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c</a:t>
            </a:r>
            <a:r>
              <a:rPr i="1">
                <a:latin typeface="Graphik Semibold"/>
                <a:ea typeface="Graphik Semibold"/>
                <a:cs typeface="Graphik Semibold"/>
                <a:sym typeface="Graphik Semibold"/>
              </a:rPr>
              <a:t>h</a:t>
            </a:r>
            <a:r>
              <a:t>a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ng</a:t>
            </a:r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11702753" y="6582540"/>
            <a:ext cx="203709" cy="217552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algn="l" defTabSz="849328">
              <a:defRPr sz="700">
                <a:solidFill>
                  <a:srgbClr val="96968C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11" y="-4480"/>
            <a:ext cx="12227422" cy="6866957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Body Level One…"/>
          <p:cNvSpPr txBox="1"/>
          <p:nvPr>
            <p:ph type="body" sz="half" idx="1"/>
          </p:nvPr>
        </p:nvSpPr>
        <p:spPr>
          <a:xfrm>
            <a:off x="712895" y="1860193"/>
            <a:ext cx="7655560" cy="262871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24664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849328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273991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698655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530" y="650491"/>
            <a:ext cx="504135" cy="598599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Rectangle 3"/>
          <p:cNvSpPr/>
          <p:nvPr/>
        </p:nvSpPr>
        <p:spPr>
          <a:xfrm>
            <a:off x="607109" y="5509004"/>
            <a:ext cx="2793106" cy="466213"/>
          </a:xfrm>
          <a:prstGeom prst="rect">
            <a:avLst/>
          </a:prstGeom>
          <a:solidFill>
            <a:schemeClr val="accent6">
              <a:hueOff val="-15428571"/>
              <a:satOff val="-99999"/>
              <a:lumOff val="6862"/>
              <a:alpha val="2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</a:defRPr>
            </a:pPr>
          </a:p>
        </p:txBody>
      </p:sp>
      <p:sp>
        <p:nvSpPr>
          <p:cNvPr id="67" name="TextBox 5"/>
          <p:cNvSpPr txBox="1"/>
          <p:nvPr/>
        </p:nvSpPr>
        <p:spPr>
          <a:xfrm>
            <a:off x="812357" y="5558782"/>
            <a:ext cx="2504171" cy="3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75389">
              <a:defRPr sz="2100">
                <a:solidFill>
                  <a:srgbClr val="EBB0F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 and AI Week</a:t>
            </a:r>
          </a:p>
        </p:txBody>
      </p:sp>
      <p:sp>
        <p:nvSpPr>
          <p:cNvPr id="68" name="TextBox 8"/>
          <p:cNvSpPr txBox="1"/>
          <p:nvPr/>
        </p:nvSpPr>
        <p:spPr>
          <a:xfrm>
            <a:off x="717233" y="4751842"/>
            <a:ext cx="5390708" cy="36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89">
              <a:defRPr sz="22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Work at the heart of 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c</a:t>
            </a:r>
            <a:r>
              <a:rPr i="1">
                <a:latin typeface="Graphik Semibold"/>
                <a:ea typeface="Graphik Semibold"/>
                <a:cs typeface="Graphik Semibold"/>
                <a:sym typeface="Graphik Semibold"/>
              </a:rPr>
              <a:t>h</a:t>
            </a:r>
            <a:r>
              <a:t>a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ng</a:t>
            </a:r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"/>
          <p:cNvSpPr txBox="1"/>
          <p:nvPr>
            <p:ph type="sldNum" sz="quarter" idx="2"/>
          </p:nvPr>
        </p:nvSpPr>
        <p:spPr>
          <a:xfrm>
            <a:off x="11702753" y="6582540"/>
            <a:ext cx="203709" cy="217552"/>
          </a:xfrm>
          <a:prstGeom prst="rect">
            <a:avLst/>
          </a:prstGeom>
        </p:spPr>
        <p:txBody>
          <a:bodyPr lIns="45719" tIns="45719" rIns="45719" bIns="45719" anchor="t">
            <a:spAutoFit/>
          </a:bodyPr>
          <a:lstStyle>
            <a:lvl1pPr algn="l" defTabSz="849328">
              <a:defRPr sz="700">
                <a:solidFill>
                  <a:srgbClr val="96968C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13" y="-4480"/>
            <a:ext cx="12227426" cy="686695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12895" y="1860193"/>
            <a:ext cx="7655560" cy="262871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24664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849328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273991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698655" defTabSz="849328">
              <a:lnSpc>
                <a:spcPts val="4600"/>
              </a:lnSpc>
              <a:spcBef>
                <a:spcPts val="900"/>
              </a:spcBef>
              <a:buClrTx/>
              <a:buSzTx/>
              <a:buFontTx/>
              <a:buNone/>
              <a:defRPr sz="51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530" y="650491"/>
            <a:ext cx="504135" cy="598599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Rectangle 3"/>
          <p:cNvSpPr/>
          <p:nvPr/>
        </p:nvSpPr>
        <p:spPr>
          <a:xfrm>
            <a:off x="607109" y="5509004"/>
            <a:ext cx="2793106" cy="466213"/>
          </a:xfrm>
          <a:prstGeom prst="rect">
            <a:avLst/>
          </a:prstGeom>
          <a:solidFill>
            <a:schemeClr val="accent6">
              <a:hueOff val="-15428571"/>
              <a:satOff val="-99999"/>
              <a:lumOff val="6862"/>
              <a:alpha val="2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9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</a:defRPr>
            </a:pPr>
          </a:p>
        </p:txBody>
      </p:sp>
      <p:sp>
        <p:nvSpPr>
          <p:cNvPr id="80" name="TextBox 5"/>
          <p:cNvSpPr txBox="1"/>
          <p:nvPr/>
        </p:nvSpPr>
        <p:spPr>
          <a:xfrm>
            <a:off x="812357" y="5558782"/>
            <a:ext cx="2504171" cy="3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75389">
              <a:defRPr sz="2100">
                <a:solidFill>
                  <a:srgbClr val="EBB0F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Data and AI Week</a:t>
            </a:r>
          </a:p>
        </p:txBody>
      </p:sp>
      <p:sp>
        <p:nvSpPr>
          <p:cNvPr id="81" name="TextBox 8"/>
          <p:cNvSpPr txBox="1"/>
          <p:nvPr/>
        </p:nvSpPr>
        <p:spPr>
          <a:xfrm>
            <a:off x="717233" y="4751842"/>
            <a:ext cx="5390708" cy="365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75389">
              <a:defRPr sz="2200">
                <a:solidFill>
                  <a:schemeClr val="accent6">
                    <a:hueOff val="-15428571"/>
                    <a:satOff val="-99999"/>
                    <a:lumOff val="6862"/>
                  </a:schemeClr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Work at the heart of 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c</a:t>
            </a:r>
            <a:r>
              <a:rPr i="1">
                <a:latin typeface="Graphik Semibold"/>
                <a:ea typeface="Graphik Semibold"/>
                <a:cs typeface="Graphik Semibold"/>
                <a:sym typeface="Graphik Semibold"/>
              </a:rPr>
              <a:t>h</a:t>
            </a:r>
            <a:r>
              <a:t>a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ng</a:t>
            </a:r>
            <a:r>
              <a:t>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15611" y="992767"/>
            <a:ext cx="11360801" cy="2736801"/>
          </a:xfrm>
          <a:prstGeom prst="rect">
            <a:avLst/>
          </a:prstGeom>
        </p:spPr>
        <p:txBody>
          <a:bodyPr anchor="b"/>
          <a:lstStyle>
            <a:lvl1pPr algn="ctr">
              <a:defRPr sz="69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415600" y="3778832"/>
            <a:ext cx="11360801" cy="10568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37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37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37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37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15600" y="2867799"/>
            <a:ext cx="11360801" cy="1122401"/>
          </a:xfrm>
          <a:prstGeom prst="rect">
            <a:avLst/>
          </a:prstGeom>
        </p:spPr>
        <p:txBody>
          <a:bodyPr anchor="ctr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6">
            <a:hueOff val="-15428571"/>
            <a:satOff val="-99999"/>
            <a:lumOff val="6862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15600" y="593366"/>
            <a:ext cx="11360801" cy="7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15600" y="1536633"/>
            <a:ext cx="11360801" cy="45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649020" y="6296048"/>
            <a:ext cx="379192" cy="367950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3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609584" marR="0" indent="-45718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1pPr>
      <a:lvl2pPr marL="1219169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2pPr>
      <a:lvl3pPr marL="1828754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3pPr>
      <a:lvl4pPr marL="2438338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4pPr>
      <a:lvl5pPr marL="3047924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5pPr>
      <a:lvl6pPr marL="3657508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6pPr>
      <a:lvl7pPr marL="4267093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7pPr>
      <a:lvl8pPr marL="4876677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8pPr>
      <a:lvl9pPr marL="5486263" marR="0" indent="-423322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95959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9595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79;p16"/>
          <p:cNvSpPr/>
          <p:nvPr/>
        </p:nvSpPr>
        <p:spPr>
          <a:xfrm>
            <a:off x="-8201" y="6686399"/>
            <a:ext cx="12208402" cy="171601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5"/>
          </a:gradFill>
          <a:ln w="12700">
            <a:miter lim="400000"/>
          </a:ln>
          <a:effectLst>
            <a:outerShdw sx="100000" sy="100000" kx="0" ky="0" algn="b" rotWithShape="0" blurRad="63500" dist="19050" dir="5400000">
              <a:schemeClr val="accent6">
                <a:hueOff val="-15428571"/>
                <a:satOff val="-99999"/>
                <a:lumOff val="6862"/>
                <a:alpha val="50000"/>
              </a:schemeClr>
            </a:outerShdw>
          </a:effectLst>
        </p:spPr>
        <p:txBody>
          <a:bodyPr lIns="45719" rIns="45719" anchor="ctr"/>
          <a:lstStyle/>
          <a:p>
            <a:pPr defTabSz="1219169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4" name="Google Shape;58;p14"/>
          <p:cNvSpPr txBox="1"/>
          <p:nvPr/>
        </p:nvSpPr>
        <p:spPr>
          <a:xfrm>
            <a:off x="323867" y="352566"/>
            <a:ext cx="11111854" cy="44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9169">
              <a:lnSpc>
                <a:spcPct val="80000"/>
              </a:lnSpc>
              <a:defRPr b="1" sz="2600"/>
            </a:lvl1pPr>
          </a:lstStyle>
          <a:p>
            <a:pPr/>
            <a:r>
              <a:t>Code structure</a:t>
            </a:r>
          </a:p>
        </p:txBody>
      </p:sp>
      <p:graphicFrame>
        <p:nvGraphicFramePr>
          <p:cNvPr id="195" name="Table 1"/>
          <p:cNvGraphicFramePr/>
          <p:nvPr/>
        </p:nvGraphicFramePr>
        <p:xfrm>
          <a:off x="384347" y="1114625"/>
          <a:ext cx="7988684" cy="5257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15454"/>
                <a:gridCol w="2173504"/>
                <a:gridCol w="1356355"/>
                <a:gridCol w="1217944"/>
                <a:gridCol w="1712724"/>
              </a:tblGrid>
              <a:tr h="396221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Feature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GPT + LangChain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Traditional ATS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BERT-Based Parser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Hybrid AI + Rule-Based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Multi Language  Support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(Supports multiple languages)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(Limited to a single language)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(Can handle multiple languages)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(Supports multilingual inputs)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7802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Semantic Understanding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(Understands job descriptions deeply)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(Relies on keyword matching)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(Understands context well)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(Limited contextual understanding)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AI Feedback Generation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(Provides detailed AI-generated feedback)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(No AI-based feedback)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(Does not generate feedback)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(Rule-based feedback only)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518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Structured Data Extraction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(Extracts key details in a structured format)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(Extracts structured data but limited)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(Extracts data with AI support)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(Uses rules and AI for structured extraction)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Custom Prompt Engineering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(Allows customization for better results)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(No customization options)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(Predefined parsing rules)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(Limited customization)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518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Complex Matching Logic (Many-to-Many)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(Matches multiple job requirements with multiple candidates)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(Basic one-to-one matching)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(Limited matching capabilities)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(Partially supports complex matching)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651848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Adaptability to New Formats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(Can process various document formats dynamically)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(Limited to predefined templates)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(Struggles with new formats)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(Requires manual adjustments for new formats)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78022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Bias Reduction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Reduced bias with good training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Human bias in rules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❌ Bias from training data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✅ Can be tuned to reduce bias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9;p16"/>
          <p:cNvSpPr/>
          <p:nvPr/>
        </p:nvSpPr>
        <p:spPr>
          <a:xfrm>
            <a:off x="-8201" y="6686399"/>
            <a:ext cx="12208402" cy="171601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5"/>
          </a:gradFill>
          <a:ln w="12700">
            <a:miter lim="400000"/>
          </a:ln>
          <a:effectLst>
            <a:outerShdw sx="100000" sy="100000" kx="0" ky="0" algn="b" rotWithShape="0" blurRad="63500" dist="19050" dir="5400000">
              <a:schemeClr val="accent6">
                <a:hueOff val="-15428571"/>
                <a:satOff val="-99999"/>
                <a:lumOff val="6862"/>
                <a:alpha val="50000"/>
              </a:schemeClr>
            </a:outerShdw>
          </a:effectLst>
        </p:spPr>
        <p:txBody>
          <a:bodyPr lIns="45719" rIns="45719" anchor="ctr"/>
          <a:lstStyle/>
          <a:p>
            <a:pPr defTabSz="1219169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8" name="Google Shape;58;p14"/>
          <p:cNvSpPr txBox="1"/>
          <p:nvPr/>
        </p:nvSpPr>
        <p:spPr>
          <a:xfrm>
            <a:off x="323867" y="352566"/>
            <a:ext cx="11111854" cy="441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219169">
              <a:lnSpc>
                <a:spcPct val="80000"/>
              </a:lnSpc>
              <a:defRPr b="1" sz="2600"/>
            </a:lvl1pPr>
          </a:lstStyle>
          <a:p>
            <a:pPr/>
            <a:r>
              <a:t>Demo video</a:t>
            </a:r>
          </a:p>
        </p:txBody>
      </p:sp>
      <p:sp>
        <p:nvSpPr>
          <p:cNvPr id="199" name="📁 analysis_service…"/>
          <p:cNvSpPr txBox="1"/>
          <p:nvPr/>
        </p:nvSpPr>
        <p:spPr>
          <a:xfrm>
            <a:off x="1141648" y="897529"/>
            <a:ext cx="2612177" cy="506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📁 analysis_service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candidate_cv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job_description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logs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src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.env.example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app.py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config.py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Dockerfile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entrypoint.sh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README.md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requirements.tx       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         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📁 backend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app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├── 📁 controllers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├── 📁 schemas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├── 📁 services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├── 📁 utils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│        ├── __init__.py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│        ├── blueprint.py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│        ├── db.py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│        └── extention.py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└── 📁 logs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.env.example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.env.local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Dockerfile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entrypoint.sh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manage.py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└── requirements.txt</a:t>
            </a:r>
          </a:p>
          <a:p>
            <a:pPr defTabSz="457200">
              <a:defRPr sz="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</a:t>
            </a:r>
          </a:p>
        </p:txBody>
      </p:sp>
      <p:sp>
        <p:nvSpPr>
          <p:cNvPr id="200" name="📁 frontend…"/>
          <p:cNvSpPr txBox="1"/>
          <p:nvPr/>
        </p:nvSpPr>
        <p:spPr>
          <a:xfrm>
            <a:off x="4715539" y="1054938"/>
            <a:ext cx="2760922" cy="415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📁 frontend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public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📁 src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     ├── 📁 app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     ├── 📁 types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     ├── 📁 styles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│        └── 📁 utils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.env.production.example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Dockerfile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firebase.json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next.config.js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package-lock.json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package.json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postcss.config.js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├── tailwind.config.js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└── tsconfig.json│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📁 nginx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   └── develop.conf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│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📄 docker-compose.yml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📄 LICENSE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📄 README.md</a:t>
            </a:r>
          </a:p>
          <a:p>
            <a:pPr defTabSz="457200"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📄 ruff.toml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3988" y="1329795"/>
            <a:ext cx="8680228" cy="419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Canvas-Theme">
  <a:themeElements>
    <a:clrScheme name="1_Canvas-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0000FF"/>
      </a:hlink>
      <a:folHlink>
        <a:srgbClr val="FF00FF"/>
      </a:folHlink>
    </a:clrScheme>
    <a:fontScheme name="1_Canvas-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1_Canvas-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15428571"/>
            <a:satOff val="-99999"/>
            <a:lumOff val="6862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Canvas-Theme">
  <a:themeElements>
    <a:clrScheme name="1_Canvas-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0000FF"/>
      </a:hlink>
      <a:folHlink>
        <a:srgbClr val="FF00FF"/>
      </a:folHlink>
    </a:clrScheme>
    <a:fontScheme name="1_Canvas-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1_Canvas-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-15428571"/>
            <a:satOff val="-99999"/>
            <a:lumOff val="6862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