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Oswald Bold" charset="1" panose="00000800000000000000"/>
      <p:regular r:id="rId14"/>
    </p:embeddedFont>
    <p:embeddedFont>
      <p:font typeface="Montserrat Classic Bold" charset="1" panose="00000800000000000000"/>
      <p:regular r:id="rId15"/>
    </p:embeddedFont>
    <p:embeddedFont>
      <p:font typeface="Arimo" charset="1" panose="020B0604020202020204"/>
      <p:regular r:id="rId16"/>
    </p:embeddedFont>
    <p:embeddedFont>
      <p:font typeface="Oswald" charset="1" panose="00000500000000000000"/>
      <p:regular r:id="rId17"/>
    </p:embeddedFont>
    <p:embeddedFont>
      <p:font typeface="Open Sauce" charset="1" panose="00000500000000000000"/>
      <p:regular r:id="rId18"/>
    </p:embeddedFont>
    <p:embeddedFont>
      <p:font typeface="Open Sauce Bold" charset="1" panose="00000800000000000000"/>
      <p:regular r:id="rId19"/>
    </p:embeddedFont>
    <p:embeddedFont>
      <p:font typeface="DM Sans Bold" charset="1" panose="000000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svg" Type="http://schemas.openxmlformats.org/officeDocument/2006/relationships/image"/><Relationship Id="rId12" Target="../media/image25.png" Type="http://schemas.openxmlformats.org/officeDocument/2006/relationships/image"/><Relationship Id="rId13" Target="../media/image26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27.png" Type="http://schemas.openxmlformats.org/officeDocument/2006/relationships/image"/><Relationship Id="rId17" Target="../media/image28.svg" Type="http://schemas.openxmlformats.org/officeDocument/2006/relationships/image"/><Relationship Id="rId18" Target="../media/image29.png" Type="http://schemas.openxmlformats.org/officeDocument/2006/relationships/image"/><Relationship Id="rId19" Target="../media/image30.svg" Type="http://schemas.openxmlformats.org/officeDocument/2006/relationships/image"/><Relationship Id="rId2" Target="../media/image15.png" Type="http://schemas.openxmlformats.org/officeDocument/2006/relationships/image"/><Relationship Id="rId20" Target="../media/image31.png" Type="http://schemas.openxmlformats.org/officeDocument/2006/relationships/image"/><Relationship Id="rId21" Target="../media/image32.svg" Type="http://schemas.openxmlformats.org/officeDocument/2006/relationships/image"/><Relationship Id="rId22" Target="../media/image33.png" Type="http://schemas.openxmlformats.org/officeDocument/2006/relationships/image"/><Relationship Id="rId23" Target="../media/image34.svg" Type="http://schemas.openxmlformats.org/officeDocument/2006/relationships/image"/><Relationship Id="rId24" Target="../media/image35.png" Type="http://schemas.openxmlformats.org/officeDocument/2006/relationships/image"/><Relationship Id="rId25" Target="../media/image36.sv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3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4.jpeg" Type="http://schemas.openxmlformats.org/officeDocument/2006/relationships/image"/><Relationship Id="rId11" Target="../media/image45.jpeg" Type="http://schemas.openxmlformats.org/officeDocument/2006/relationships/image"/><Relationship Id="rId12" Target="../media/image46.jpe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40.png" Type="http://schemas.openxmlformats.org/officeDocument/2006/relationships/image"/><Relationship Id="rId7" Target="../media/image41.png" Type="http://schemas.openxmlformats.org/officeDocument/2006/relationships/image"/><Relationship Id="rId8" Target="../media/image42.png" Type="http://schemas.openxmlformats.org/officeDocument/2006/relationships/image"/><Relationship Id="rId9" Target="../media/image4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7.png" Type="http://schemas.openxmlformats.org/officeDocument/2006/relationships/image"/><Relationship Id="rId4" Target="../media/image48.sv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236347" y="3202251"/>
            <a:ext cx="9815307" cy="4208864"/>
            <a:chOff x="0" y="0"/>
            <a:chExt cx="1895495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5495" cy="812800"/>
            </a:xfrm>
            <a:custGeom>
              <a:avLst/>
              <a:gdLst/>
              <a:ahLst/>
              <a:cxnLst/>
              <a:rect r="r" b="b" t="t" l="l"/>
              <a:pathLst>
                <a:path h="812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028014" y="793833"/>
            <a:ext cx="596933" cy="613568"/>
          </a:xfrm>
          <a:custGeom>
            <a:avLst/>
            <a:gdLst/>
            <a:ahLst/>
            <a:cxnLst/>
            <a:rect r="r" b="b" t="t" l="l"/>
            <a:pathLst>
              <a:path h="613568" w="596933">
                <a:moveTo>
                  <a:pt x="0" y="0"/>
                </a:moveTo>
                <a:lnTo>
                  <a:pt x="596933" y="0"/>
                </a:lnTo>
                <a:lnTo>
                  <a:pt x="596933" y="613568"/>
                </a:lnTo>
                <a:lnTo>
                  <a:pt x="0" y="6135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236347" y="4348786"/>
            <a:ext cx="9815307" cy="2766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684"/>
              </a:lnSpc>
            </a:pPr>
            <a:r>
              <a:rPr lang="en-US" sz="16437" spc="161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PROJECT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236347" y="3438109"/>
            <a:ext cx="9815307" cy="118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BUSINESS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719596" y="7482578"/>
            <a:ext cx="12848809" cy="441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2653" spc="140">
                <a:solidFill>
                  <a:srgbClr val="231F2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WWW.REALLYGREATSITE.COM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393660" y="1538248"/>
            <a:ext cx="1865640" cy="284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394"/>
              </a:lnSpc>
              <a:spcBef>
                <a:spcPct val="0"/>
              </a:spcBef>
            </a:pPr>
            <a:r>
              <a:rPr lang="en-US" sz="1735" spc="170">
                <a:solidFill>
                  <a:srgbClr val="231F2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LARANA, INC.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0" y="0"/>
            <a:ext cx="18287998" cy="10286998"/>
          </a:xfrm>
          <a:custGeom>
            <a:avLst/>
            <a:gdLst/>
            <a:ahLst/>
            <a:cxnLst/>
            <a:rect r="r" b="b" t="t" l="l"/>
            <a:pathLst>
              <a:path h="10286998" w="18287998">
                <a:moveTo>
                  <a:pt x="0" y="0"/>
                </a:moveTo>
                <a:lnTo>
                  <a:pt x="18287998" y="0"/>
                </a:lnTo>
                <a:lnTo>
                  <a:pt x="18287998" y="10286998"/>
                </a:lnTo>
                <a:lnTo>
                  <a:pt x="0" y="1028699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61" r="0" b="-61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2" y="0"/>
            <a:ext cx="18287998" cy="10286998"/>
          </a:xfrm>
          <a:custGeom>
            <a:avLst/>
            <a:gdLst/>
            <a:ahLst/>
            <a:cxnLst/>
            <a:rect r="r" b="b" t="t" l="l"/>
            <a:pathLst>
              <a:path h="10286998" w="18287998">
                <a:moveTo>
                  <a:pt x="0" y="0"/>
                </a:moveTo>
                <a:lnTo>
                  <a:pt x="18287998" y="0"/>
                </a:lnTo>
                <a:lnTo>
                  <a:pt x="18287998" y="10286998"/>
                </a:lnTo>
                <a:lnTo>
                  <a:pt x="0" y="1028699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2354" t="-1239" r="0" b="-1239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518161" y="4258091"/>
            <a:ext cx="13533493" cy="371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87"/>
              </a:lnSpc>
            </a:pPr>
            <a:r>
              <a:rPr lang="en-US" sz="279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Team 2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18161" y="1238250"/>
            <a:ext cx="13533493" cy="11852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32"/>
              </a:lnSpc>
            </a:pPr>
            <a:r>
              <a:rPr lang="en-US" sz="9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Problem Theme 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0" y="2829457"/>
            <a:ext cx="6122098" cy="812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63"/>
              </a:lnSpc>
              <a:spcBef>
                <a:spcPct val="0"/>
              </a:spcBef>
            </a:pPr>
            <a:r>
              <a:rPr lang="en-US" sz="5799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Create a ChatBot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16577798" y="516636"/>
            <a:ext cx="1190880" cy="741514"/>
          </a:xfrm>
          <a:custGeom>
            <a:avLst/>
            <a:gdLst/>
            <a:ahLst/>
            <a:cxnLst/>
            <a:rect r="r" b="b" t="t" l="l"/>
            <a:pathLst>
              <a:path h="741514" w="1190880">
                <a:moveTo>
                  <a:pt x="0" y="0"/>
                </a:moveTo>
                <a:lnTo>
                  <a:pt x="1190880" y="0"/>
                </a:lnTo>
                <a:lnTo>
                  <a:pt x="1190880" y="741514"/>
                </a:lnTo>
                <a:lnTo>
                  <a:pt x="0" y="74151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0" y="8248066"/>
            <a:ext cx="11783229" cy="843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02"/>
              </a:lnSpc>
            </a:pPr>
          </a:p>
          <a:p>
            <a:pPr algn="ctr">
              <a:lnSpc>
                <a:spcPts val="3402"/>
              </a:lnSpc>
              <a:spcBef>
                <a:spcPct val="0"/>
              </a:spcBef>
            </a:pPr>
            <a:r>
              <a:rPr lang="en-US" sz="2617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Repository :https://github.com/Mastercard-Code-For-Change/Team-2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711328" y="5424780"/>
            <a:ext cx="5906891" cy="4114800"/>
          </a:xfrm>
          <a:custGeom>
            <a:avLst/>
            <a:gdLst/>
            <a:ahLst/>
            <a:cxnLst/>
            <a:rect r="r" b="b" t="t" l="l"/>
            <a:pathLst>
              <a:path h="4114800" w="5906891">
                <a:moveTo>
                  <a:pt x="0" y="0"/>
                </a:moveTo>
                <a:lnTo>
                  <a:pt x="5906890" y="0"/>
                </a:lnTo>
                <a:lnTo>
                  <a:pt x="590689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-197955" y="149365"/>
            <a:ext cx="7416941" cy="694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71"/>
              </a:lnSpc>
            </a:pPr>
            <a:r>
              <a:rPr lang="en-US" sz="4182" spc="409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PROBLEM STATEMENT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594348"/>
            <a:ext cx="16230600" cy="2935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0"/>
              </a:lnSpc>
              <a:spcBef>
                <a:spcPct val="0"/>
              </a:spcBef>
            </a:pPr>
            <a:r>
              <a:rPr lang="en-US" sz="360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Katalyst India, an NGO supp</a:t>
            </a:r>
            <a:r>
              <a:rPr lang="en-US" sz="360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orting over 1200 students and 900 mentors, recently launched their first mobile app as part of their digitalization efforts. While this app has been a step forward, it has also brought a new challenge. The NGO receives a high volume of similar questions from their users every day.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931883"/>
            <a:ext cx="10043629" cy="2935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0" indent="-388620" lvl="1">
              <a:lnSpc>
                <a:spcPts val="4680"/>
              </a:lnSpc>
              <a:spcBef>
                <a:spcPct val="0"/>
              </a:spcBef>
              <a:buFont typeface="Arial"/>
              <a:buChar char="•"/>
            </a:pPr>
            <a:r>
              <a:rPr lang="en-US" sz="360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Repetitive Queries: same questions</a:t>
            </a:r>
          </a:p>
          <a:p>
            <a:pPr algn="l" marL="777240" indent="-388620" lvl="1">
              <a:lnSpc>
                <a:spcPts val="4680"/>
              </a:lnSpc>
              <a:spcBef>
                <a:spcPct val="0"/>
              </a:spcBef>
              <a:buFont typeface="Arial"/>
              <a:buChar char="•"/>
            </a:pPr>
            <a:r>
              <a:rPr lang="en-US" sz="360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Efficiency Loss: Reduces focus on more critical tasks and overall productivity.</a:t>
            </a:r>
          </a:p>
          <a:p>
            <a:pPr algn="l" marL="777240" indent="-388620" lvl="1">
              <a:lnSpc>
                <a:spcPts val="4680"/>
              </a:lnSpc>
              <a:spcBef>
                <a:spcPct val="0"/>
              </a:spcBef>
              <a:buFont typeface="Arial"/>
              <a:buChar char="•"/>
            </a:pPr>
            <a:r>
              <a:rPr lang="en-US" sz="360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User Frustration: Delays in response time </a:t>
            </a:r>
          </a:p>
          <a:p>
            <a:pPr algn="l">
              <a:lnSpc>
                <a:spcPts val="4680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103924" y="4833645"/>
            <a:ext cx="2469902" cy="617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69"/>
              </a:lnSpc>
              <a:spcBef>
                <a:spcPct val="0"/>
              </a:spcBef>
            </a:pPr>
            <a:r>
              <a:rPr lang="en-US" sz="3899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PROBLEMS :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7135866" y="9539580"/>
            <a:ext cx="964704" cy="600684"/>
          </a:xfrm>
          <a:custGeom>
            <a:avLst/>
            <a:gdLst/>
            <a:ahLst/>
            <a:cxnLst/>
            <a:rect r="r" b="b" t="t" l="l"/>
            <a:pathLst>
              <a:path h="600684" w="964704">
                <a:moveTo>
                  <a:pt x="0" y="0"/>
                </a:moveTo>
                <a:lnTo>
                  <a:pt x="964704" y="0"/>
                </a:lnTo>
                <a:lnTo>
                  <a:pt x="964704" y="600684"/>
                </a:lnTo>
                <a:lnTo>
                  <a:pt x="0" y="6006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356617" y="-5012261"/>
            <a:ext cx="7973395" cy="8181655"/>
          </a:xfrm>
          <a:custGeom>
            <a:avLst/>
            <a:gdLst/>
            <a:ahLst/>
            <a:cxnLst/>
            <a:rect r="r" b="b" t="t" l="l"/>
            <a:pathLst>
              <a:path h="8181655" w="7973395">
                <a:moveTo>
                  <a:pt x="0" y="0"/>
                </a:moveTo>
                <a:lnTo>
                  <a:pt x="7973395" y="0"/>
                </a:lnTo>
                <a:lnTo>
                  <a:pt x="7973395" y="8181656"/>
                </a:lnTo>
                <a:lnTo>
                  <a:pt x="0" y="81816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632880" y="448706"/>
            <a:ext cx="2362073" cy="2130160"/>
          </a:xfrm>
          <a:custGeom>
            <a:avLst/>
            <a:gdLst/>
            <a:ahLst/>
            <a:cxnLst/>
            <a:rect r="r" b="b" t="t" l="l"/>
            <a:pathLst>
              <a:path h="2130160" w="2362073">
                <a:moveTo>
                  <a:pt x="0" y="0"/>
                </a:moveTo>
                <a:lnTo>
                  <a:pt x="2362073" y="0"/>
                </a:lnTo>
                <a:lnTo>
                  <a:pt x="2362073" y="2130160"/>
                </a:lnTo>
                <a:lnTo>
                  <a:pt x="0" y="21301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940108" y="35516"/>
            <a:ext cx="9801544" cy="6582929"/>
          </a:xfrm>
          <a:custGeom>
            <a:avLst/>
            <a:gdLst/>
            <a:ahLst/>
            <a:cxnLst/>
            <a:rect r="r" b="b" t="t" l="l"/>
            <a:pathLst>
              <a:path h="6582929" w="9801544">
                <a:moveTo>
                  <a:pt x="0" y="0"/>
                </a:moveTo>
                <a:lnTo>
                  <a:pt x="9801544" y="0"/>
                </a:lnTo>
                <a:lnTo>
                  <a:pt x="9801544" y="6582929"/>
                </a:lnTo>
                <a:lnTo>
                  <a:pt x="0" y="65829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3994663" y="349374"/>
            <a:ext cx="2148046" cy="2153790"/>
          </a:xfrm>
          <a:custGeom>
            <a:avLst/>
            <a:gdLst/>
            <a:ahLst/>
            <a:cxnLst/>
            <a:rect r="r" b="b" t="t" l="l"/>
            <a:pathLst>
              <a:path h="2153790" w="2148046">
                <a:moveTo>
                  <a:pt x="0" y="0"/>
                </a:moveTo>
                <a:lnTo>
                  <a:pt x="2148047" y="0"/>
                </a:lnTo>
                <a:lnTo>
                  <a:pt x="2148047" y="2153789"/>
                </a:lnTo>
                <a:lnTo>
                  <a:pt x="0" y="215378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632880" y="3293362"/>
            <a:ext cx="2809263" cy="2691785"/>
          </a:xfrm>
          <a:custGeom>
            <a:avLst/>
            <a:gdLst/>
            <a:ahLst/>
            <a:cxnLst/>
            <a:rect r="r" b="b" t="t" l="l"/>
            <a:pathLst>
              <a:path h="2691785" w="2809263">
                <a:moveTo>
                  <a:pt x="0" y="0"/>
                </a:moveTo>
                <a:lnTo>
                  <a:pt x="2809263" y="0"/>
                </a:lnTo>
                <a:lnTo>
                  <a:pt x="2809263" y="2691785"/>
                </a:lnTo>
                <a:lnTo>
                  <a:pt x="0" y="269178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761511" y="4098729"/>
            <a:ext cx="2877042" cy="924250"/>
          </a:xfrm>
          <a:custGeom>
            <a:avLst/>
            <a:gdLst/>
            <a:ahLst/>
            <a:cxnLst/>
            <a:rect r="r" b="b" t="t" l="l"/>
            <a:pathLst>
              <a:path h="924250" w="2877042">
                <a:moveTo>
                  <a:pt x="0" y="0"/>
                </a:moveTo>
                <a:lnTo>
                  <a:pt x="2877042" y="0"/>
                </a:lnTo>
                <a:lnTo>
                  <a:pt x="2877042" y="924249"/>
                </a:lnTo>
                <a:lnTo>
                  <a:pt x="0" y="92424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259300" y="9686316"/>
            <a:ext cx="964704" cy="600684"/>
          </a:xfrm>
          <a:custGeom>
            <a:avLst/>
            <a:gdLst/>
            <a:ahLst/>
            <a:cxnLst/>
            <a:rect r="r" b="b" t="t" l="l"/>
            <a:pathLst>
              <a:path h="600684" w="964704">
                <a:moveTo>
                  <a:pt x="0" y="0"/>
                </a:moveTo>
                <a:lnTo>
                  <a:pt x="964704" y="0"/>
                </a:lnTo>
                <a:lnTo>
                  <a:pt x="964704" y="600684"/>
                </a:lnTo>
                <a:lnTo>
                  <a:pt x="0" y="60068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10558">
            <a:off x="1028179" y="337706"/>
            <a:ext cx="2698211" cy="2943988"/>
          </a:xfrm>
          <a:custGeom>
            <a:avLst/>
            <a:gdLst/>
            <a:ahLst/>
            <a:cxnLst/>
            <a:rect r="r" b="b" t="t" l="l"/>
            <a:pathLst>
              <a:path h="2943988" w="2698211">
                <a:moveTo>
                  <a:pt x="0" y="0"/>
                </a:moveTo>
                <a:lnTo>
                  <a:pt x="2698211" y="0"/>
                </a:lnTo>
                <a:lnTo>
                  <a:pt x="2698211" y="2943988"/>
                </a:lnTo>
                <a:lnTo>
                  <a:pt x="0" y="294398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17970" y="4098729"/>
            <a:ext cx="1230931" cy="2089543"/>
          </a:xfrm>
          <a:custGeom>
            <a:avLst/>
            <a:gdLst/>
            <a:ahLst/>
            <a:cxnLst/>
            <a:rect r="r" b="b" t="t" l="l"/>
            <a:pathLst>
              <a:path h="2089543" w="1230931">
                <a:moveTo>
                  <a:pt x="0" y="0"/>
                </a:moveTo>
                <a:lnTo>
                  <a:pt x="1230931" y="0"/>
                </a:lnTo>
                <a:lnTo>
                  <a:pt x="1230931" y="2089542"/>
                </a:lnTo>
                <a:lnTo>
                  <a:pt x="0" y="208954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5400000">
            <a:off x="1517970" y="7069661"/>
            <a:ext cx="1891558" cy="2616655"/>
          </a:xfrm>
          <a:custGeom>
            <a:avLst/>
            <a:gdLst/>
            <a:ahLst/>
            <a:cxnLst/>
            <a:rect r="r" b="b" t="t" l="l"/>
            <a:pathLst>
              <a:path h="2616655" w="1891558">
                <a:moveTo>
                  <a:pt x="0" y="0"/>
                </a:moveTo>
                <a:lnTo>
                  <a:pt x="1891558" y="0"/>
                </a:lnTo>
                <a:lnTo>
                  <a:pt x="1891558" y="2616655"/>
                </a:lnTo>
                <a:lnTo>
                  <a:pt x="0" y="2616655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3513393" y="8069056"/>
            <a:ext cx="3745907" cy="1636617"/>
            <a:chOff x="0" y="0"/>
            <a:chExt cx="4994543" cy="218215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994543" cy="2182156"/>
            </a:xfrm>
            <a:custGeom>
              <a:avLst/>
              <a:gdLst/>
              <a:ahLst/>
              <a:cxnLst/>
              <a:rect r="r" b="b" t="t" l="l"/>
              <a:pathLst>
                <a:path h="2182156" w="4994543">
                  <a:moveTo>
                    <a:pt x="0" y="0"/>
                  </a:moveTo>
                  <a:lnTo>
                    <a:pt x="4994543" y="0"/>
                  </a:lnTo>
                  <a:lnTo>
                    <a:pt x="4994543" y="2182156"/>
                  </a:lnTo>
                  <a:lnTo>
                    <a:pt x="0" y="21821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 l="-18001" t="0" r="-18001" b="0"/>
              </a:stretch>
            </a:blipFill>
          </p:spPr>
        </p:sp>
        <p:sp>
          <p:nvSpPr>
            <p:cNvPr name="TextBox 14" id="14"/>
            <p:cNvSpPr txBox="true"/>
            <p:nvPr/>
          </p:nvSpPr>
          <p:spPr>
            <a:xfrm rot="0">
              <a:off x="432667" y="214561"/>
              <a:ext cx="4129208" cy="17149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235"/>
                </a:lnSpc>
              </a:pPr>
              <a:r>
                <a:rPr lang="en-US" sz="4027">
                  <a:solidFill>
                    <a:srgbClr val="FF66C4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Katalyst</a:t>
              </a:r>
            </a:p>
            <a:p>
              <a:pPr algn="ctr">
                <a:lnSpc>
                  <a:spcPts val="5235"/>
                </a:lnSpc>
                <a:spcBef>
                  <a:spcPct val="0"/>
                </a:spcBef>
              </a:pPr>
              <a:r>
                <a:rPr lang="en-US" sz="4027">
                  <a:solidFill>
                    <a:srgbClr val="FF66C4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Website</a:t>
              </a:r>
            </a:p>
          </p:txBody>
        </p:sp>
      </p:grpSp>
      <p:sp>
        <p:nvSpPr>
          <p:cNvPr name="AutoShape 15" id="15"/>
          <p:cNvSpPr/>
          <p:nvPr/>
        </p:nvSpPr>
        <p:spPr>
          <a:xfrm flipV="true">
            <a:off x="2758031" y="2578866"/>
            <a:ext cx="5874849" cy="305257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6" id="16"/>
          <p:cNvSpPr/>
          <p:nvPr/>
        </p:nvSpPr>
        <p:spPr>
          <a:xfrm flipV="true">
            <a:off x="3736041" y="5654505"/>
            <a:ext cx="4896839" cy="270676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7" id="17"/>
          <p:cNvSpPr/>
          <p:nvPr/>
        </p:nvSpPr>
        <p:spPr>
          <a:xfrm flipV="true">
            <a:off x="3726575" y="1540359"/>
            <a:ext cx="4899437" cy="21118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8" id="18"/>
          <p:cNvSpPr/>
          <p:nvPr/>
        </p:nvSpPr>
        <p:spPr>
          <a:xfrm flipV="true">
            <a:off x="2748959" y="5650486"/>
            <a:ext cx="6295722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9" id="19"/>
          <p:cNvSpPr/>
          <p:nvPr/>
        </p:nvSpPr>
        <p:spPr>
          <a:xfrm flipV="true">
            <a:off x="3260368" y="2578866"/>
            <a:ext cx="5372512" cy="481150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0" id="20"/>
          <p:cNvSpPr/>
          <p:nvPr/>
        </p:nvSpPr>
        <p:spPr>
          <a:xfrm>
            <a:off x="3726383" y="1813844"/>
            <a:ext cx="5417617" cy="228488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21" id="21"/>
          <p:cNvSpPr/>
          <p:nvPr/>
        </p:nvSpPr>
        <p:spPr>
          <a:xfrm flipH="false" flipV="false" rot="0">
            <a:off x="11453293" y="3835681"/>
            <a:ext cx="1806647" cy="526096"/>
          </a:xfrm>
          <a:custGeom>
            <a:avLst/>
            <a:gdLst/>
            <a:ahLst/>
            <a:cxnLst/>
            <a:rect r="r" b="b" t="t" l="l"/>
            <a:pathLst>
              <a:path h="526096" w="1806647">
                <a:moveTo>
                  <a:pt x="0" y="0"/>
                </a:moveTo>
                <a:lnTo>
                  <a:pt x="1806648" y="0"/>
                </a:lnTo>
                <a:lnTo>
                  <a:pt x="1806648" y="526095"/>
                </a:lnTo>
                <a:lnTo>
                  <a:pt x="0" y="52609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-10739694">
            <a:off x="11457768" y="4376206"/>
            <a:ext cx="1806647" cy="526096"/>
          </a:xfrm>
          <a:custGeom>
            <a:avLst/>
            <a:gdLst/>
            <a:ahLst/>
            <a:cxnLst/>
            <a:rect r="r" b="b" t="t" l="l"/>
            <a:pathLst>
              <a:path h="526096" w="1806647">
                <a:moveTo>
                  <a:pt x="0" y="0"/>
                </a:moveTo>
                <a:lnTo>
                  <a:pt x="1806648" y="0"/>
                </a:lnTo>
                <a:lnTo>
                  <a:pt x="1806648" y="526096"/>
                </a:lnTo>
                <a:lnTo>
                  <a:pt x="0" y="526096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1462244" y="1426269"/>
            <a:ext cx="1806647" cy="526096"/>
          </a:xfrm>
          <a:custGeom>
            <a:avLst/>
            <a:gdLst/>
            <a:ahLst/>
            <a:cxnLst/>
            <a:rect r="r" b="b" t="t" l="l"/>
            <a:pathLst>
              <a:path h="526096" w="1806647">
                <a:moveTo>
                  <a:pt x="0" y="0"/>
                </a:moveTo>
                <a:lnTo>
                  <a:pt x="1806647" y="0"/>
                </a:lnTo>
                <a:lnTo>
                  <a:pt x="1806647" y="526095"/>
                </a:lnTo>
                <a:lnTo>
                  <a:pt x="0" y="52609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1169313" y="8361269"/>
            <a:ext cx="1806647" cy="526096"/>
          </a:xfrm>
          <a:custGeom>
            <a:avLst/>
            <a:gdLst/>
            <a:ahLst/>
            <a:cxnLst/>
            <a:rect r="r" b="b" t="t" l="l"/>
            <a:pathLst>
              <a:path h="526096" w="1806647">
                <a:moveTo>
                  <a:pt x="0" y="0"/>
                </a:moveTo>
                <a:lnTo>
                  <a:pt x="1806647" y="0"/>
                </a:lnTo>
                <a:lnTo>
                  <a:pt x="1806647" y="526096"/>
                </a:lnTo>
                <a:lnTo>
                  <a:pt x="0" y="526096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10731546">
            <a:off x="11179939" y="8808069"/>
            <a:ext cx="1806647" cy="526096"/>
          </a:xfrm>
          <a:custGeom>
            <a:avLst/>
            <a:gdLst/>
            <a:ahLst/>
            <a:cxnLst/>
            <a:rect r="r" b="b" t="t" l="l"/>
            <a:pathLst>
              <a:path h="526096" w="1806647">
                <a:moveTo>
                  <a:pt x="0" y="0"/>
                </a:moveTo>
                <a:lnTo>
                  <a:pt x="1806648" y="0"/>
                </a:lnTo>
                <a:lnTo>
                  <a:pt x="1806648" y="526096"/>
                </a:lnTo>
                <a:lnTo>
                  <a:pt x="0" y="526096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11644697" y="9455833"/>
            <a:ext cx="942539" cy="432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PUSH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3892856" y="4341352"/>
            <a:ext cx="2614351" cy="414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02"/>
              </a:lnSpc>
              <a:spcBef>
                <a:spcPct val="0"/>
              </a:spcBef>
            </a:pPr>
            <a:r>
              <a:rPr lang="en-US" sz="2617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SignIn Module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1644697" y="8005895"/>
            <a:ext cx="855879" cy="459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PULL</a:t>
            </a:r>
          </a:p>
        </p:txBody>
      </p:sp>
      <p:sp>
        <p:nvSpPr>
          <p:cNvPr name="Freeform 29" id="29"/>
          <p:cNvSpPr/>
          <p:nvPr/>
        </p:nvSpPr>
        <p:spPr>
          <a:xfrm flipH="false" flipV="false" rot="5400000">
            <a:off x="8501964" y="6553158"/>
            <a:ext cx="1806647" cy="526096"/>
          </a:xfrm>
          <a:custGeom>
            <a:avLst/>
            <a:gdLst/>
            <a:ahLst/>
            <a:cxnLst/>
            <a:rect r="r" b="b" t="t" l="l"/>
            <a:pathLst>
              <a:path h="526096" w="1806647">
                <a:moveTo>
                  <a:pt x="0" y="0"/>
                </a:moveTo>
                <a:lnTo>
                  <a:pt x="1806648" y="0"/>
                </a:lnTo>
                <a:lnTo>
                  <a:pt x="1806648" y="526096"/>
                </a:lnTo>
                <a:lnTo>
                  <a:pt x="0" y="526096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992239" y="9488862"/>
            <a:ext cx="2614351" cy="414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02"/>
              </a:lnSpc>
              <a:spcBef>
                <a:spcPct val="0"/>
              </a:spcBef>
            </a:pPr>
            <a:r>
              <a:rPr lang="en-US" sz="2617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Tablet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826260" y="6401635"/>
            <a:ext cx="2614351" cy="414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02"/>
              </a:lnSpc>
              <a:spcBef>
                <a:spcPct val="0"/>
              </a:spcBef>
            </a:pPr>
            <a:r>
              <a:rPr lang="en-US" sz="2617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Mobile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992239" y="3421109"/>
            <a:ext cx="2614351" cy="414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02"/>
              </a:lnSpc>
              <a:spcBef>
                <a:spcPct val="0"/>
              </a:spcBef>
            </a:pPr>
            <a:r>
              <a:rPr lang="en-US" sz="2617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Desktop 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9886225" y="6006113"/>
            <a:ext cx="2614351" cy="414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02"/>
              </a:lnSpc>
              <a:spcBef>
                <a:spcPct val="0"/>
              </a:spcBef>
            </a:pPr>
            <a:r>
              <a:rPr lang="en-US" sz="2617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Landing page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8283365" y="2545415"/>
            <a:ext cx="2614351" cy="414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02"/>
              </a:lnSpc>
              <a:spcBef>
                <a:spcPct val="0"/>
              </a:spcBef>
            </a:pPr>
            <a:r>
              <a:rPr lang="en-US" sz="2617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admin page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3761511" y="2484113"/>
            <a:ext cx="2614351" cy="414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02"/>
              </a:lnSpc>
              <a:spcBef>
                <a:spcPct val="0"/>
              </a:spcBef>
            </a:pPr>
            <a:r>
              <a:rPr lang="en-US" sz="2617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Database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6018529" y="9572087"/>
            <a:ext cx="2614351" cy="414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02"/>
              </a:lnSpc>
              <a:spcBef>
                <a:spcPct val="0"/>
              </a:spcBef>
            </a:pPr>
            <a:r>
              <a:rPr lang="en-US" sz="2617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SocioBot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4528330" y="1125788"/>
            <a:ext cx="2614351" cy="414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02"/>
              </a:lnSpc>
              <a:spcBef>
                <a:spcPct val="0"/>
              </a:spcBef>
            </a:pPr>
            <a:r>
              <a:rPr lang="en-US" sz="2617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Desktop view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7423160" y="6825731"/>
            <a:ext cx="2614351" cy="414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02"/>
              </a:lnSpc>
              <a:spcBef>
                <a:spcPct val="0"/>
              </a:spcBef>
            </a:pPr>
            <a:r>
              <a:rPr lang="en-US" sz="2617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Query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4065207" y="5124450"/>
            <a:ext cx="2614351" cy="414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02"/>
              </a:lnSpc>
              <a:spcBef>
                <a:spcPct val="0"/>
              </a:spcBef>
            </a:pPr>
            <a:r>
              <a:rPr lang="en-US" sz="2617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Mobile view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4528330" y="7641351"/>
            <a:ext cx="2614351" cy="414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02"/>
              </a:lnSpc>
              <a:spcBef>
                <a:spcPct val="0"/>
              </a:spcBef>
            </a:pPr>
            <a:r>
              <a:rPr lang="en-US" sz="2617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Tablet view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819860" y="192731"/>
            <a:ext cx="7416941" cy="694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71"/>
              </a:lnSpc>
            </a:pPr>
            <a:r>
              <a:rPr lang="en-US" sz="4182" spc="409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ARCHITECTURE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135866" y="9539580"/>
            <a:ext cx="964704" cy="600684"/>
          </a:xfrm>
          <a:custGeom>
            <a:avLst/>
            <a:gdLst/>
            <a:ahLst/>
            <a:cxnLst/>
            <a:rect r="r" b="b" t="t" l="l"/>
            <a:pathLst>
              <a:path h="600684" w="964704">
                <a:moveTo>
                  <a:pt x="0" y="0"/>
                </a:moveTo>
                <a:lnTo>
                  <a:pt x="964704" y="0"/>
                </a:lnTo>
                <a:lnTo>
                  <a:pt x="964704" y="600684"/>
                </a:lnTo>
                <a:lnTo>
                  <a:pt x="0" y="6006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6869" y="0"/>
            <a:ext cx="18171131" cy="10353590"/>
          </a:xfrm>
          <a:custGeom>
            <a:avLst/>
            <a:gdLst/>
            <a:ahLst/>
            <a:cxnLst/>
            <a:rect r="r" b="b" t="t" l="l"/>
            <a:pathLst>
              <a:path h="10353590" w="18171131">
                <a:moveTo>
                  <a:pt x="0" y="0"/>
                </a:moveTo>
                <a:lnTo>
                  <a:pt x="18171131" y="0"/>
                </a:lnTo>
                <a:lnTo>
                  <a:pt x="18171131" y="10353590"/>
                </a:lnTo>
                <a:lnTo>
                  <a:pt x="0" y="103535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483419" y="2586301"/>
            <a:ext cx="3134799" cy="4574883"/>
          </a:xfrm>
          <a:custGeom>
            <a:avLst/>
            <a:gdLst/>
            <a:ahLst/>
            <a:cxnLst/>
            <a:rect r="r" b="b" t="t" l="l"/>
            <a:pathLst>
              <a:path h="4574883" w="3134799">
                <a:moveTo>
                  <a:pt x="0" y="0"/>
                </a:moveTo>
                <a:lnTo>
                  <a:pt x="3134799" y="0"/>
                </a:lnTo>
                <a:lnTo>
                  <a:pt x="3134799" y="4574883"/>
                </a:lnTo>
                <a:lnTo>
                  <a:pt x="0" y="45748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978" t="-8907" r="-39542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140380" y="540457"/>
            <a:ext cx="5003620" cy="2199044"/>
          </a:xfrm>
          <a:custGeom>
            <a:avLst/>
            <a:gdLst/>
            <a:ahLst/>
            <a:cxnLst/>
            <a:rect r="r" b="b" t="t" l="l"/>
            <a:pathLst>
              <a:path h="2199044" w="5003620">
                <a:moveTo>
                  <a:pt x="0" y="0"/>
                </a:moveTo>
                <a:lnTo>
                  <a:pt x="5003620" y="0"/>
                </a:lnTo>
                <a:lnTo>
                  <a:pt x="5003620" y="2199044"/>
                </a:lnTo>
                <a:lnTo>
                  <a:pt x="0" y="21990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7348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135866" y="9539580"/>
            <a:ext cx="964704" cy="600684"/>
          </a:xfrm>
          <a:custGeom>
            <a:avLst/>
            <a:gdLst/>
            <a:ahLst/>
            <a:cxnLst/>
            <a:rect r="r" b="b" t="t" l="l"/>
            <a:pathLst>
              <a:path h="600684" w="964704">
                <a:moveTo>
                  <a:pt x="0" y="0"/>
                </a:moveTo>
                <a:lnTo>
                  <a:pt x="964704" y="0"/>
                </a:lnTo>
                <a:lnTo>
                  <a:pt x="964704" y="600684"/>
                </a:lnTo>
                <a:lnTo>
                  <a:pt x="0" y="6006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124836" y="5617509"/>
            <a:ext cx="3019164" cy="4358211"/>
          </a:xfrm>
          <a:custGeom>
            <a:avLst/>
            <a:gdLst/>
            <a:ahLst/>
            <a:cxnLst/>
            <a:rect r="r" b="b" t="t" l="l"/>
            <a:pathLst>
              <a:path h="4358211" w="3019164">
                <a:moveTo>
                  <a:pt x="0" y="0"/>
                </a:moveTo>
                <a:lnTo>
                  <a:pt x="3019164" y="0"/>
                </a:lnTo>
                <a:lnTo>
                  <a:pt x="3019164" y="4358212"/>
                </a:lnTo>
                <a:lnTo>
                  <a:pt x="0" y="435821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9166" t="0" r="0" b="-689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419527" y="5617509"/>
            <a:ext cx="3134952" cy="4522755"/>
          </a:xfrm>
          <a:custGeom>
            <a:avLst/>
            <a:gdLst/>
            <a:ahLst/>
            <a:cxnLst/>
            <a:rect r="r" b="b" t="t" l="l"/>
            <a:pathLst>
              <a:path h="4522755" w="3134952">
                <a:moveTo>
                  <a:pt x="0" y="0"/>
                </a:moveTo>
                <a:lnTo>
                  <a:pt x="3134952" y="0"/>
                </a:lnTo>
                <a:lnTo>
                  <a:pt x="3134952" y="4522755"/>
                </a:lnTo>
                <a:lnTo>
                  <a:pt x="0" y="452275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-8855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419527" y="452060"/>
            <a:ext cx="3153184" cy="4574883"/>
          </a:xfrm>
          <a:custGeom>
            <a:avLst/>
            <a:gdLst/>
            <a:ahLst/>
            <a:cxnLst/>
            <a:rect r="r" b="b" t="t" l="l"/>
            <a:pathLst>
              <a:path h="4574883" w="3153184">
                <a:moveTo>
                  <a:pt x="0" y="0"/>
                </a:moveTo>
                <a:lnTo>
                  <a:pt x="3153184" y="0"/>
                </a:lnTo>
                <a:lnTo>
                  <a:pt x="3153184" y="4574883"/>
                </a:lnTo>
                <a:lnTo>
                  <a:pt x="0" y="457488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0591" t="0" r="0" b="-4035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68485" y="540457"/>
            <a:ext cx="3132079" cy="2296682"/>
          </a:xfrm>
          <a:custGeom>
            <a:avLst/>
            <a:gdLst/>
            <a:ahLst/>
            <a:cxnLst/>
            <a:rect r="r" b="b" t="t" l="l"/>
            <a:pathLst>
              <a:path h="2296682" w="3132079">
                <a:moveTo>
                  <a:pt x="0" y="0"/>
                </a:moveTo>
                <a:lnTo>
                  <a:pt x="3132079" y="0"/>
                </a:lnTo>
                <a:lnTo>
                  <a:pt x="3132079" y="2296683"/>
                </a:lnTo>
                <a:lnTo>
                  <a:pt x="0" y="229668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-46953" r="0" b="-46953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7135866" y="9539580"/>
            <a:ext cx="964704" cy="600684"/>
          </a:xfrm>
          <a:custGeom>
            <a:avLst/>
            <a:gdLst/>
            <a:ahLst/>
            <a:cxnLst/>
            <a:rect r="r" b="b" t="t" l="l"/>
            <a:pathLst>
              <a:path h="600684" w="964704">
                <a:moveTo>
                  <a:pt x="0" y="0"/>
                </a:moveTo>
                <a:lnTo>
                  <a:pt x="964704" y="0"/>
                </a:lnTo>
                <a:lnTo>
                  <a:pt x="964704" y="600684"/>
                </a:lnTo>
                <a:lnTo>
                  <a:pt x="0" y="6006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140380" y="3150993"/>
            <a:ext cx="5003620" cy="2160233"/>
          </a:xfrm>
          <a:custGeom>
            <a:avLst/>
            <a:gdLst/>
            <a:ahLst/>
            <a:cxnLst/>
            <a:rect r="r" b="b" t="t" l="l"/>
            <a:pathLst>
              <a:path h="2160233" w="5003620">
                <a:moveTo>
                  <a:pt x="0" y="0"/>
                </a:moveTo>
                <a:lnTo>
                  <a:pt x="5003620" y="0"/>
                </a:lnTo>
                <a:lnTo>
                  <a:pt x="5003620" y="2160233"/>
                </a:lnTo>
                <a:lnTo>
                  <a:pt x="0" y="216023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-7933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68485" y="3069388"/>
            <a:ext cx="3132079" cy="3717748"/>
          </a:xfrm>
          <a:custGeom>
            <a:avLst/>
            <a:gdLst/>
            <a:ahLst/>
            <a:cxnLst/>
            <a:rect r="r" b="b" t="t" l="l"/>
            <a:pathLst>
              <a:path h="3717748" w="3132079">
                <a:moveTo>
                  <a:pt x="0" y="0"/>
                </a:moveTo>
                <a:lnTo>
                  <a:pt x="3132079" y="0"/>
                </a:lnTo>
                <a:lnTo>
                  <a:pt x="3132079" y="3717748"/>
                </a:lnTo>
                <a:lnTo>
                  <a:pt x="0" y="3717748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21802" t="-22194" r="-162611" b="-12585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68485" y="7161184"/>
            <a:ext cx="5003620" cy="2814536"/>
          </a:xfrm>
          <a:custGeom>
            <a:avLst/>
            <a:gdLst/>
            <a:ahLst/>
            <a:cxnLst/>
            <a:rect r="r" b="b" t="t" l="l"/>
            <a:pathLst>
              <a:path h="2814536" w="5003620">
                <a:moveTo>
                  <a:pt x="0" y="0"/>
                </a:moveTo>
                <a:lnTo>
                  <a:pt x="5003620" y="0"/>
                </a:lnTo>
                <a:lnTo>
                  <a:pt x="5003620" y="2814537"/>
                </a:lnTo>
                <a:lnTo>
                  <a:pt x="0" y="2814537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035253">
            <a:off x="15331117" y="4817487"/>
            <a:ext cx="7835077" cy="10939025"/>
          </a:xfrm>
          <a:custGeom>
            <a:avLst/>
            <a:gdLst/>
            <a:ahLst/>
            <a:cxnLst/>
            <a:rect r="r" b="b" t="t" l="l"/>
            <a:pathLst>
              <a:path h="10939025" w="7835077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14334" y="3212416"/>
            <a:ext cx="3131769" cy="796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05"/>
              </a:lnSpc>
            </a:pPr>
            <a:r>
              <a:rPr lang="en-US" sz="4714" spc="461">
                <a:solidFill>
                  <a:srgbClr val="727171"/>
                </a:solidFill>
                <a:latin typeface="DM Sans Bold"/>
                <a:ea typeface="DM Sans Bold"/>
                <a:cs typeface="DM Sans Bold"/>
                <a:sym typeface="DM Sans Bold"/>
              </a:rPr>
              <a:t>Frontend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217474" y="3216545"/>
            <a:ext cx="3209864" cy="786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98"/>
              </a:lnSpc>
            </a:pPr>
            <a:r>
              <a:rPr lang="en-US" sz="4709" spc="461">
                <a:solidFill>
                  <a:srgbClr val="727171"/>
                </a:solidFill>
                <a:latin typeface="DM Sans Bold"/>
                <a:ea typeface="DM Sans Bold"/>
                <a:cs typeface="DM Sans Bold"/>
                <a:sym typeface="DM Sans Bold"/>
              </a:rPr>
              <a:t>Backend</a:t>
            </a:r>
          </a:p>
        </p:txBody>
      </p:sp>
      <p:sp>
        <p:nvSpPr>
          <p:cNvPr name="AutoShape 6" id="6"/>
          <p:cNvSpPr/>
          <p:nvPr/>
        </p:nvSpPr>
        <p:spPr>
          <a:xfrm>
            <a:off x="399344" y="5002945"/>
            <a:ext cx="16859956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2858147" y="4719441"/>
            <a:ext cx="559154" cy="559154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6687" lIns="56687" bIns="56687" rIns="56687"/>
            <a:lstStyle/>
            <a:p>
              <a:pPr algn="ctr">
                <a:lnSpc>
                  <a:spcPts val="286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070191" y="6165788"/>
            <a:ext cx="3575912" cy="347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40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923714" y="5492413"/>
            <a:ext cx="3868867" cy="1703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45"/>
              </a:lnSpc>
            </a:pPr>
            <a:r>
              <a:rPr lang="en-US" sz="3293" spc="322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REACT</a:t>
            </a:r>
          </a:p>
          <a:p>
            <a:pPr algn="ctr">
              <a:lnSpc>
                <a:spcPts val="4545"/>
              </a:lnSpc>
            </a:pPr>
            <a:r>
              <a:rPr lang="en-US" sz="3293" spc="322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TAILWIND CSS</a:t>
            </a:r>
          </a:p>
          <a:p>
            <a:pPr algn="ctr">
              <a:lnSpc>
                <a:spcPts val="4545"/>
              </a:lnSpc>
            </a:pPr>
            <a:r>
              <a:rPr lang="en-US" sz="3293" spc="322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FIGMA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8542829" y="4719441"/>
            <a:ext cx="559154" cy="559154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6687" lIns="56687" bIns="56687" rIns="56687"/>
            <a:lstStyle/>
            <a:p>
              <a:pPr algn="ctr">
                <a:lnSpc>
                  <a:spcPts val="2860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4261329" y="4719441"/>
            <a:ext cx="559154" cy="559154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6687" lIns="56687" bIns="56687" rIns="56687"/>
            <a:lstStyle/>
            <a:p>
              <a:pPr algn="ctr">
                <a:lnSpc>
                  <a:spcPts val="2860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4962765" y="6165788"/>
            <a:ext cx="3575912" cy="347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40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7403451" y="5632757"/>
            <a:ext cx="3023887" cy="1703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45"/>
              </a:lnSpc>
            </a:pPr>
            <a:r>
              <a:rPr lang="en-US" sz="3293" spc="322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NODE.JS</a:t>
            </a:r>
          </a:p>
          <a:p>
            <a:pPr algn="ctr">
              <a:lnSpc>
                <a:spcPts val="4545"/>
              </a:lnSpc>
            </a:pPr>
            <a:r>
              <a:rPr lang="en-US" sz="3293" spc="322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EXPRESS.JS</a:t>
            </a:r>
          </a:p>
          <a:p>
            <a:pPr algn="ctr">
              <a:lnSpc>
                <a:spcPts val="4545"/>
              </a:lnSpc>
            </a:pPr>
            <a:r>
              <a:rPr lang="en-US" sz="3293" spc="322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MONGODB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988077" y="5493989"/>
            <a:ext cx="3023887" cy="555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45"/>
              </a:lnSpc>
            </a:pPr>
            <a:r>
              <a:rPr lang="en-US" sz="3293" spc="322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BOTPRESS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-10799999">
            <a:off x="-4803535" y="-6593766"/>
            <a:ext cx="7274194" cy="10155942"/>
          </a:xfrm>
          <a:custGeom>
            <a:avLst/>
            <a:gdLst/>
            <a:ahLst/>
            <a:cxnLst/>
            <a:rect r="r" b="b" t="t" l="l"/>
            <a:pathLst>
              <a:path h="10155942" w="7274194">
                <a:moveTo>
                  <a:pt x="0" y="0"/>
                </a:moveTo>
                <a:lnTo>
                  <a:pt x="7274194" y="0"/>
                </a:lnTo>
                <a:lnTo>
                  <a:pt x="7274194" y="10155942"/>
                </a:lnTo>
                <a:lnTo>
                  <a:pt x="0" y="1015594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13282342" y="3245120"/>
            <a:ext cx="2435357" cy="763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21"/>
              </a:lnSpc>
              <a:spcBef>
                <a:spcPct val="0"/>
              </a:spcBef>
            </a:pPr>
            <a:r>
              <a:rPr lang="en-US" sz="4709">
                <a:solidFill>
                  <a:srgbClr val="727171"/>
                </a:solidFill>
                <a:latin typeface="DM Sans Bold"/>
                <a:ea typeface="DM Sans Bold"/>
                <a:cs typeface="DM Sans Bold"/>
                <a:sym typeface="DM Sans Bold"/>
              </a:rPr>
              <a:t>ChatBot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86911" y="705818"/>
            <a:ext cx="2330391" cy="617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70"/>
              </a:lnSpc>
              <a:spcBef>
                <a:spcPct val="0"/>
              </a:spcBef>
            </a:pPr>
            <a:r>
              <a:rPr lang="en-US" sz="3900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TECHSTACK</a:t>
            </a:r>
          </a:p>
        </p:txBody>
      </p:sp>
      <p:sp>
        <p:nvSpPr>
          <p:cNvPr name="Freeform 24" id="24"/>
          <p:cNvSpPr/>
          <p:nvPr/>
        </p:nvSpPr>
        <p:spPr>
          <a:xfrm flipH="false" flipV="false" rot="0">
            <a:off x="17135866" y="9539580"/>
            <a:ext cx="964704" cy="600684"/>
          </a:xfrm>
          <a:custGeom>
            <a:avLst/>
            <a:gdLst/>
            <a:ahLst/>
            <a:cxnLst/>
            <a:rect r="r" b="b" t="t" l="l"/>
            <a:pathLst>
              <a:path h="600684" w="964704">
                <a:moveTo>
                  <a:pt x="0" y="0"/>
                </a:moveTo>
                <a:lnTo>
                  <a:pt x="964704" y="0"/>
                </a:lnTo>
                <a:lnTo>
                  <a:pt x="964704" y="600684"/>
                </a:lnTo>
                <a:lnTo>
                  <a:pt x="0" y="60068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2889318" y="590288"/>
            <a:ext cx="11552977" cy="644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81"/>
              </a:lnSpc>
            </a:pPr>
            <a:r>
              <a:rPr lang="en-US" sz="3900" spc="206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FUTURE SCOPE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80036" y="2189351"/>
            <a:ext cx="16479264" cy="7068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77240" indent="-388620" lvl="1">
              <a:lnSpc>
                <a:spcPts val="4680"/>
              </a:lnSpc>
              <a:spcBef>
                <a:spcPct val="0"/>
              </a:spcBef>
              <a:buFont typeface="Arial"/>
              <a:buChar char="•"/>
            </a:pPr>
            <a:r>
              <a:rPr lang="en-US" sz="360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Priority-Based Ticketing: Implement a system to prioritize and manage tickets based </a:t>
            </a:r>
            <a:r>
              <a:rPr lang="en-US" sz="360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on urgency and importance.</a:t>
            </a:r>
          </a:p>
          <a:p>
            <a:pPr algn="ctr">
              <a:lnSpc>
                <a:spcPts val="4680"/>
              </a:lnSpc>
              <a:spcBef>
                <a:spcPct val="0"/>
              </a:spcBef>
            </a:pPr>
          </a:p>
          <a:p>
            <a:pPr algn="ctr" marL="777240" indent="-388620" lvl="1">
              <a:lnSpc>
                <a:spcPts val="4680"/>
              </a:lnSpc>
              <a:spcBef>
                <a:spcPct val="0"/>
              </a:spcBef>
              <a:buFont typeface="Arial"/>
              <a:buChar char="•"/>
            </a:pPr>
            <a:r>
              <a:rPr lang="en-US" sz="360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Messaging App Integration: Expand capabilities to integrate with popular messaging platforms like WhatsApp and Slack.</a:t>
            </a:r>
          </a:p>
          <a:p>
            <a:pPr algn="ctr">
              <a:lnSpc>
                <a:spcPts val="4680"/>
              </a:lnSpc>
              <a:spcBef>
                <a:spcPct val="0"/>
              </a:spcBef>
            </a:pPr>
          </a:p>
          <a:p>
            <a:pPr algn="ctr" marL="777240" indent="-388620" lvl="1">
              <a:lnSpc>
                <a:spcPts val="4680"/>
              </a:lnSpc>
              <a:spcBef>
                <a:spcPct val="0"/>
              </a:spcBef>
              <a:buFont typeface="Arial"/>
              <a:buChar char="•"/>
            </a:pPr>
            <a:r>
              <a:rPr lang="en-US" sz="360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Voice Command Support: Develop functionality to understand and process voice commands for hands-free interaction.</a:t>
            </a:r>
          </a:p>
          <a:p>
            <a:pPr algn="ctr">
              <a:lnSpc>
                <a:spcPts val="4680"/>
              </a:lnSpc>
              <a:spcBef>
                <a:spcPct val="0"/>
              </a:spcBef>
            </a:pPr>
          </a:p>
          <a:p>
            <a:pPr algn="ctr" marL="777240" indent="-388620" lvl="1">
              <a:lnSpc>
                <a:spcPts val="4680"/>
              </a:lnSpc>
              <a:spcBef>
                <a:spcPct val="0"/>
              </a:spcBef>
              <a:buFont typeface="Arial"/>
              <a:buChar char="•"/>
            </a:pPr>
            <a:r>
              <a:rPr lang="en-US" sz="360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Image Recognition: Incorporate image recognition to analyze and respond to visual content shared by users.</a:t>
            </a:r>
          </a:p>
          <a:p>
            <a:pPr algn="ctr">
              <a:lnSpc>
                <a:spcPts val="4680"/>
              </a:lnSpc>
              <a:spcBef>
                <a:spcPct val="0"/>
              </a:spcBef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7135866" y="9539580"/>
            <a:ext cx="964704" cy="600684"/>
          </a:xfrm>
          <a:custGeom>
            <a:avLst/>
            <a:gdLst/>
            <a:ahLst/>
            <a:cxnLst/>
            <a:rect r="r" b="b" t="t" l="l"/>
            <a:pathLst>
              <a:path h="600684" w="964704">
                <a:moveTo>
                  <a:pt x="0" y="0"/>
                </a:moveTo>
                <a:lnTo>
                  <a:pt x="964704" y="0"/>
                </a:lnTo>
                <a:lnTo>
                  <a:pt x="964704" y="600684"/>
                </a:lnTo>
                <a:lnTo>
                  <a:pt x="0" y="60068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424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16472" y="3685118"/>
            <a:ext cx="16642828" cy="3097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839"/>
              </a:lnSpc>
            </a:pPr>
            <a:r>
              <a:rPr lang="en-US" sz="22999">
                <a:solidFill>
                  <a:srgbClr val="F7F7F7"/>
                </a:solidFill>
                <a:latin typeface="Arimo"/>
                <a:ea typeface="Arimo"/>
                <a:cs typeface="Arimo"/>
                <a:sym typeface="Arimo"/>
              </a:rPr>
              <a:t>Q&amp;A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7135866" y="9539580"/>
            <a:ext cx="964704" cy="600684"/>
          </a:xfrm>
          <a:custGeom>
            <a:avLst/>
            <a:gdLst/>
            <a:ahLst/>
            <a:cxnLst/>
            <a:rect r="r" b="b" t="t" l="l"/>
            <a:pathLst>
              <a:path h="600684" w="964704">
                <a:moveTo>
                  <a:pt x="0" y="0"/>
                </a:moveTo>
                <a:lnTo>
                  <a:pt x="964704" y="0"/>
                </a:lnTo>
                <a:lnTo>
                  <a:pt x="964704" y="600684"/>
                </a:lnTo>
                <a:lnTo>
                  <a:pt x="0" y="6006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DAGOqNW_qy4</dc:identifier>
  <dcterms:modified xsi:type="dcterms:W3CDTF">2011-08-01T06:04:30Z</dcterms:modified>
  <cp:revision>1</cp:revision>
  <dc:title>Grey minimalist business project presentation </dc:title>
</cp:coreProperties>
</file>