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pmc.ncbi.nlm.nih.gov/articles/PMC9557803/" TargetMode="External"/><Relationship Id="rId3" Type="http://schemas.openxmlformats.org/officeDocument/2006/relationships/hyperlink" Target="https://www.thoughtful.ai/blog/the-impact-of-ai-on-healthcare-efficiency-accuracy-and-predictability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empeek.com/insights/top-ai-applications-in-healthcare/" TargetMode="External"/><Relationship Id="rId3" Type="http://schemas.openxmlformats.org/officeDocument/2006/relationships/hyperlink" Target="https://pmc.ncbi.nlm.nih.gov/articles/PMC10887513/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alation.com/blog/ethics-of-ai-in-healthcare-privacy-bias-trust-2025/" TargetMode="External"/><Relationship Id="rId3" Type="http://schemas.openxmlformats.org/officeDocument/2006/relationships/hyperlink" Target="https://royalsocietypublishing.org/doi/10.1098/rsos.241873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mckinsey.com/industries/healthcare/our-insights/generative-ai-in-healthcare-current-trends-and-future-outlook" TargetMode="External"/><Relationship Id="rId3" Type="http://schemas.openxmlformats.org/officeDocument/2006/relationships/hyperlink" Target="https://www.cprime.com/resources/blog/the-future-of-ai-in-healthcare-trends-and-innovations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228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800" b="1">
                <a:solidFill>
                  <a:srgbClr val="00FF7F"/>
                </a:solidFill>
                <a:latin typeface="Tw Cen MT"/>
              </a:rPr>
              <a:t>AI in Healthcare: A New Era of Wellness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4389120"/>
            <a:ext cx="1063447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96969"/>
                </a:solidFill>
                <a:latin typeface="Verdana"/>
              </a:defRPr>
            </a:pPr>
            <a:r>
              <a:t>Presented by B S Tejas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Presentation 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Foundational Impact - Redefining Medical Practice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Data-Driven Insights - Enhancing Clinical Decisions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Real-World Applications - Navigating Ethical Challenges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Future Horizons - Advancing Patient Care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Foundational Impact</a:t>
            </a:r>
            <a:r>
              <a:rPr sz="2800" b="1">
                <a:solidFill>
                  <a:srgbClr val="BE46FF"/>
                </a:solidFill>
                <a:latin typeface="Tw Cen MT"/>
              </a:rPr>
              <a:t> - Redefining Medical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AI enhances clinical capabilities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assisting with diagnoses, treatment plans, and health record management for better patient care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Streamlines operational efficiency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automating administrative tasks, optimizing resource use, and improving patient flow management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Improves accuracy and insights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analyzing complex medical data and harnessing predictive analytics for better patient outcomes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Empowers healthcare providers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by automating time-consuming tasks, allowing more focus on delivering quality patient care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96969"/>
                </a:solidFill>
                <a:latin typeface="Verdana"/>
              </a:defRPr>
            </a:pPr>
            <a:r>
              <a:t>Sources: </a:t>
            </a:r>
            <a:r>
              <a:rPr sz="900">
                <a:solidFill>
                  <a:srgbClr val="696969"/>
                </a:solidFill>
                <a:hlinkClick r:id="rId2"/>
              </a:rPr>
              <a:t>https://pmc.ncbi.nlm.nih.gov/articles/PM...</a:t>
            </a:r>
            <a:r>
              <a:t> | </a:t>
            </a:r>
            <a:r>
              <a:rPr sz="900">
                <a:solidFill>
                  <a:srgbClr val="696969"/>
                </a:solidFill>
                <a:hlinkClick r:id="rId3"/>
              </a:rPr>
              <a:t>https://www.thoughtful.ai/blog/the-impac...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Data</a:t>
            </a:r>
            <a:r>
              <a:rPr sz="2800" b="1">
                <a:solidFill>
                  <a:srgbClr val="BE46FF"/>
                </a:solidFill>
                <a:latin typeface="Tw Cen MT"/>
              </a:rPr>
              <a:t> - Driven Insights - Enhancing Clinical Decisions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Real-time analysis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AI processes patient data</a:t>
            </a:r>
            <a:r>
              <a:rPr sz="2200">
                <a:solidFill>
                  <a:srgbClr val="00FF7F"/>
                </a:solidFill>
                <a:latin typeface="Verdana"/>
              </a:rPr>
              <a:t> to spot trends, forecast risks, and manage alerts effectively.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Enhanced decision support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AI provides evidence-based recommendations</a:t>
            </a:r>
            <a:r>
              <a:rPr sz="2200">
                <a:solidFill>
                  <a:srgbClr val="00FF7F"/>
                </a:solidFill>
                <a:latin typeface="Verdana"/>
              </a:rPr>
              <a:t> for personalized treatment plans, improving patient outcomes.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Uncovering hidden patterns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AI identifies subtle associations</a:t>
            </a:r>
            <a:r>
              <a:rPr sz="2200">
                <a:solidFill>
                  <a:srgbClr val="00FF7F"/>
                </a:solidFill>
                <a:latin typeface="Verdana"/>
              </a:rPr>
              <a:t> and diagnoses beyond human detection, boosting care accuracy.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Data-intensive training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AI algorithms require vast patient data</a:t>
            </a:r>
            <a:r>
              <a:rPr sz="2200">
                <a:solidFill>
                  <a:srgbClr val="00FF7F"/>
                </a:solidFill>
                <a:latin typeface="Verdana"/>
              </a:rPr>
              <a:t>, like EHRs and imaging, for optimal performance.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96969"/>
                </a:solidFill>
                <a:latin typeface="Verdana"/>
              </a:defRPr>
            </a:pPr>
            <a:r>
              <a:t>Sources: </a:t>
            </a:r>
            <a:r>
              <a:rPr sz="900">
                <a:solidFill>
                  <a:srgbClr val="696969"/>
                </a:solidFill>
                <a:hlinkClick r:id="rId2"/>
              </a:rPr>
              <a:t>https://empeek.com/insights/top-ai-appli...</a:t>
            </a:r>
            <a:r>
              <a:t> | </a:t>
            </a:r>
            <a:r>
              <a:rPr sz="900">
                <a:solidFill>
                  <a:srgbClr val="696969"/>
                </a:solidFill>
                <a:hlinkClick r:id="rId3"/>
              </a:rPr>
              <a:t>https://pmc.ncbi.nlm.nih.gov/articles/PM...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Real</a:t>
            </a:r>
            <a:r>
              <a:rPr sz="2800" b="1">
                <a:solidFill>
                  <a:srgbClr val="BE46FF"/>
                </a:solidFill>
                <a:latin typeface="Tw Cen MT"/>
              </a:rPr>
              <a:t> - World Applications - Navigating Ethical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AI development challenges</a:t>
            </a:r>
            <a:r>
              <a:rPr sz="2200">
                <a:solidFill>
                  <a:srgbClr val="00FF7F"/>
                </a:solidFill>
                <a:latin typeface="Verdana"/>
              </a:rPr>
              <a:t> – models often lack </a:t>
            </a:r>
            <a:r>
              <a:rPr sz="2200" u="sng">
                <a:solidFill>
                  <a:srgbClr val="00FF7F"/>
                </a:solidFill>
                <a:latin typeface="Verdana"/>
              </a:rPr>
              <a:t>user control</a:t>
            </a:r>
            <a:r>
              <a:rPr sz="2200">
                <a:solidFill>
                  <a:srgbClr val="00FF7F"/>
                </a:solidFill>
                <a:latin typeface="Verdana"/>
              </a:rPr>
              <a:t> due to non-medical professional development.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Patient data security</a:t>
            </a:r>
            <a:r>
              <a:rPr sz="2200">
                <a:solidFill>
                  <a:srgbClr val="00FF7F"/>
                </a:solidFill>
                <a:latin typeface="Verdana"/>
              </a:rPr>
              <a:t> – requires </a:t>
            </a:r>
            <a:r>
              <a:rPr sz="2200" u="sng">
                <a:solidFill>
                  <a:srgbClr val="00FF7F"/>
                </a:solidFill>
                <a:latin typeface="Verdana"/>
              </a:rPr>
              <a:t>anonymization</a:t>
            </a:r>
            <a:r>
              <a:rPr sz="2200">
                <a:solidFill>
                  <a:srgbClr val="00FF7F"/>
                </a:solidFill>
                <a:latin typeface="Verdana"/>
              </a:rPr>
              <a:t> and safeguards against breaches to build trust.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Ethical integration</a:t>
            </a:r>
            <a:r>
              <a:rPr sz="2200">
                <a:solidFill>
                  <a:srgbClr val="00FF7F"/>
                </a:solidFill>
                <a:latin typeface="Verdana"/>
              </a:rPr>
              <a:t> – demands </a:t>
            </a:r>
            <a:r>
              <a:rPr sz="2200" u="sng">
                <a:solidFill>
                  <a:srgbClr val="00FF7F"/>
                </a:solidFill>
                <a:latin typeface="Verdana"/>
              </a:rPr>
              <a:t>regulatory guidelines</a:t>
            </a:r>
            <a:r>
              <a:rPr sz="2200">
                <a:solidFill>
                  <a:srgbClr val="00FF7F"/>
                </a:solidFill>
                <a:latin typeface="Verdana"/>
              </a:rPr>
              <a:t> and frameworks for patient safety and equity.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Comprehensive oversight</a:t>
            </a:r>
            <a:r>
              <a:rPr sz="2200">
                <a:solidFill>
                  <a:srgbClr val="00FF7F"/>
                </a:solidFill>
                <a:latin typeface="Verdana"/>
              </a:rPr>
              <a:t> – necessitates </a:t>
            </a:r>
            <a:r>
              <a:rPr sz="2200" u="sng">
                <a:solidFill>
                  <a:srgbClr val="00FF7F"/>
                </a:solidFill>
                <a:latin typeface="Verdana"/>
              </a:rPr>
              <a:t>adaptive policies</a:t>
            </a:r>
            <a:r>
              <a:rPr sz="2200">
                <a:solidFill>
                  <a:srgbClr val="00FF7F"/>
                </a:solidFill>
                <a:latin typeface="Verdana"/>
              </a:rPr>
              <a:t>, continuous evaluation, and robust legal frameworks for transparency.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96969"/>
                </a:solidFill>
                <a:latin typeface="Verdana"/>
              </a:defRPr>
            </a:pPr>
            <a:r>
              <a:t>Sources: </a:t>
            </a:r>
            <a:r>
              <a:rPr sz="900">
                <a:solidFill>
                  <a:srgbClr val="696969"/>
                </a:solidFill>
                <a:hlinkClick r:id="rId2"/>
              </a:rPr>
              <a:t>https://www.alation.com/blog/ethics-of-a...</a:t>
            </a:r>
            <a:r>
              <a:t> | </a:t>
            </a:r>
            <a:r>
              <a:rPr sz="900">
                <a:solidFill>
                  <a:srgbClr val="696969"/>
                </a:solidFill>
                <a:hlinkClick r:id="rId3"/>
              </a:rPr>
              <a:t>https://royalsocietypublishing.org/doi/1...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Future Horizons</a:t>
            </a:r>
            <a:r>
              <a:rPr sz="2800" b="1">
                <a:solidFill>
                  <a:srgbClr val="BE46FF"/>
                </a:solidFill>
                <a:latin typeface="Tw Cen MT"/>
              </a:rPr>
              <a:t> - Advancing Patient Care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AI integration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improving patient outcomes and advancing clinical decision support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Generative AI adoption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85% of leaders exploring, with majority seeing positive ROI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Future automation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generative AI to automate medical coding and power conversational assistants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Enhanced accessibility</a:t>
            </a:r>
            <a:r>
              <a:rPr sz="2200">
                <a:solidFill>
                  <a:srgbClr val="00FF7F"/>
                </a:solidFill>
                <a:latin typeface="Verdana"/>
              </a:rPr>
              <a:t> – </a:t>
            </a:r>
            <a:r>
              <a:rPr sz="2200" u="sng">
                <a:solidFill>
                  <a:srgbClr val="00FF7F"/>
                </a:solidFill>
                <a:latin typeface="Verdana"/>
              </a:rPr>
              <a:t>managing patient requests, scheduling, and extending care via telehealth</a:t>
            </a:r>
            <a:r>
              <a:rPr sz="2200">
                <a:solidFill>
                  <a:srgbClr val="00FF7F"/>
                </a:solidFill>
                <a:latin typeface="Verdan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96969"/>
                </a:solidFill>
                <a:latin typeface="Verdana"/>
              </a:defRPr>
            </a:pPr>
            <a:r>
              <a:t>Sources: </a:t>
            </a:r>
            <a:r>
              <a:rPr sz="900">
                <a:solidFill>
                  <a:srgbClr val="696969"/>
                </a:solidFill>
                <a:hlinkClick r:id="rId2"/>
              </a:rPr>
              <a:t>https://www.mckinsey.com/industries/heal...</a:t>
            </a:r>
            <a:r>
              <a:t> | </a:t>
            </a:r>
            <a:r>
              <a:rPr sz="900">
                <a:solidFill>
                  <a:srgbClr val="696969"/>
                </a:solidFill>
                <a:hlinkClick r:id="rId3"/>
              </a:rPr>
              <a:t>https://www.cprime.com/resources/blog/th...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96969"/>
                </a:solidFill>
                <a:latin typeface="Verdana"/>
              </a:defRPr>
            </a:pPr>
            <a:r>
              <a:t>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FF7F"/>
                </a:solidFill>
                <a:latin typeface="Tw Cen MT"/>
              </a:rPr>
              <a:t>Key Takeaways</a:t>
            </a:r>
            <a:r>
              <a:rPr sz="2800" b="1">
                <a:solidFill>
                  <a:srgbClr val="BE46FF"/>
                </a:solidFill>
                <a:latin typeface="Tw Cen MT"/>
              </a:rPr>
              <a:t> - The Path Forward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AI significantly enhances healthcare </a:t>
            </a:r>
            <a:r>
              <a:rPr sz="2200" u="sng">
                <a:solidFill>
                  <a:srgbClr val="00FF7F"/>
                </a:solidFill>
                <a:latin typeface="Verdana"/>
              </a:rPr>
              <a:t>efficiency</a:t>
            </a:r>
            <a:r>
              <a:rPr sz="2200">
                <a:solidFill>
                  <a:srgbClr val="00FF7F"/>
                </a:solidFill>
                <a:latin typeface="Verdana"/>
              </a:rPr>
              <a:t>, diagnostic </a:t>
            </a:r>
            <a:r>
              <a:rPr sz="2200" u="sng">
                <a:solidFill>
                  <a:srgbClr val="00FF7F"/>
                </a:solidFill>
                <a:latin typeface="Verdana"/>
              </a:rPr>
              <a:t>accuracy</a:t>
            </a:r>
            <a:r>
              <a:rPr sz="2200">
                <a:solidFill>
                  <a:srgbClr val="00FF7F"/>
                </a:solidFill>
                <a:latin typeface="Verdana"/>
              </a:rPr>
              <a:t>, and personalized patient </a:t>
            </a:r>
            <a:r>
              <a:rPr sz="2200" u="sng">
                <a:solidFill>
                  <a:srgbClr val="00FF7F"/>
                </a:solidFill>
                <a:latin typeface="Verdana"/>
              </a:rPr>
              <a:t>outcomes</a:t>
            </a:r>
            <a:r>
              <a:rPr sz="2200">
                <a:solidFill>
                  <a:srgbClr val="00FF7F"/>
                </a:solidFill>
                <a:latin typeface="Verdana"/>
              </a:rPr>
              <a:t> through data analysis.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/>
            </a:r>
            <a:r>
              <a:rPr sz="2200" b="1">
                <a:solidFill>
                  <a:srgbClr val="BE46FF"/>
                </a:solidFill>
                <a:latin typeface="Verdana"/>
              </a:rPr>
              <a:t>AI adoption</a:t>
            </a:r>
            <a:r>
              <a:rPr sz="2200">
                <a:solidFill>
                  <a:srgbClr val="00FF7F"/>
                </a:solidFill>
                <a:latin typeface="Verdana"/>
              </a:rPr>
              <a:t> is widespread, revolutionizing patient care by identifying health patterns beyond human detection.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AI analyzes patient data to predict health risks, enabling </a:t>
            </a:r>
            <a:r>
              <a:rPr sz="2200" b="1">
                <a:solidFill>
                  <a:srgbClr val="BE46FF"/>
                </a:solidFill>
                <a:latin typeface="Verdana"/>
              </a:rPr>
              <a:t>personalized treatment plans</a:t>
            </a:r>
            <a:r>
              <a:rPr sz="2200">
                <a:solidFill>
                  <a:srgbClr val="00FF7F"/>
                </a:solidFill>
                <a:latin typeface="Verdana"/>
              </a:rPr>
              <a:t> and proactive interventions.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FF7F"/>
                </a:solidFill>
                <a:latin typeface="Verdana"/>
              </a:rPr>
              <a:t>Ethical frameworks and robust regulations are essential for ensuring </a:t>
            </a:r>
            <a:r>
              <a:rPr sz="2200" b="1">
                <a:solidFill>
                  <a:srgbClr val="BE46FF"/>
                </a:solidFill>
                <a:latin typeface="Verdana"/>
              </a:rPr>
              <a:t>patient safety</a:t>
            </a:r>
            <a:r>
              <a:rPr sz="2200">
                <a:solidFill>
                  <a:srgbClr val="00FF7F"/>
                </a:solidFill>
                <a:latin typeface="Verdana"/>
              </a:rPr>
              <a:t>, data </a:t>
            </a:r>
            <a:r>
              <a:rPr sz="2200" u="sng">
                <a:solidFill>
                  <a:srgbClr val="00FF7F"/>
                </a:solidFill>
                <a:latin typeface="Verdana"/>
              </a:rPr>
              <a:t>privacy</a:t>
            </a:r>
            <a:r>
              <a:rPr sz="2200">
                <a:solidFill>
                  <a:srgbClr val="00FF7F"/>
                </a:solidFill>
                <a:latin typeface="Verdana"/>
              </a:rPr>
              <a:t>, and trust in AI.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BE4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000000"/>
                </a:solidFill>
                <a:latin typeface="Verdana"/>
              </a:rPr>
              <a:t>Page No.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0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BE46FF"/>
                </a:solidFill>
                <a:latin typeface="Tw Cen MT"/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38912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96969"/>
                </a:solidFill>
                <a:latin typeface="Verdana"/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