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nrdc.org/stories/what-are-causes-climate-change" TargetMode="External"/><Relationship Id="rId3" Type="http://schemas.openxmlformats.org/officeDocument/2006/relationships/hyperlink" Target="https://www.bgs.ac.uk/discovering-geology/climate-change/what-causes-the-earths-climate-to-change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un.org/en/climatechange/science/causes-effects-climate-change" TargetMode="External"/><Relationship Id="rId3" Type="http://schemas.openxmlformats.org/officeDocument/2006/relationships/hyperlink" Target="https://www.epa.gov/climatechange-science/causes-climate-change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noaa.gov/education/resource-collections/climate/climate-change-impacts" TargetMode="External"/><Relationship Id="rId3" Type="http://schemas.openxmlformats.org/officeDocument/2006/relationships/hyperlink" Target="https://pmc.ncbi.nlm.nih.gov/articles/PMC9681007/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nrdc.org/stories/what-are-solutions-climate-change" TargetMode="External"/><Relationship Id="rId3" Type="http://schemas.openxmlformats.org/officeDocument/2006/relationships/hyperlink" Target="https://world-nuclear.org/information-library/energy-and-the-environment/policy-responses-to-climate-change" TargetMode="Externa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2286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800" b="1">
                <a:solidFill>
                  <a:srgbClr val="005000"/>
                </a:solidFill>
                <a:latin typeface="Rockwell"/>
              </a:rPr>
              <a:t>Climate Change - Our Urgent Global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4389120"/>
            <a:ext cx="1063447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B8E23"/>
                </a:solidFill>
                <a:latin typeface="Calibri"/>
              </a:defRPr>
            </a:pPr>
            <a:r>
              <a:t>Presented by AI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Presentation Agenda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The Warming Planet - Understanding the Greenhouse Effect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Driving Forces - Human Impact on Climate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Global Consequences - Impacts on Earth &amp; Health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Pathways Forward - Solutions for a Sustainable Future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The Warming Planet</a:t>
            </a:r>
            <a:r>
              <a:rPr sz="2800" b="1">
                <a:solidFill>
                  <a:srgbClr val="228B22"/>
                </a:solidFill>
                <a:latin typeface="Rockwell"/>
              </a:rPr>
              <a:t> - Understanding the Greenhouse Effect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Greenhouse effect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atmospheric gases</a:t>
            </a:r>
            <a:r>
              <a:rPr sz="2200">
                <a:solidFill>
                  <a:srgbClr val="005000"/>
                </a:solidFill>
                <a:latin typeface="Calibri"/>
              </a:rPr>
              <a:t> like </a:t>
            </a:r>
            <a:r>
              <a:rPr sz="2200" u="sng">
                <a:solidFill>
                  <a:srgbClr val="005000"/>
                </a:solidFill>
                <a:latin typeface="Calibri"/>
              </a:rPr>
              <a:t>CO2</a:t>
            </a:r>
            <a:r>
              <a:rPr sz="2200">
                <a:solidFill>
                  <a:srgbClr val="005000"/>
                </a:solidFill>
                <a:latin typeface="Calibri"/>
              </a:rPr>
              <a:t> and </a:t>
            </a:r>
            <a:r>
              <a:rPr sz="2200" u="sng">
                <a:solidFill>
                  <a:srgbClr val="005000"/>
                </a:solidFill>
                <a:latin typeface="Calibri"/>
              </a:rPr>
              <a:t>CH4</a:t>
            </a:r>
            <a:r>
              <a:rPr sz="2200">
                <a:solidFill>
                  <a:srgbClr val="005000"/>
                </a:solidFill>
                <a:latin typeface="Calibri"/>
              </a:rPr>
              <a:t> trap heat, causing climate change.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Solar radiation trapping</a:t>
            </a:r>
            <a:r>
              <a:rPr sz="2200">
                <a:solidFill>
                  <a:srgbClr val="005000"/>
                </a:solidFill>
                <a:latin typeface="Calibri"/>
              </a:rPr>
              <a:t> – these gases prevent heat from radiating into space, warming Earth's atmosphere.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Monitoring climate change</a:t>
            </a:r>
            <a:r>
              <a:rPr sz="2200">
                <a:solidFill>
                  <a:srgbClr val="005000"/>
                </a:solidFill>
                <a:latin typeface="Calibri"/>
              </a:rPr>
              <a:t> – key indicators include </a:t>
            </a:r>
            <a:r>
              <a:rPr sz="2200" u="sng">
                <a:solidFill>
                  <a:srgbClr val="005000"/>
                </a:solidFill>
                <a:latin typeface="Calibri"/>
              </a:rPr>
              <a:t>CO2 concentrations</a:t>
            </a:r>
            <a:r>
              <a:rPr sz="2200">
                <a:solidFill>
                  <a:srgbClr val="005000"/>
                </a:solidFill>
                <a:latin typeface="Calibri"/>
              </a:rPr>
              <a:t>, rising </a:t>
            </a:r>
            <a:r>
              <a:rPr sz="2200" u="sng">
                <a:solidFill>
                  <a:srgbClr val="005000"/>
                </a:solidFill>
                <a:latin typeface="Calibri"/>
              </a:rPr>
              <a:t>sea levels</a:t>
            </a:r>
            <a:r>
              <a:rPr sz="2200">
                <a:solidFill>
                  <a:srgbClr val="005000"/>
                </a:solidFill>
                <a:latin typeface="Calibri"/>
              </a:rPr>
              <a:t>, and </a:t>
            </a:r>
            <a:r>
              <a:rPr sz="2200" u="sng">
                <a:solidFill>
                  <a:srgbClr val="005000"/>
                </a:solidFill>
                <a:latin typeface="Calibri"/>
              </a:rPr>
              <a:t>temperatures</a:t>
            </a:r>
            <a:r>
              <a:rPr sz="2200">
                <a:solidFill>
                  <a:srgbClr val="005000"/>
                </a:solidFill>
                <a:latin typeface="Calibri"/>
              </a:rPr>
              <a:t>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Global warming trend</a:t>
            </a:r>
            <a:r>
              <a:rPr sz="2200">
                <a:solidFill>
                  <a:srgbClr val="005000"/>
                </a:solidFill>
                <a:latin typeface="Calibri"/>
              </a:rPr>
              <a:t> – 2024 likely exceeded </a:t>
            </a:r>
            <a:r>
              <a:rPr sz="2200" u="sng">
                <a:solidFill>
                  <a:srgbClr val="005000"/>
                </a:solidFill>
                <a:latin typeface="Calibri"/>
              </a:rPr>
              <a:t>1.5°C</a:t>
            </a:r>
            <a:r>
              <a:rPr sz="2200">
                <a:solidFill>
                  <a:srgbClr val="005000"/>
                </a:solidFill>
                <a:latin typeface="Calibri"/>
              </a:rPr>
              <a:t> above pre-industrial levels, a significant temperature rise.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B8E23"/>
                </a:solidFill>
                <a:latin typeface="Calibri"/>
              </a:defRPr>
            </a:pPr>
            <a:r>
              <a:t>Sources: </a:t>
            </a:r>
            <a:r>
              <a:rPr sz="900">
                <a:solidFill>
                  <a:srgbClr val="6B8E23"/>
                </a:solidFill>
                <a:hlinkClick r:id="rId2"/>
              </a:rPr>
              <a:t>https://www.nrdc.org/stories/what-are-ca...</a:t>
            </a:r>
            <a:r>
              <a:t> | </a:t>
            </a:r>
            <a:r>
              <a:rPr sz="900">
                <a:solidFill>
                  <a:srgbClr val="6B8E23"/>
                </a:solidFill>
                <a:hlinkClick r:id="rId3"/>
              </a:rPr>
              <a:t>https://www.bgs.ac.uk/discovering-geolog...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Driving Forces</a:t>
            </a:r>
            <a:r>
              <a:rPr sz="2800" b="1">
                <a:solidFill>
                  <a:srgbClr val="228B22"/>
                </a:solidFill>
                <a:latin typeface="Rockwell"/>
              </a:rPr>
              <a:t> - Human Impact on Climate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Fossil fuel combustion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major contributor</a:t>
            </a:r>
            <a:r>
              <a:rPr sz="2200">
                <a:solidFill>
                  <a:srgbClr val="005000"/>
                </a:solidFill>
                <a:latin typeface="Calibri"/>
              </a:rPr>
              <a:t> to global greenhouse gas emissions, drastically increasing atmospheric carbon dioxide.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Industrial Revolution activities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rapidly accelerated</a:t>
            </a:r>
            <a:r>
              <a:rPr sz="2200">
                <a:solidFill>
                  <a:srgbClr val="005000"/>
                </a:solidFill>
                <a:latin typeface="Calibri"/>
              </a:rPr>
              <a:t> atmospheric carbon dioxide levels, 100 times faster than previous natural increases.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Global food production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generates significant</a:t>
            </a:r>
            <a:r>
              <a:rPr sz="2200">
                <a:solidFill>
                  <a:srgbClr val="005000"/>
                </a:solidFill>
                <a:latin typeface="Calibri"/>
              </a:rPr>
              <a:t> greenhouse gas emissions from deforestation, livestock, and energy-intensive agricultural practices.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Electricity generation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accounts for</a:t>
            </a:r>
            <a:r>
              <a:rPr sz="2200">
                <a:solidFill>
                  <a:srgbClr val="005000"/>
                </a:solidFill>
                <a:latin typeface="Calibri"/>
              </a:rPr>
              <a:t> a quarter of U.S. greenhouse gas emissions due to reliance on dirty energy sources.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B8E23"/>
                </a:solidFill>
                <a:latin typeface="Calibri"/>
              </a:defRPr>
            </a:pPr>
            <a:r>
              <a:t>Sources: </a:t>
            </a:r>
            <a:r>
              <a:rPr sz="900">
                <a:solidFill>
                  <a:srgbClr val="6B8E23"/>
                </a:solidFill>
                <a:hlinkClick r:id="rId2"/>
              </a:rPr>
              <a:t>https://www.un.org/en/climatechange/scie...</a:t>
            </a:r>
            <a:r>
              <a:t> | </a:t>
            </a:r>
            <a:r>
              <a:rPr sz="900">
                <a:solidFill>
                  <a:srgbClr val="6B8E23"/>
                </a:solidFill>
                <a:hlinkClick r:id="rId3"/>
              </a:rPr>
              <a:t>https://www.epa.gov/climatechange-scienc...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Global Consequences</a:t>
            </a:r>
            <a:r>
              <a:rPr sz="2800" b="1">
                <a:solidFill>
                  <a:srgbClr val="228B22"/>
                </a:solidFill>
                <a:latin typeface="Rockwell"/>
              </a:rPr>
              <a:t> - Impacts on Earth &amp; Health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Climate change</a:t>
            </a:r>
            <a:r>
              <a:rPr sz="2200">
                <a:solidFill>
                  <a:srgbClr val="005000"/>
                </a:solidFill>
                <a:latin typeface="Calibri"/>
              </a:rPr>
              <a:t> – causes rising temperatures, sea level rise, extreme weather, and species survival risks.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Ocean warming</a:t>
            </a:r>
            <a:r>
              <a:rPr sz="2200">
                <a:solidFill>
                  <a:srgbClr val="005000"/>
                </a:solidFill>
                <a:latin typeface="Calibri"/>
              </a:rPr>
              <a:t> – leads to increased sea surface temperatures, altered circulation, and rising </a:t>
            </a:r>
            <a:r>
              <a:rPr sz="2200" u="sng">
                <a:solidFill>
                  <a:srgbClr val="005000"/>
                </a:solidFill>
                <a:latin typeface="Calibri"/>
              </a:rPr>
              <a:t>sea levels</a:t>
            </a:r>
            <a:r>
              <a:rPr sz="2200">
                <a:solidFill>
                  <a:srgbClr val="005000"/>
                </a:solidFill>
                <a:latin typeface="Calibri"/>
              </a:rPr>
              <a:t> globally.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Coastal property</a:t>
            </a:r>
            <a:r>
              <a:rPr sz="2200">
                <a:solidFill>
                  <a:srgbClr val="005000"/>
                </a:solidFill>
                <a:latin typeface="Calibri"/>
              </a:rPr>
              <a:t> – faces significant risk, with billions in potential losses from rising </a:t>
            </a:r>
            <a:r>
              <a:rPr sz="2200" u="sng">
                <a:solidFill>
                  <a:srgbClr val="005000"/>
                </a:solidFill>
                <a:latin typeface="Calibri"/>
              </a:rPr>
              <a:t>sea levels</a:t>
            </a:r>
            <a:r>
              <a:rPr sz="2200">
                <a:solidFill>
                  <a:srgbClr val="005000"/>
                </a:solidFill>
                <a:latin typeface="Calibri"/>
              </a:rPr>
              <a:t> and storms.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Human health</a:t>
            </a:r>
            <a:r>
              <a:rPr sz="2200">
                <a:solidFill>
                  <a:srgbClr val="005000"/>
                </a:solidFill>
                <a:latin typeface="Calibri"/>
              </a:rPr>
              <a:t> – faces immediate threats including diseases, disproportionately affecting vulnerable populations with </a:t>
            </a:r>
            <a:r>
              <a:rPr sz="2200" u="sng">
                <a:solidFill>
                  <a:srgbClr val="005000"/>
                </a:solidFill>
                <a:latin typeface="Calibri"/>
              </a:rPr>
              <a:t>pre-existing conditions</a:t>
            </a:r>
            <a:r>
              <a:rPr sz="2200">
                <a:solidFill>
                  <a:srgbClr val="005000"/>
                </a:solidFill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B8E23"/>
                </a:solidFill>
                <a:latin typeface="Calibri"/>
              </a:defRPr>
            </a:pPr>
            <a:r>
              <a:t>Sources: </a:t>
            </a:r>
            <a:r>
              <a:rPr sz="900">
                <a:solidFill>
                  <a:srgbClr val="6B8E23"/>
                </a:solidFill>
                <a:hlinkClick r:id="rId2"/>
              </a:rPr>
              <a:t>https://www.noaa.gov/education/resource-...</a:t>
            </a:r>
            <a:r>
              <a:t> | </a:t>
            </a:r>
            <a:r>
              <a:rPr sz="900">
                <a:solidFill>
                  <a:srgbClr val="6B8E23"/>
                </a:solidFill>
                <a:hlinkClick r:id="rId3"/>
              </a:rPr>
              <a:t>https://pmc.ncbi.nlm.nih.gov/articles/PM...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Pathways Forward</a:t>
            </a:r>
            <a:r>
              <a:rPr sz="2800" b="1">
                <a:solidFill>
                  <a:srgbClr val="228B22"/>
                </a:solidFill>
                <a:latin typeface="Rockwell"/>
              </a:rPr>
              <a:t> - Solutions for a Sustainable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Climate-smart health systems</a:t>
            </a:r>
            <a:r>
              <a:rPr sz="2200">
                <a:solidFill>
                  <a:srgbClr val="005000"/>
                </a:solidFill>
                <a:latin typeface="Calibri"/>
              </a:rPr>
              <a:t> – </a:t>
            </a:r>
            <a:r>
              <a:rPr sz="2200" u="sng">
                <a:solidFill>
                  <a:srgbClr val="005000"/>
                </a:solidFill>
                <a:latin typeface="Calibri"/>
              </a:rPr>
              <a:t>COP26</a:t>
            </a:r>
            <a:r>
              <a:rPr sz="2200">
                <a:solidFill>
                  <a:srgbClr val="005000"/>
                </a:solidFill>
                <a:latin typeface="Calibri"/>
              </a:rPr>
              <a:t> commitment to resilience and sustainability in over 50 nations.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Global carbon reduction efforts</a:t>
            </a:r>
            <a:r>
              <a:rPr sz="2200">
                <a:solidFill>
                  <a:srgbClr val="005000"/>
                </a:solidFill>
                <a:latin typeface="Calibri"/>
              </a:rPr>
              <a:t> – international agreements and national policies, including </a:t>
            </a:r>
            <a:r>
              <a:rPr sz="2200" u="sng">
                <a:solidFill>
                  <a:srgbClr val="005000"/>
                </a:solidFill>
                <a:latin typeface="Calibri"/>
              </a:rPr>
              <a:t>nuclear energy</a:t>
            </a:r>
            <a:r>
              <a:rPr sz="2200">
                <a:solidFill>
                  <a:srgbClr val="005000"/>
                </a:solidFill>
                <a:latin typeface="Calibri"/>
              </a:rPr>
              <a:t>, target emissions.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Advance energy efficiency</a:t>
            </a:r>
            <a:r>
              <a:rPr sz="2200">
                <a:solidFill>
                  <a:srgbClr val="005000"/>
                </a:solidFill>
                <a:latin typeface="Calibri"/>
              </a:rPr>
              <a:t> – public awareness, accessible technology like </a:t>
            </a:r>
            <a:r>
              <a:rPr sz="2200" u="sng">
                <a:solidFill>
                  <a:srgbClr val="005000"/>
                </a:solidFill>
                <a:latin typeface="Calibri"/>
              </a:rPr>
              <a:t>heat pumps</a:t>
            </a:r>
            <a:r>
              <a:rPr sz="2200">
                <a:solidFill>
                  <a:srgbClr val="005000"/>
                </a:solidFill>
                <a:latin typeface="Calibri"/>
              </a:rPr>
              <a:t>, and strong building mandates.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Empower climate finance</a:t>
            </a:r>
            <a:r>
              <a:rPr sz="2200">
                <a:solidFill>
                  <a:srgbClr val="005000"/>
                </a:solidFill>
                <a:latin typeface="Calibri"/>
              </a:rPr>
              <a:t> – crucial for developing nations to adapt and </a:t>
            </a:r>
            <a:r>
              <a:rPr sz="2200" u="sng">
                <a:solidFill>
                  <a:srgbClr val="005000"/>
                </a:solidFill>
                <a:latin typeface="Calibri"/>
              </a:rPr>
              <a:t>reduce emissions</a:t>
            </a:r>
            <a:r>
              <a:rPr sz="2200">
                <a:solidFill>
                  <a:srgbClr val="005000"/>
                </a:solidFill>
                <a:latin typeface="Calibri"/>
              </a:rPr>
              <a:t> effectively.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566928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1">
                <a:solidFill>
                  <a:srgbClr val="6B8E23"/>
                </a:solidFill>
                <a:latin typeface="Calibri"/>
              </a:defRPr>
            </a:pPr>
            <a:r>
              <a:t>Sources: </a:t>
            </a:r>
            <a:r>
              <a:rPr sz="900">
                <a:solidFill>
                  <a:srgbClr val="6B8E23"/>
                </a:solidFill>
                <a:hlinkClick r:id="rId2"/>
              </a:rPr>
              <a:t>https://www.nrdc.org/stories/what-are-so...</a:t>
            </a:r>
            <a:r>
              <a:t> | </a:t>
            </a:r>
            <a:r>
              <a:rPr sz="900">
                <a:solidFill>
                  <a:srgbClr val="6B8E23"/>
                </a:solidFill>
                <a:hlinkClick r:id="rId3"/>
              </a:rPr>
              <a:t>https://world-nuclear.org/information-li...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0972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6B8E23"/>
                </a:solidFill>
                <a:latin typeface="Calibri"/>
              </a:defRPr>
            </a:pPr>
            <a:r>
              <a:t>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800" b="1">
                <a:solidFill>
                  <a:srgbClr val="005000"/>
                </a:solidFill>
                <a:latin typeface="Rockwell"/>
              </a:rPr>
              <a:t>Key Takeaways</a:t>
            </a:r>
            <a:r>
              <a:rPr sz="2800" b="1">
                <a:solidFill>
                  <a:srgbClr val="228B22"/>
                </a:solidFill>
                <a:latin typeface="Rockwell"/>
              </a:rPr>
              <a:t> - Acting for Our Future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10972800" cy="4023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/>
            </a:r>
            <a:r>
              <a:rPr sz="2200" b="1">
                <a:solidFill>
                  <a:srgbClr val="228B22"/>
                </a:solidFill>
                <a:latin typeface="Calibri"/>
              </a:rPr>
              <a:t>Human activities</a:t>
            </a:r>
            <a:r>
              <a:rPr sz="2200">
                <a:solidFill>
                  <a:srgbClr val="005000"/>
                </a:solidFill>
                <a:latin typeface="Calibri"/>
              </a:rPr>
              <a:t>, primarily the unchecked burning of </a:t>
            </a:r>
            <a:r>
              <a:rPr sz="2200" b="1">
                <a:solidFill>
                  <a:srgbClr val="228B22"/>
                </a:solidFill>
                <a:latin typeface="Calibri"/>
              </a:rPr>
              <a:t>fossil fuels</a:t>
            </a:r>
            <a:r>
              <a:rPr sz="2200">
                <a:solidFill>
                  <a:srgbClr val="005000"/>
                </a:solidFill>
                <a:latin typeface="Calibri"/>
              </a:rPr>
              <a:t>, significantly increase atmospheric greenhouse gases.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Rising </a:t>
            </a:r>
            <a:r>
              <a:rPr sz="2200" b="1">
                <a:solidFill>
                  <a:srgbClr val="228B22"/>
                </a:solidFill>
                <a:latin typeface="Calibri"/>
              </a:rPr>
              <a:t>global temperatures</a:t>
            </a:r>
            <a:r>
              <a:rPr sz="2200">
                <a:solidFill>
                  <a:srgbClr val="005000"/>
                </a:solidFill>
                <a:latin typeface="Calibri"/>
              </a:rPr>
              <a:t> and </a:t>
            </a:r>
            <a:r>
              <a:rPr sz="2200" b="1">
                <a:solidFill>
                  <a:srgbClr val="228B22"/>
                </a:solidFill>
                <a:latin typeface="Calibri"/>
              </a:rPr>
              <a:t>sea levels</a:t>
            </a:r>
            <a:r>
              <a:rPr sz="2200">
                <a:solidFill>
                  <a:srgbClr val="005000"/>
                </a:solidFill>
                <a:latin typeface="Calibri"/>
              </a:rPr>
              <a:t> are direct consequences of increased greenhouse gas concentrations.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Climate change poses substantial risks to </a:t>
            </a:r>
            <a:r>
              <a:rPr sz="2200" b="1">
                <a:solidFill>
                  <a:srgbClr val="228B22"/>
                </a:solidFill>
                <a:latin typeface="Calibri"/>
              </a:rPr>
              <a:t>human health</a:t>
            </a:r>
            <a:r>
              <a:rPr sz="2200">
                <a:solidFill>
                  <a:srgbClr val="005000"/>
                </a:solidFill>
                <a:latin typeface="Calibri"/>
              </a:rPr>
              <a:t> and exacerbates existing </a:t>
            </a:r>
            <a:r>
              <a:rPr sz="2200" b="1">
                <a:solidFill>
                  <a:srgbClr val="228B22"/>
                </a:solidFill>
                <a:latin typeface="Calibri"/>
              </a:rPr>
              <a:t>societal vulnerabilities</a:t>
            </a:r>
            <a:r>
              <a:rPr sz="2200">
                <a:solidFill>
                  <a:srgbClr val="005000"/>
                </a:solidFill>
                <a:latin typeface="Calibri"/>
              </a:rPr>
              <a:t> worldwide.</a:t>
            </a:r>
          </a:p>
          <a:p>
            <a:pPr>
              <a:lnSpc>
                <a:spcPct val="130000"/>
              </a:lnSpc>
              <a:spcAft>
                <a:spcPts val="1200"/>
              </a:spcAft>
            </a:pPr>
            <a:r>
              <a:rPr sz="2200">
                <a:solidFill>
                  <a:srgbClr val="005000"/>
                </a:solidFill>
                <a:latin typeface="Calibri"/>
              </a:rPr>
              <a:t>Atmospheric </a:t>
            </a:r>
            <a:r>
              <a:rPr sz="2200" b="1">
                <a:solidFill>
                  <a:srgbClr val="228B22"/>
                </a:solidFill>
                <a:latin typeface="Calibri"/>
              </a:rPr>
              <a:t>carbon dioxide</a:t>
            </a:r>
            <a:r>
              <a:rPr sz="2200">
                <a:solidFill>
                  <a:srgbClr val="005000"/>
                </a:solidFill>
                <a:latin typeface="Calibri"/>
              </a:rPr>
              <a:t> levels have increased rapidly, accelerating </a:t>
            </a:r>
            <a:r>
              <a:rPr sz="2200" b="1">
                <a:solidFill>
                  <a:srgbClr val="228B22"/>
                </a:solidFill>
                <a:latin typeface="Calibri"/>
              </a:rPr>
              <a:t>global warming</a:t>
            </a:r>
            <a:r>
              <a:rPr sz="2200">
                <a:solidFill>
                  <a:srgbClr val="005000"/>
                </a:solidFill>
                <a:latin typeface="Calibri"/>
              </a:rPr>
              <a:t> trends over decades.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601200" y="6035040"/>
            <a:ext cx="1645920" cy="365760"/>
          </a:xfrm>
          <a:prstGeom prst="roundRect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  <a:latin typeface="Calibri"/>
              </a:rPr>
              <a:t>Page No. 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228B22"/>
                </a:solidFill>
                <a:latin typeface="Rockwell"/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38912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B8E23"/>
                </a:solidFill>
                <a:latin typeface="Calibri"/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