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8"/>
  </p:notesMasterIdLst>
  <p:sldIdLst>
    <p:sldId id="256" r:id="rId2"/>
    <p:sldId id="257" r:id="rId3"/>
    <p:sldId id="284" r:id="rId4"/>
    <p:sldId id="270" r:id="rId5"/>
    <p:sldId id="271" r:id="rId6"/>
    <p:sldId id="272" r:id="rId7"/>
    <p:sldId id="273" r:id="rId8"/>
    <p:sldId id="274" r:id="rId9"/>
    <p:sldId id="275" r:id="rId10"/>
    <p:sldId id="276" r:id="rId11"/>
    <p:sldId id="277" r:id="rId12"/>
    <p:sldId id="278" r:id="rId13"/>
    <p:sldId id="279" r:id="rId14"/>
    <p:sldId id="283" r:id="rId15"/>
    <p:sldId id="281" r:id="rId16"/>
    <p:sldId id="282" r:id="rId17"/>
  </p:sldIdLst>
  <p:sldSz cx="12192000" cy="6858000"/>
  <p:notesSz cx="6858000" cy="9144000"/>
  <p:embeddedFontLst>
    <p:embeddedFont>
      <p:font typeface="Calibri" panose="020F0502020204030204" pitchFamily="34" charset="0"/>
      <p:regular r:id="rId19"/>
      <p:bold r:id="rId20"/>
      <p:italic r:id="rId21"/>
      <p:boldItalic r:id="rId22"/>
    </p:embeddedFont>
    <p:embeddedFont>
      <p:font typeface="Century Gothic" panose="020B0502020202020204" pitchFamily="34" charset="0"/>
      <p:regular r:id="rId23"/>
      <p:bold r:id="rId24"/>
      <p:italic r:id="rId25"/>
      <p:boldItalic r:id="rId26"/>
    </p:embeddedFont>
    <p:embeddedFont>
      <p:font typeface="Segoe UI Symbol" panose="020B0502040204020203" pitchFamily="34" charset="0"/>
      <p:regular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8" roundtripDataSignature="AMtx7mja1iNMUlAlqX4iV31sKtFy/FYF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35" autoAdjust="0"/>
    <p:restoredTop sz="94660"/>
  </p:normalViewPr>
  <p:slideViewPr>
    <p:cSldViewPr snapToGrid="0">
      <p:cViewPr varScale="1">
        <p:scale>
          <a:sx n="81" d="100"/>
          <a:sy n="81" d="100"/>
        </p:scale>
        <p:origin x="71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customschemas.google.com/relationships/presentationmetadata" Target="meta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15"/>
          <p:cNvSpPr txBox="1">
            <a:spLocks noGrp="1"/>
          </p:cNvSpPr>
          <p:nvPr>
            <p:ph type="ctrTitle"/>
          </p:nvPr>
        </p:nvSpPr>
        <p:spPr>
          <a:xfrm>
            <a:off x="684212" y="685799"/>
            <a:ext cx="8001000" cy="297180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5"/>
          <p:cNvSpPr txBox="1">
            <a:spLocks noGrp="1"/>
          </p:cNvSpPr>
          <p:nvPr>
            <p:ph type="subTitle" idx="1"/>
          </p:nvPr>
        </p:nvSpPr>
        <p:spPr>
          <a:xfrm>
            <a:off x="684212" y="3843867"/>
            <a:ext cx="6400800" cy="1947333"/>
          </a:xfrm>
          <a:prstGeom prst="rect">
            <a:avLst/>
          </a:prstGeom>
          <a:noFill/>
          <a:ln>
            <a:noFill/>
          </a:ln>
        </p:spPr>
        <p:txBody>
          <a:bodyPr spcFirstLastPara="1" wrap="square" lIns="91425" tIns="45700" rIns="91425" bIns="45700" anchor="t" anchorCtr="0">
            <a:normAutofit/>
          </a:bodyPr>
          <a:lstStyle>
            <a:lvl1pPr lvl="0" algn="l">
              <a:spcBef>
                <a:spcPts val="420"/>
              </a:spcBef>
              <a:spcAft>
                <a:spcPts val="0"/>
              </a:spcAft>
              <a:buSzPts val="1680"/>
              <a:buNone/>
              <a:defRPr sz="2100">
                <a:solidFill>
                  <a:srgbClr val="0F486F"/>
                </a:solidFill>
              </a:defRPr>
            </a:lvl1pPr>
            <a:lvl2pPr lvl="1" algn="ctr">
              <a:spcBef>
                <a:spcPts val="600"/>
              </a:spcBef>
              <a:spcAft>
                <a:spcPts val="0"/>
              </a:spcAft>
              <a:buSzPts val="1440"/>
              <a:buNone/>
              <a:defRPr>
                <a:solidFill>
                  <a:schemeClr val="lt1"/>
                </a:solidFill>
              </a:defRPr>
            </a:lvl2pPr>
            <a:lvl3pPr lvl="2" algn="ctr">
              <a:spcBef>
                <a:spcPts val="600"/>
              </a:spcBef>
              <a:spcAft>
                <a:spcPts val="0"/>
              </a:spcAft>
              <a:buSzPts val="1280"/>
              <a:buNone/>
              <a:defRPr>
                <a:solidFill>
                  <a:schemeClr val="lt1"/>
                </a:solidFill>
              </a:defRPr>
            </a:lvl3pPr>
            <a:lvl4pPr lvl="3" algn="ctr">
              <a:spcBef>
                <a:spcPts val="600"/>
              </a:spcBef>
              <a:spcAft>
                <a:spcPts val="0"/>
              </a:spcAft>
              <a:buSzPts val="1120"/>
              <a:buNone/>
              <a:defRPr>
                <a:solidFill>
                  <a:schemeClr val="lt1"/>
                </a:solidFill>
              </a:defRPr>
            </a:lvl4pPr>
            <a:lvl5pPr lvl="4" algn="ctr">
              <a:spcBef>
                <a:spcPts val="600"/>
              </a:spcBef>
              <a:spcAft>
                <a:spcPts val="0"/>
              </a:spcAft>
              <a:buSzPts val="1120"/>
              <a:buNone/>
              <a:defRPr>
                <a:solidFill>
                  <a:schemeClr val="lt1"/>
                </a:solidFill>
              </a:defRPr>
            </a:lvl5pPr>
            <a:lvl6pPr lvl="5" algn="ctr">
              <a:spcBef>
                <a:spcPts val="600"/>
              </a:spcBef>
              <a:spcAft>
                <a:spcPts val="0"/>
              </a:spcAft>
              <a:buSzPts val="1120"/>
              <a:buNone/>
              <a:defRPr>
                <a:solidFill>
                  <a:schemeClr val="lt1"/>
                </a:solidFill>
              </a:defRPr>
            </a:lvl6pPr>
            <a:lvl7pPr lvl="6" algn="ctr">
              <a:spcBef>
                <a:spcPts val="600"/>
              </a:spcBef>
              <a:spcAft>
                <a:spcPts val="0"/>
              </a:spcAft>
              <a:buSzPts val="1120"/>
              <a:buNone/>
              <a:defRPr>
                <a:solidFill>
                  <a:schemeClr val="lt1"/>
                </a:solidFill>
              </a:defRPr>
            </a:lvl7pPr>
            <a:lvl8pPr lvl="7" algn="ctr">
              <a:spcBef>
                <a:spcPts val="600"/>
              </a:spcBef>
              <a:spcAft>
                <a:spcPts val="0"/>
              </a:spcAft>
              <a:buSzPts val="1120"/>
              <a:buNone/>
              <a:defRPr>
                <a:solidFill>
                  <a:schemeClr val="lt1"/>
                </a:solidFill>
              </a:defRPr>
            </a:lvl8pPr>
            <a:lvl9pPr lvl="8" algn="ctr">
              <a:spcBef>
                <a:spcPts val="600"/>
              </a:spcBef>
              <a:spcAft>
                <a:spcPts val="600"/>
              </a:spcAft>
              <a:buSzPts val="1120"/>
              <a:buNone/>
              <a:defRPr>
                <a:solidFill>
                  <a:schemeClr val="lt1"/>
                </a:solidFill>
              </a:defRPr>
            </a:lvl9pPr>
          </a:lstStyle>
          <a:p>
            <a:endParaRPr/>
          </a:p>
        </p:txBody>
      </p:sp>
      <p:sp>
        <p:nvSpPr>
          <p:cNvPr id="20" name="Google Shape;20;p1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23" name="Google Shape;23;p15"/>
          <p:cNvCxnSpPr/>
          <p:nvPr/>
        </p:nvCxnSpPr>
        <p:spPr>
          <a:xfrm flipH="1">
            <a:off x="8228012" y="8467"/>
            <a:ext cx="3810000" cy="3810000"/>
          </a:xfrm>
          <a:prstGeom prst="straightConnector1">
            <a:avLst/>
          </a:prstGeom>
          <a:noFill/>
          <a:ln w="12700" cap="flat" cmpd="sng">
            <a:solidFill>
              <a:schemeClr val="lt1"/>
            </a:solidFill>
            <a:prstDash val="solid"/>
            <a:round/>
            <a:headEnd type="none" w="sm" len="sm"/>
            <a:tailEnd type="none" w="sm" len="sm"/>
          </a:ln>
        </p:spPr>
      </p:cxnSp>
      <p:cxnSp>
        <p:nvCxnSpPr>
          <p:cNvPr id="24" name="Google Shape;24;p15"/>
          <p:cNvCxnSpPr/>
          <p:nvPr/>
        </p:nvCxnSpPr>
        <p:spPr>
          <a:xfrm flipH="1">
            <a:off x="6108170" y="91545"/>
            <a:ext cx="6080655" cy="6080655"/>
          </a:xfrm>
          <a:prstGeom prst="straightConnector1">
            <a:avLst/>
          </a:prstGeom>
          <a:noFill/>
          <a:ln w="12700" cap="flat" cmpd="sng">
            <a:solidFill>
              <a:schemeClr val="lt1"/>
            </a:solidFill>
            <a:prstDash val="solid"/>
            <a:round/>
            <a:headEnd type="none" w="sm" len="sm"/>
            <a:tailEnd type="none" w="sm" len="sm"/>
          </a:ln>
        </p:spPr>
      </p:cxnSp>
      <p:cxnSp>
        <p:nvCxnSpPr>
          <p:cNvPr id="25" name="Google Shape;25;p15"/>
          <p:cNvCxnSpPr/>
          <p:nvPr/>
        </p:nvCxnSpPr>
        <p:spPr>
          <a:xfrm flipH="1">
            <a:off x="7235825" y="228600"/>
            <a:ext cx="4953000" cy="4953000"/>
          </a:xfrm>
          <a:prstGeom prst="straightConnector1">
            <a:avLst/>
          </a:prstGeom>
          <a:noFill/>
          <a:ln w="12700" cap="flat" cmpd="sng">
            <a:solidFill>
              <a:schemeClr val="lt1"/>
            </a:solidFill>
            <a:prstDash val="solid"/>
            <a:round/>
            <a:headEnd type="none" w="sm" len="sm"/>
            <a:tailEnd type="none" w="sm" len="sm"/>
          </a:ln>
        </p:spPr>
      </p:cxnSp>
      <p:cxnSp>
        <p:nvCxnSpPr>
          <p:cNvPr id="26" name="Google Shape;26;p15"/>
          <p:cNvCxnSpPr/>
          <p:nvPr/>
        </p:nvCxnSpPr>
        <p:spPr>
          <a:xfrm flipH="1">
            <a:off x="7335837" y="32278"/>
            <a:ext cx="4852989" cy="4852989"/>
          </a:xfrm>
          <a:prstGeom prst="straightConnector1">
            <a:avLst/>
          </a:prstGeom>
          <a:noFill/>
          <a:ln w="31750" cap="flat" cmpd="sng">
            <a:solidFill>
              <a:schemeClr val="lt1"/>
            </a:solidFill>
            <a:prstDash val="solid"/>
            <a:round/>
            <a:headEnd type="none" w="sm" len="sm"/>
            <a:tailEnd type="none" w="sm" len="sm"/>
          </a:ln>
        </p:spPr>
      </p:cxnSp>
      <p:cxnSp>
        <p:nvCxnSpPr>
          <p:cNvPr id="27" name="Google Shape;27;p15"/>
          <p:cNvCxnSpPr/>
          <p:nvPr/>
        </p:nvCxnSpPr>
        <p:spPr>
          <a:xfrm flipH="1">
            <a:off x="7845426" y="609601"/>
            <a:ext cx="4343399" cy="4343399"/>
          </a:xfrm>
          <a:prstGeom prst="straightConnector1">
            <a:avLst/>
          </a:prstGeom>
          <a:noFill/>
          <a:ln w="31750" cap="flat" cmpd="sng">
            <a:solidFill>
              <a:schemeClr val="lt1"/>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6"/>
        <p:cNvGrpSpPr/>
        <p:nvPr/>
      </p:nvGrpSpPr>
      <p:grpSpPr>
        <a:xfrm>
          <a:off x="0" y="0"/>
          <a:ext cx="0" cy="0"/>
          <a:chOff x="0" y="0"/>
          <a:chExt cx="0" cy="0"/>
        </a:xfrm>
      </p:grpSpPr>
      <p:sp>
        <p:nvSpPr>
          <p:cNvPr id="87" name="Google Shape;87;p25"/>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5"/>
          <p:cNvSpPr txBox="1">
            <a:spLocks noGrp="1"/>
          </p:cNvSpPr>
          <p:nvPr>
            <p:ph type="body" idx="1"/>
          </p:nvPr>
        </p:nvSpPr>
        <p:spPr>
          <a:xfrm>
            <a:off x="684212" y="4114800"/>
            <a:ext cx="8535988" cy="18796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89" name="Google Shape;89;p2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2"/>
        <p:cNvGrpSpPr/>
        <p:nvPr/>
      </p:nvGrpSpPr>
      <p:grpSpPr>
        <a:xfrm>
          <a:off x="0" y="0"/>
          <a:ext cx="0" cy="0"/>
          <a:chOff x="0" y="0"/>
          <a:chExt cx="0" cy="0"/>
        </a:xfrm>
      </p:grpSpPr>
      <p:sp>
        <p:nvSpPr>
          <p:cNvPr id="93" name="Google Shape;93;p26"/>
          <p:cNvSpPr txBox="1">
            <a:spLocks noGrp="1"/>
          </p:cNvSpPr>
          <p:nvPr>
            <p:ph type="title"/>
          </p:nvPr>
        </p:nvSpPr>
        <p:spPr>
          <a:xfrm>
            <a:off x="1141411" y="685800"/>
            <a:ext cx="9144001"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6"/>
          <p:cNvSpPr txBox="1">
            <a:spLocks noGrp="1"/>
          </p:cNvSpPr>
          <p:nvPr>
            <p:ph type="body" idx="1"/>
          </p:nvPr>
        </p:nvSpPr>
        <p:spPr>
          <a:xfrm>
            <a:off x="1446212" y="3429000"/>
            <a:ext cx="8534400" cy="3810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Font typeface="Century Gothic"/>
              <a:buNone/>
              <a:defRPr/>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95" name="Google Shape;95;p26"/>
          <p:cNvSpPr txBox="1">
            <a:spLocks noGrp="1"/>
          </p:cNvSpPr>
          <p:nvPr>
            <p:ph type="body" idx="2"/>
          </p:nvPr>
        </p:nvSpPr>
        <p:spPr>
          <a:xfrm>
            <a:off x="684213" y="4301067"/>
            <a:ext cx="8534400" cy="1684865"/>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96" name="Google Shape;96;p2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9" name="Google Shape;99;p26"/>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
        <p:nvSpPr>
          <p:cNvPr id="100" name="Google Shape;100;p26"/>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1"/>
        <p:cNvGrpSpPr/>
        <p:nvPr/>
      </p:nvGrpSpPr>
      <p:grpSpPr>
        <a:xfrm>
          <a:off x="0" y="0"/>
          <a:ext cx="0" cy="0"/>
          <a:chOff x="0" y="0"/>
          <a:chExt cx="0" cy="0"/>
        </a:xfrm>
      </p:grpSpPr>
      <p:sp>
        <p:nvSpPr>
          <p:cNvPr id="102" name="Google Shape;102;p27"/>
          <p:cNvSpPr txBox="1">
            <a:spLocks noGrp="1"/>
          </p:cNvSpPr>
          <p:nvPr>
            <p:ph type="title"/>
          </p:nvPr>
        </p:nvSpPr>
        <p:spPr>
          <a:xfrm>
            <a:off x="684212" y="3429000"/>
            <a:ext cx="8534400" cy="16974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27"/>
          <p:cNvSpPr txBox="1">
            <a:spLocks noGrp="1"/>
          </p:cNvSpPr>
          <p:nvPr>
            <p:ph type="body" idx="1"/>
          </p:nvPr>
        </p:nvSpPr>
        <p:spPr>
          <a:xfrm>
            <a:off x="684211" y="5132981"/>
            <a:ext cx="8535990"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04" name="Google Shape;104;p2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07"/>
        <p:cNvGrpSpPr/>
        <p:nvPr/>
      </p:nvGrpSpPr>
      <p:grpSpPr>
        <a:xfrm>
          <a:off x="0" y="0"/>
          <a:ext cx="0" cy="0"/>
          <a:chOff x="0" y="0"/>
          <a:chExt cx="0" cy="0"/>
        </a:xfrm>
      </p:grpSpPr>
      <p:sp>
        <p:nvSpPr>
          <p:cNvPr id="108" name="Google Shape;108;p28"/>
          <p:cNvSpPr txBox="1">
            <a:spLocks noGrp="1"/>
          </p:cNvSpPr>
          <p:nvPr>
            <p:ph type="title"/>
          </p:nvPr>
        </p:nvSpPr>
        <p:spPr>
          <a:xfrm>
            <a:off x="1141413" y="685800"/>
            <a:ext cx="91440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8"/>
          <p:cNvSpPr txBox="1">
            <a:spLocks noGrp="1"/>
          </p:cNvSpPr>
          <p:nvPr>
            <p:ph type="body" idx="1"/>
          </p:nvPr>
        </p:nvSpPr>
        <p:spPr>
          <a:xfrm>
            <a:off x="684212" y="3928534"/>
            <a:ext cx="8534401" cy="1049866"/>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0" name="Google Shape;110;p28"/>
          <p:cNvSpPr txBox="1">
            <a:spLocks noGrp="1"/>
          </p:cNvSpPr>
          <p:nvPr>
            <p:ph type="body" idx="2"/>
          </p:nvPr>
        </p:nvSpPr>
        <p:spPr>
          <a:xfrm>
            <a:off x="684211" y="4978400"/>
            <a:ext cx="8534401" cy="10160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11" name="Google Shape;111;p2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14" name="Google Shape;114;p28"/>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
        <p:nvSpPr>
          <p:cNvPr id="115" name="Google Shape;115;p28"/>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16"/>
        <p:cNvGrpSpPr/>
        <p:nvPr/>
      </p:nvGrpSpPr>
      <p:grpSpPr>
        <a:xfrm>
          <a:off x="0" y="0"/>
          <a:ext cx="0" cy="0"/>
          <a:chOff x="0" y="0"/>
          <a:chExt cx="0" cy="0"/>
        </a:xfrm>
      </p:grpSpPr>
      <p:sp>
        <p:nvSpPr>
          <p:cNvPr id="117" name="Google Shape;117;p29"/>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9"/>
          <p:cNvSpPr txBox="1">
            <a:spLocks noGrp="1"/>
          </p:cNvSpPr>
          <p:nvPr>
            <p:ph type="body" idx="1"/>
          </p:nvPr>
        </p:nvSpPr>
        <p:spPr>
          <a:xfrm>
            <a:off x="684212" y="3928534"/>
            <a:ext cx="8534400" cy="838200"/>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9" name="Google Shape;119;p29"/>
          <p:cNvSpPr txBox="1">
            <a:spLocks noGrp="1"/>
          </p:cNvSpPr>
          <p:nvPr>
            <p:ph type="body" idx="2"/>
          </p:nvPr>
        </p:nvSpPr>
        <p:spPr>
          <a:xfrm>
            <a:off x="684211" y="4766732"/>
            <a:ext cx="8534401" cy="1227667"/>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20" name="Google Shape;120;p2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2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3"/>
        <p:cNvGrpSpPr/>
        <p:nvPr/>
      </p:nvGrpSpPr>
      <p:grpSpPr>
        <a:xfrm>
          <a:off x="0" y="0"/>
          <a:ext cx="0" cy="0"/>
          <a:chOff x="0" y="0"/>
          <a:chExt cx="0" cy="0"/>
        </a:xfrm>
      </p:grpSpPr>
      <p:sp>
        <p:nvSpPr>
          <p:cNvPr id="124" name="Google Shape;124;p3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30"/>
          <p:cNvSpPr txBox="1">
            <a:spLocks noGrp="1"/>
          </p:cNvSpPr>
          <p:nvPr>
            <p:ph type="body" idx="1"/>
          </p:nvPr>
        </p:nvSpPr>
        <p:spPr>
          <a:xfrm rot="5400000">
            <a:off x="3143778" y="-1773767"/>
            <a:ext cx="3615267" cy="85344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26" name="Google Shape;126;p3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3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3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9"/>
        <p:cNvGrpSpPr/>
        <p:nvPr/>
      </p:nvGrpSpPr>
      <p:grpSpPr>
        <a:xfrm>
          <a:off x="0" y="0"/>
          <a:ext cx="0" cy="0"/>
          <a:chOff x="0" y="0"/>
          <a:chExt cx="0" cy="0"/>
        </a:xfrm>
      </p:grpSpPr>
      <p:sp>
        <p:nvSpPr>
          <p:cNvPr id="130" name="Google Shape;130;p31"/>
          <p:cNvSpPr txBox="1">
            <a:spLocks noGrp="1"/>
          </p:cNvSpPr>
          <p:nvPr>
            <p:ph type="title"/>
          </p:nvPr>
        </p:nvSpPr>
        <p:spPr>
          <a:xfrm rot="5400000">
            <a:off x="7427912" y="1943100"/>
            <a:ext cx="4572000" cy="20574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31"/>
          <p:cNvSpPr txBox="1">
            <a:spLocks noGrp="1"/>
          </p:cNvSpPr>
          <p:nvPr>
            <p:ph type="body" idx="1"/>
          </p:nvPr>
        </p:nvSpPr>
        <p:spPr>
          <a:xfrm rot="5400000">
            <a:off x="1943100" y="-571500"/>
            <a:ext cx="5308600" cy="78232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32" name="Google Shape;132;p3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3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3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16"/>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6"/>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31" name="Google Shape;31;p1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17"/>
          <p:cNvSpPr txBox="1">
            <a:spLocks noGrp="1"/>
          </p:cNvSpPr>
          <p:nvPr>
            <p:ph type="title"/>
          </p:nvPr>
        </p:nvSpPr>
        <p:spPr>
          <a:xfrm>
            <a:off x="684211" y="2006600"/>
            <a:ext cx="8534401" cy="228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Century Gothic"/>
              <a:buNone/>
              <a:defRPr sz="36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7"/>
          <p:cNvSpPr txBox="1">
            <a:spLocks noGrp="1"/>
          </p:cNvSpPr>
          <p:nvPr>
            <p:ph type="body" idx="1"/>
          </p:nvPr>
        </p:nvSpPr>
        <p:spPr>
          <a:xfrm>
            <a:off x="684213" y="4495800"/>
            <a:ext cx="8534400" cy="14986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37" name="Google Shape;37;p1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18"/>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8"/>
          <p:cNvSpPr txBox="1">
            <a:spLocks noGrp="1"/>
          </p:cNvSpPr>
          <p:nvPr>
            <p:ph type="body" idx="1"/>
          </p:nvPr>
        </p:nvSpPr>
        <p:spPr>
          <a:xfrm>
            <a:off x="684211" y="685800"/>
            <a:ext cx="4937655"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3" name="Google Shape;43;p18"/>
          <p:cNvSpPr txBox="1">
            <a:spLocks noGrp="1"/>
          </p:cNvSpPr>
          <p:nvPr>
            <p:ph type="body" idx="2"/>
          </p:nvPr>
        </p:nvSpPr>
        <p:spPr>
          <a:xfrm>
            <a:off x="5808133" y="685801"/>
            <a:ext cx="4934479" cy="3615266"/>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4" name="Google Shape;44;p1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19"/>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9"/>
          <p:cNvSpPr txBox="1">
            <a:spLocks noGrp="1"/>
          </p:cNvSpPr>
          <p:nvPr>
            <p:ph type="body" idx="1"/>
          </p:nvPr>
        </p:nvSpPr>
        <p:spPr>
          <a:xfrm>
            <a:off x="972080" y="685800"/>
            <a:ext cx="4649787"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0" name="Google Shape;50;p19"/>
          <p:cNvSpPr txBox="1">
            <a:spLocks noGrp="1"/>
          </p:cNvSpPr>
          <p:nvPr>
            <p:ph type="body" idx="2"/>
          </p:nvPr>
        </p:nvSpPr>
        <p:spPr>
          <a:xfrm>
            <a:off x="684211" y="1270529"/>
            <a:ext cx="4937655"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1" name="Google Shape;51;p19"/>
          <p:cNvSpPr txBox="1">
            <a:spLocks noGrp="1"/>
          </p:cNvSpPr>
          <p:nvPr>
            <p:ph type="body" idx="3"/>
          </p:nvPr>
        </p:nvSpPr>
        <p:spPr>
          <a:xfrm>
            <a:off x="6079066" y="685800"/>
            <a:ext cx="4665134"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2" name="Google Shape;52;p19"/>
          <p:cNvSpPr txBox="1">
            <a:spLocks noGrp="1"/>
          </p:cNvSpPr>
          <p:nvPr>
            <p:ph type="body" idx="4"/>
          </p:nvPr>
        </p:nvSpPr>
        <p:spPr>
          <a:xfrm>
            <a:off x="5806545" y="1262062"/>
            <a:ext cx="4929188"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3" name="Google Shape;53;p1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2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2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22"/>
          <p:cNvSpPr txBox="1">
            <a:spLocks noGrp="1"/>
          </p:cNvSpPr>
          <p:nvPr>
            <p:ph type="title"/>
          </p:nvPr>
        </p:nvSpPr>
        <p:spPr>
          <a:xfrm>
            <a:off x="7085012" y="685800"/>
            <a:ext cx="3657600" cy="137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2"/>
          <p:cNvSpPr txBox="1">
            <a:spLocks noGrp="1"/>
          </p:cNvSpPr>
          <p:nvPr>
            <p:ph type="body" idx="1"/>
          </p:nvPr>
        </p:nvSpPr>
        <p:spPr>
          <a:xfrm>
            <a:off x="684212" y="685800"/>
            <a:ext cx="5943601" cy="5308600"/>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68" name="Google Shape;68;p22"/>
          <p:cNvSpPr txBox="1">
            <a:spLocks noGrp="1"/>
          </p:cNvSpPr>
          <p:nvPr>
            <p:ph type="body" idx="2"/>
          </p:nvPr>
        </p:nvSpPr>
        <p:spPr>
          <a:xfrm>
            <a:off x="7085012" y="2209799"/>
            <a:ext cx="3657600" cy="2091267"/>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None/>
              <a:defRPr sz="16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69" name="Google Shape;69;p22"/>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2"/>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2"/>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9"/>
        <p:cNvGrpSpPr/>
        <p:nvPr/>
      </p:nvGrpSpPr>
      <p:grpSpPr>
        <a:xfrm>
          <a:off x="0" y="0"/>
          <a:ext cx="0" cy="0"/>
          <a:chOff x="0" y="0"/>
          <a:chExt cx="0" cy="0"/>
        </a:xfrm>
      </p:grpSpPr>
      <p:sp>
        <p:nvSpPr>
          <p:cNvPr id="80" name="Google Shape;80;p24"/>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4"/>
          <p:cNvSpPr>
            <a:spLocks noGrp="1"/>
          </p:cNvSpPr>
          <p:nvPr>
            <p:ph type="pic" idx="2"/>
          </p:nvPr>
        </p:nvSpPr>
        <p:spPr>
          <a:xfrm>
            <a:off x="685800" y="533400"/>
            <a:ext cx="10818812" cy="31242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endParaRPr/>
          </a:p>
        </p:txBody>
      </p:sp>
      <p:sp>
        <p:nvSpPr>
          <p:cNvPr id="82" name="Google Shape;82;p24"/>
          <p:cNvSpPr txBox="1">
            <a:spLocks noGrp="1"/>
          </p:cNvSpPr>
          <p:nvPr>
            <p:ph type="body" idx="1"/>
          </p:nvPr>
        </p:nvSpPr>
        <p:spPr>
          <a:xfrm>
            <a:off x="914402" y="3843867"/>
            <a:ext cx="8304210" cy="457200"/>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Font typeface="Century Gothic"/>
              <a:buNone/>
              <a:defRPr sz="1600"/>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83" name="Google Shape;83;p2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62D2EF"/>
            </a:gs>
            <a:gs pos="10000">
              <a:srgbClr val="62D2EF"/>
            </a:gs>
            <a:gs pos="100000">
              <a:srgbClr val="05578D"/>
            </a:gs>
          </a:gsLst>
          <a:lin ang="6120000" scaled="0"/>
        </a:gradFill>
        <a:effectLst/>
      </p:bgPr>
    </p:bg>
    <p:spTree>
      <p:nvGrpSpPr>
        <p:cNvPr id="1" name="Shape 5"/>
        <p:cNvGrpSpPr/>
        <p:nvPr/>
      </p:nvGrpSpPr>
      <p:grpSpPr>
        <a:xfrm>
          <a:off x="0" y="0"/>
          <a:ext cx="0" cy="0"/>
          <a:chOff x="0" y="0"/>
          <a:chExt cx="0" cy="0"/>
        </a:xfrm>
      </p:grpSpPr>
      <p:grpSp>
        <p:nvGrpSpPr>
          <p:cNvPr id="6" name="Google Shape;6;p14"/>
          <p:cNvGrpSpPr/>
          <p:nvPr/>
        </p:nvGrpSpPr>
        <p:grpSpPr>
          <a:xfrm>
            <a:off x="9206969" y="2963333"/>
            <a:ext cx="2981859" cy="3208867"/>
            <a:chOff x="9206969" y="2963333"/>
            <a:chExt cx="2981859" cy="3208867"/>
          </a:xfrm>
        </p:grpSpPr>
        <p:cxnSp>
          <p:nvCxnSpPr>
            <p:cNvPr id="7" name="Google Shape;7;p14"/>
            <p:cNvCxnSpPr/>
            <p:nvPr/>
          </p:nvCxnSpPr>
          <p:spPr>
            <a:xfrm flipH="1">
              <a:off x="11276012" y="2963333"/>
              <a:ext cx="912814" cy="912812"/>
            </a:xfrm>
            <a:prstGeom prst="straightConnector1">
              <a:avLst/>
            </a:prstGeom>
            <a:noFill/>
            <a:ln w="9525" cap="flat" cmpd="sng">
              <a:solidFill>
                <a:schemeClr val="lt1"/>
              </a:solidFill>
              <a:prstDash val="solid"/>
              <a:round/>
              <a:headEnd type="none" w="sm" len="sm"/>
              <a:tailEnd type="none" w="sm" len="sm"/>
            </a:ln>
          </p:spPr>
        </p:cxnSp>
        <p:cxnSp>
          <p:nvCxnSpPr>
            <p:cNvPr id="8" name="Google Shape;8;p14"/>
            <p:cNvCxnSpPr/>
            <p:nvPr/>
          </p:nvCxnSpPr>
          <p:spPr>
            <a:xfrm flipH="1">
              <a:off x="9206969" y="3190344"/>
              <a:ext cx="2981857" cy="2981856"/>
            </a:xfrm>
            <a:prstGeom prst="straightConnector1">
              <a:avLst/>
            </a:prstGeom>
            <a:noFill/>
            <a:ln w="9525" cap="flat" cmpd="sng">
              <a:solidFill>
                <a:schemeClr val="lt1"/>
              </a:solidFill>
              <a:prstDash val="solid"/>
              <a:round/>
              <a:headEnd type="none" w="sm" len="sm"/>
              <a:tailEnd type="none" w="sm" len="sm"/>
            </a:ln>
          </p:spPr>
        </p:cxnSp>
        <p:cxnSp>
          <p:nvCxnSpPr>
            <p:cNvPr id="9" name="Google Shape;9;p14"/>
            <p:cNvCxnSpPr/>
            <p:nvPr/>
          </p:nvCxnSpPr>
          <p:spPr>
            <a:xfrm flipH="1">
              <a:off x="10292292" y="3285067"/>
              <a:ext cx="1896534" cy="1896533"/>
            </a:xfrm>
            <a:prstGeom prst="straightConnector1">
              <a:avLst/>
            </a:prstGeom>
            <a:noFill/>
            <a:ln w="9525" cap="flat" cmpd="sng">
              <a:solidFill>
                <a:schemeClr val="lt1"/>
              </a:solidFill>
              <a:prstDash val="solid"/>
              <a:round/>
              <a:headEnd type="none" w="sm" len="sm"/>
              <a:tailEnd type="none" w="sm" len="sm"/>
            </a:ln>
          </p:spPr>
        </p:cxnSp>
        <p:cxnSp>
          <p:nvCxnSpPr>
            <p:cNvPr id="10" name="Google Shape;10;p14"/>
            <p:cNvCxnSpPr/>
            <p:nvPr/>
          </p:nvCxnSpPr>
          <p:spPr>
            <a:xfrm flipH="1">
              <a:off x="10443103" y="3131080"/>
              <a:ext cx="1745722" cy="1745720"/>
            </a:xfrm>
            <a:prstGeom prst="straightConnector1">
              <a:avLst/>
            </a:prstGeom>
            <a:noFill/>
            <a:ln w="28575" cap="flat" cmpd="sng">
              <a:solidFill>
                <a:schemeClr val="lt1"/>
              </a:solidFill>
              <a:prstDash val="solid"/>
              <a:round/>
              <a:headEnd type="none" w="sm" len="sm"/>
              <a:tailEnd type="none" w="sm" len="sm"/>
            </a:ln>
          </p:spPr>
        </p:cxnSp>
        <p:cxnSp>
          <p:nvCxnSpPr>
            <p:cNvPr id="11" name="Google Shape;11;p14"/>
            <p:cNvCxnSpPr/>
            <p:nvPr/>
          </p:nvCxnSpPr>
          <p:spPr>
            <a:xfrm flipH="1">
              <a:off x="10918826" y="3683001"/>
              <a:ext cx="1270001" cy="1269999"/>
            </a:xfrm>
            <a:prstGeom prst="straightConnector1">
              <a:avLst/>
            </a:prstGeom>
            <a:noFill/>
            <a:ln w="28575" cap="flat" cmpd="sng">
              <a:solidFill>
                <a:schemeClr val="lt1"/>
              </a:solidFill>
              <a:prstDash val="solid"/>
              <a:round/>
              <a:headEnd type="none" w="sm" len="sm"/>
              <a:tailEnd type="none" w="sm" len="sm"/>
            </a:ln>
          </p:spPr>
        </p:cxnSp>
      </p:grpSp>
      <p:sp>
        <p:nvSpPr>
          <p:cNvPr id="12" name="Google Shape;12;p14"/>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3" name="Google Shape;13;p14"/>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marR="0" lvl="0" indent="-330200" algn="l" rtl="0">
              <a:spcBef>
                <a:spcPts val="400"/>
              </a:spcBef>
              <a:spcAft>
                <a:spcPts val="0"/>
              </a:spcAft>
              <a:buClr>
                <a:schemeClr val="lt1"/>
              </a:buClr>
              <a:buSzPts val="1600"/>
              <a:buFont typeface="Noto Sans Symbols"/>
              <a:buChar char="▶"/>
              <a:defRPr sz="2000" b="0" i="0" u="none" strike="noStrike" cap="none">
                <a:solidFill>
                  <a:srgbClr val="0F486F"/>
                </a:solidFill>
                <a:latin typeface="Century Gothic"/>
                <a:ea typeface="Century Gothic"/>
                <a:cs typeface="Century Gothic"/>
                <a:sym typeface="Century Gothic"/>
              </a:defRPr>
            </a:lvl1pPr>
            <a:lvl2pPr marL="914400" marR="0" lvl="1" indent="-320040" algn="l" rtl="0">
              <a:spcBef>
                <a:spcPts val="600"/>
              </a:spcBef>
              <a:spcAft>
                <a:spcPts val="0"/>
              </a:spcAft>
              <a:buClr>
                <a:schemeClr val="lt1"/>
              </a:buClr>
              <a:buSzPts val="1440"/>
              <a:buFont typeface="Noto Sans Symbols"/>
              <a:buChar char="▶"/>
              <a:defRPr sz="1800" b="0" i="0" u="none" strike="noStrike" cap="none">
                <a:solidFill>
                  <a:srgbClr val="0F486F"/>
                </a:solidFill>
                <a:latin typeface="Century Gothic"/>
                <a:ea typeface="Century Gothic"/>
                <a:cs typeface="Century Gothic"/>
                <a:sym typeface="Century Gothic"/>
              </a:defRPr>
            </a:lvl2pPr>
            <a:lvl3pPr marL="1371600" marR="0" lvl="2" indent="-309880" algn="l" rtl="0">
              <a:spcBef>
                <a:spcPts val="600"/>
              </a:spcBef>
              <a:spcAft>
                <a:spcPts val="0"/>
              </a:spcAft>
              <a:buClr>
                <a:schemeClr val="lt1"/>
              </a:buClr>
              <a:buSzPts val="1280"/>
              <a:buFont typeface="Noto Sans Symbols"/>
              <a:buChar char="▶"/>
              <a:defRPr sz="1600" b="0" i="0" u="none" strike="noStrike" cap="none">
                <a:solidFill>
                  <a:srgbClr val="0F486F"/>
                </a:solidFill>
                <a:latin typeface="Century Gothic"/>
                <a:ea typeface="Century Gothic"/>
                <a:cs typeface="Century Gothic"/>
                <a:sym typeface="Century Gothic"/>
              </a:defRPr>
            </a:lvl3pPr>
            <a:lvl4pPr marL="1828800" marR="0" lvl="3" indent="-299719"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4pPr>
            <a:lvl5pPr marL="2286000" marR="0" lvl="4"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5pPr>
            <a:lvl6pPr marL="2743200" marR="0" lvl="5"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6pPr>
            <a:lvl7pPr marL="3200400" marR="0" lvl="6"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7pPr>
            <a:lvl8pPr marL="3657600" marR="0" lvl="7"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8pPr>
            <a:lvl9pPr marL="4114800" marR="0" lvl="8" indent="-299720" algn="l" rtl="0">
              <a:spcBef>
                <a:spcPts val="600"/>
              </a:spcBef>
              <a:spcAft>
                <a:spcPts val="60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9pPr>
          </a:lstStyle>
          <a:p>
            <a:endParaRPr/>
          </a:p>
        </p:txBody>
      </p:sp>
      <p:sp>
        <p:nvSpPr>
          <p:cNvPr id="14" name="Google Shape;14;p1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5" name="Google Shape;15;p1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6" name="Google Shape;16;p1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3200" b="0" i="0" u="none" strike="noStrike" cap="none">
                <a:solidFill>
                  <a:srgbClr val="09304A"/>
                </a:solidFill>
                <a:latin typeface="Century Gothic"/>
                <a:ea typeface="Century Gothic"/>
                <a:cs typeface="Century Gothic"/>
                <a:sym typeface="Century Gothic"/>
              </a:defRPr>
            </a:lvl1pPr>
            <a:lvl2pPr marL="0" marR="0" lvl="1" indent="0" algn="r" rtl="0">
              <a:spcBef>
                <a:spcPts val="0"/>
              </a:spcBef>
              <a:buNone/>
              <a:defRPr sz="3200" b="0" i="0" u="none" strike="noStrike" cap="none">
                <a:solidFill>
                  <a:srgbClr val="09304A"/>
                </a:solidFill>
                <a:latin typeface="Century Gothic"/>
                <a:ea typeface="Century Gothic"/>
                <a:cs typeface="Century Gothic"/>
                <a:sym typeface="Century Gothic"/>
              </a:defRPr>
            </a:lvl2pPr>
            <a:lvl3pPr marL="0" marR="0" lvl="2" indent="0" algn="r" rtl="0">
              <a:spcBef>
                <a:spcPts val="0"/>
              </a:spcBef>
              <a:buNone/>
              <a:defRPr sz="3200" b="0" i="0" u="none" strike="noStrike" cap="none">
                <a:solidFill>
                  <a:srgbClr val="09304A"/>
                </a:solidFill>
                <a:latin typeface="Century Gothic"/>
                <a:ea typeface="Century Gothic"/>
                <a:cs typeface="Century Gothic"/>
                <a:sym typeface="Century Gothic"/>
              </a:defRPr>
            </a:lvl3pPr>
            <a:lvl4pPr marL="0" marR="0" lvl="3" indent="0" algn="r" rtl="0">
              <a:spcBef>
                <a:spcPts val="0"/>
              </a:spcBef>
              <a:buNone/>
              <a:defRPr sz="3200" b="0" i="0" u="none" strike="noStrike" cap="none">
                <a:solidFill>
                  <a:srgbClr val="09304A"/>
                </a:solidFill>
                <a:latin typeface="Century Gothic"/>
                <a:ea typeface="Century Gothic"/>
                <a:cs typeface="Century Gothic"/>
                <a:sym typeface="Century Gothic"/>
              </a:defRPr>
            </a:lvl4pPr>
            <a:lvl5pPr marL="0" marR="0" lvl="4" indent="0" algn="r" rtl="0">
              <a:spcBef>
                <a:spcPts val="0"/>
              </a:spcBef>
              <a:buNone/>
              <a:defRPr sz="3200" b="0" i="0" u="none" strike="noStrike" cap="none">
                <a:solidFill>
                  <a:srgbClr val="09304A"/>
                </a:solidFill>
                <a:latin typeface="Century Gothic"/>
                <a:ea typeface="Century Gothic"/>
                <a:cs typeface="Century Gothic"/>
                <a:sym typeface="Century Gothic"/>
              </a:defRPr>
            </a:lvl5pPr>
            <a:lvl6pPr marL="0" marR="0" lvl="5" indent="0" algn="r" rtl="0">
              <a:spcBef>
                <a:spcPts val="0"/>
              </a:spcBef>
              <a:buNone/>
              <a:defRPr sz="3200" b="0" i="0" u="none" strike="noStrike" cap="none">
                <a:solidFill>
                  <a:srgbClr val="09304A"/>
                </a:solidFill>
                <a:latin typeface="Century Gothic"/>
                <a:ea typeface="Century Gothic"/>
                <a:cs typeface="Century Gothic"/>
                <a:sym typeface="Century Gothic"/>
              </a:defRPr>
            </a:lvl6pPr>
            <a:lvl7pPr marL="0" marR="0" lvl="6" indent="0" algn="r" rtl="0">
              <a:spcBef>
                <a:spcPts val="0"/>
              </a:spcBef>
              <a:buNone/>
              <a:defRPr sz="3200" b="0" i="0" u="none" strike="noStrike" cap="none">
                <a:solidFill>
                  <a:srgbClr val="09304A"/>
                </a:solidFill>
                <a:latin typeface="Century Gothic"/>
                <a:ea typeface="Century Gothic"/>
                <a:cs typeface="Century Gothic"/>
                <a:sym typeface="Century Gothic"/>
              </a:defRPr>
            </a:lvl7pPr>
            <a:lvl8pPr marL="0" marR="0" lvl="7" indent="0" algn="r" rtl="0">
              <a:spcBef>
                <a:spcPts val="0"/>
              </a:spcBef>
              <a:buNone/>
              <a:defRPr sz="3200" b="0" i="0" u="none" strike="noStrike" cap="none">
                <a:solidFill>
                  <a:srgbClr val="09304A"/>
                </a:solidFill>
                <a:latin typeface="Century Gothic"/>
                <a:ea typeface="Century Gothic"/>
                <a:cs typeface="Century Gothic"/>
                <a:sym typeface="Century Gothic"/>
              </a:defRPr>
            </a:lvl8pPr>
            <a:lvl9pPr marL="0" marR="0" lvl="8" indent="0" algn="r" rtl="0">
              <a:spcBef>
                <a:spcPts val="0"/>
              </a:spcBef>
              <a:buNone/>
              <a:defRPr sz="3200" b="0" i="0" u="none" strike="noStrike" cap="none">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public.tableau.com/views/ECommerceSalesDashboard/ECommerceSalesDashboard?:language=en-GB&amp;publish=yes&amp;:display_count=n&amp;:origin=viz_share_link" TargetMode="Externa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
          <p:cNvSpPr txBox="1">
            <a:spLocks noGrp="1"/>
          </p:cNvSpPr>
          <p:nvPr>
            <p:ph type="subTitle" idx="1"/>
          </p:nvPr>
        </p:nvSpPr>
        <p:spPr>
          <a:xfrm>
            <a:off x="684212" y="2537138"/>
            <a:ext cx="6400800" cy="325406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680"/>
              <a:buNone/>
            </a:pPr>
            <a:r>
              <a:rPr lang="en-US" dirty="0">
                <a:solidFill>
                  <a:schemeClr val="lt1"/>
                </a:solidFill>
                <a:latin typeface="Times New Roman"/>
                <a:ea typeface="Times New Roman"/>
                <a:cs typeface="Times New Roman"/>
                <a:sym typeface="Times New Roman"/>
              </a:rPr>
              <a:t>	</a:t>
            </a:r>
            <a:r>
              <a:rPr lang="en-US" sz="3000" dirty="0">
                <a:solidFill>
                  <a:schemeClr val="lt1"/>
                </a:solidFill>
                <a:latin typeface="Times New Roman"/>
                <a:ea typeface="Times New Roman"/>
                <a:cs typeface="Times New Roman"/>
                <a:sym typeface="Times New Roman"/>
              </a:rPr>
              <a:t>ECommerce Sales Dashboard</a:t>
            </a:r>
            <a:endParaRPr sz="30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86AC6-1467-A324-DA03-EC014275978D}"/>
              </a:ext>
            </a:extLst>
          </p:cNvPr>
          <p:cNvSpPr>
            <a:spLocks noGrp="1"/>
          </p:cNvSpPr>
          <p:nvPr>
            <p:ph type="title"/>
          </p:nvPr>
        </p:nvSpPr>
        <p:spPr>
          <a:xfrm>
            <a:off x="684212" y="537328"/>
            <a:ext cx="8534400" cy="5457071"/>
          </a:xfrm>
        </p:spPr>
        <p:txBody>
          <a:bodyPr>
            <a:normAutofit/>
          </a:bodyPr>
          <a:lstStyle/>
          <a:p>
            <a:pPr>
              <a:lnSpc>
                <a:spcPct val="110000"/>
              </a:lnSpc>
              <a:spcAft>
                <a:spcPts val="600"/>
              </a:spcAft>
            </a:pPr>
            <a:r>
              <a:rPr lang="en-IN" sz="2000" dirty="0">
                <a:latin typeface="Times New Roman" panose="02020603050405020304" pitchFamily="18" charset="0"/>
                <a:cs typeface="Times New Roman" panose="02020603050405020304" pitchFamily="18" charset="0"/>
              </a:rPr>
              <a:t>4. SUMIFS formula to calculate Sales and Profit month wise</a:t>
            </a:r>
            <a:br>
              <a:rPr lang="en-IN" sz="2000" dirty="0">
                <a:latin typeface="Times New Roman" panose="02020603050405020304" pitchFamily="18" charset="0"/>
                <a:cs typeface="Times New Roman" panose="02020603050405020304" pitchFamily="18" charset="0"/>
              </a:rPr>
            </a:br>
            <a:br>
              <a:rPr lang="en-IN" sz="2000" dirty="0">
                <a:latin typeface="Times New Roman" panose="02020603050405020304" pitchFamily="18" charset="0"/>
                <a:cs typeface="Times New Roman" panose="02020603050405020304" pitchFamily="18" charset="0"/>
              </a:rPr>
            </a:br>
            <a:r>
              <a:rPr lang="en-IN" sz="18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Now write the SUMIFS formula to calculate the Sales and profit month-wise and sales region-wise. </a:t>
            </a:r>
            <a:br>
              <a:rPr lang="en-IN" sz="18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br>
            <a:b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1800" b="1"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Enter formula in Cell C4:</a:t>
            </a:r>
            <a:br>
              <a:rPr lang="en-IN" sz="18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1800" dirty="0">
                <a:solidFill>
                  <a:schemeClr val="bg1"/>
                </a:solidFill>
                <a:effectLst/>
                <a:latin typeface="Times New Roman" panose="02020603050405020304" pitchFamily="18" charset="0"/>
                <a:ea typeface="Segoe UI Symbol" panose="020B0502040204020203" pitchFamily="34" charset="0"/>
                <a:cs typeface="Times New Roman" panose="02020603050405020304" pitchFamily="18" charset="0"/>
              </a:rPr>
              <a:t> </a:t>
            </a:r>
            <a:r>
              <a:rPr lang="en-IN" sz="18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Enter the equal sign and then enter the function name and open parenthesis.</a:t>
            </a:r>
            <a:b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1800" dirty="0">
                <a:solidFill>
                  <a:schemeClr val="bg1"/>
                </a:solidFill>
                <a:effectLst/>
                <a:latin typeface="Times New Roman" panose="02020603050405020304" pitchFamily="18" charset="0"/>
                <a:ea typeface="Segoe UI Symbol" panose="020B0502040204020203" pitchFamily="34" charset="0"/>
                <a:cs typeface="Times New Roman" panose="02020603050405020304" pitchFamily="18" charset="0"/>
              </a:rPr>
              <a:t> </a:t>
            </a:r>
            <a:r>
              <a:rPr lang="en-IN" sz="18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The first Argument is </a:t>
            </a:r>
            <a:r>
              <a:rPr lang="en-IN" sz="1800" dirty="0" err="1">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Sum_Range</a:t>
            </a:r>
            <a:r>
              <a:rPr lang="en-IN" sz="18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select range ‘Sales </a:t>
            </a:r>
            <a:r>
              <a:rPr lang="en-IN" sz="1800" dirty="0" err="1">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Data’!H:H</a:t>
            </a:r>
            <a:r>
              <a:rPr lang="en-IN" sz="18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and then enter comma.</a:t>
            </a:r>
            <a:b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1800" dirty="0">
                <a:solidFill>
                  <a:schemeClr val="bg1"/>
                </a:solidFill>
                <a:effectLst/>
                <a:latin typeface="Times New Roman" panose="02020603050405020304" pitchFamily="18" charset="0"/>
                <a:ea typeface="Segoe UI Symbol" panose="020B0502040204020203" pitchFamily="34" charset="0"/>
                <a:cs typeface="Times New Roman" panose="02020603050405020304" pitchFamily="18" charset="0"/>
              </a:rPr>
              <a:t> </a:t>
            </a:r>
            <a:r>
              <a:rPr lang="en-IN" sz="18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Pass the second argument month column ‘criteria Range1’ as ‘Sales </a:t>
            </a:r>
            <a:r>
              <a:rPr lang="en-IN" sz="1800" dirty="0" err="1">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Data’!U:U</a:t>
            </a:r>
            <a:r>
              <a:rPr lang="en-IN" sz="18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and enter comma.</a:t>
            </a:r>
            <a:b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1800" dirty="0">
                <a:solidFill>
                  <a:schemeClr val="bg1"/>
                </a:solidFill>
                <a:effectLst/>
                <a:latin typeface="Times New Roman" panose="02020603050405020304" pitchFamily="18" charset="0"/>
                <a:ea typeface="Segoe UI Symbol" panose="020B0502040204020203" pitchFamily="34" charset="0"/>
                <a:cs typeface="Times New Roman" panose="02020603050405020304" pitchFamily="18" charset="0"/>
              </a:rPr>
              <a:t> </a:t>
            </a:r>
            <a:r>
              <a:rPr lang="en-IN" sz="18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Now, pass the third argument ‘criteria1</a:t>
            </a:r>
            <a:r>
              <a:rPr lang="en-IN" sz="1800"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a:t>
            </a:r>
            <a:r>
              <a:rPr lang="en-IN" sz="18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a:t>
            </a:r>
            <a:r>
              <a:rPr lang="en-IN" sz="1800"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a:t>
            </a:r>
            <a:r>
              <a:rPr lang="en-IN" sz="18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$B$4’, and enter comma.</a:t>
            </a:r>
            <a:b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1800" dirty="0">
                <a:solidFill>
                  <a:schemeClr val="bg1"/>
                </a:solidFill>
                <a:effectLst/>
                <a:latin typeface="Times New Roman" panose="02020603050405020304" pitchFamily="18" charset="0"/>
                <a:ea typeface="Segoe UI Symbol" panose="020B0502040204020203" pitchFamily="34" charset="0"/>
                <a:cs typeface="Times New Roman" panose="02020603050405020304" pitchFamily="18" charset="0"/>
              </a:rPr>
              <a:t> </a:t>
            </a:r>
            <a:r>
              <a:rPr lang="en-IN" sz="18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Pass the fourth argument as ‘Sales </a:t>
            </a:r>
            <a:r>
              <a:rPr lang="en-IN" sz="1800" dirty="0" err="1">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Data’!F:F</a:t>
            </a:r>
            <a:r>
              <a:rPr lang="en-IN" sz="18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product category column, and enter comma.</a:t>
            </a:r>
            <a:br>
              <a:rPr lang="en-IN" sz="18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br>
            <a:r>
              <a:rPr lang="en-IN" sz="2000" dirty="0">
                <a:solidFill>
                  <a:schemeClr val="bg1"/>
                </a:solidFill>
                <a:effectLst/>
                <a:latin typeface="Times New Roman" panose="02020603050405020304" pitchFamily="18" charset="0"/>
                <a:ea typeface="Segoe UI Symbol" panose="020B0502040204020203" pitchFamily="34" charset="0"/>
                <a:cs typeface="Times New Roman" panose="02020603050405020304" pitchFamily="18" charset="0"/>
              </a:rPr>
              <a:t> </a:t>
            </a:r>
            <a:r>
              <a:rPr lang="en-IN" sz="1800" dirty="0">
                <a:solidFill>
                  <a:schemeClr val="bg1"/>
                </a:solidFill>
                <a:effectLst/>
                <a:latin typeface="Times New Roman" panose="02020603050405020304" pitchFamily="18" charset="0"/>
                <a:ea typeface="Segoe UI Symbol" panose="020B0502040204020203" pitchFamily="34" charset="0"/>
                <a:cs typeface="Times New Roman" panose="02020603050405020304" pitchFamily="18" charset="0"/>
              </a:rPr>
              <a:t>Pass the fifth argument as ‘$R$3’.</a:t>
            </a:r>
            <a:br>
              <a:rPr lang="en-IN" sz="1800" dirty="0">
                <a:solidFill>
                  <a:schemeClr val="bg1"/>
                </a:solidFill>
                <a:effectLst/>
                <a:latin typeface="Times New Roman" panose="02020603050405020304" pitchFamily="18" charset="0"/>
                <a:ea typeface="Segoe UI Symbol" panose="020B0502040204020203" pitchFamily="34" charset="0"/>
                <a:cs typeface="Times New Roman" panose="02020603050405020304" pitchFamily="18" charset="0"/>
              </a:rPr>
            </a:br>
            <a:r>
              <a:rPr lang="en-IN" sz="1800" dirty="0">
                <a:solidFill>
                  <a:schemeClr val="bg1"/>
                </a:solidFill>
                <a:effectLst/>
                <a:latin typeface="Times New Roman" panose="02020603050405020304" pitchFamily="18" charset="0"/>
                <a:ea typeface="Segoe UI Symbol" panose="020B0502040204020203" pitchFamily="34" charset="0"/>
                <a:cs typeface="Times New Roman" panose="02020603050405020304" pitchFamily="18" charset="0"/>
              </a:rPr>
              <a:t> Now, copy and paste the formula in Range C4:C15.</a:t>
            </a:r>
            <a:endParaRPr lang="en-IN" sz="1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8136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9DAF3-67A9-519A-FC60-B3BAF4DA3981}"/>
              </a:ext>
            </a:extLst>
          </p:cNvPr>
          <p:cNvSpPr>
            <a:spLocks noGrp="1"/>
          </p:cNvSpPr>
          <p:nvPr>
            <p:ph type="title"/>
          </p:nvPr>
        </p:nvSpPr>
        <p:spPr>
          <a:xfrm>
            <a:off x="684212" y="509048"/>
            <a:ext cx="8534400" cy="5485352"/>
          </a:xfrm>
        </p:spPr>
        <p:txBody>
          <a:bodyPr/>
          <a:lstStyle/>
          <a:p>
            <a:r>
              <a:rPr lang="en-IN" sz="1800" b="1"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Enter formula in Cell D4:</a:t>
            </a:r>
            <a:br>
              <a:rPr lang="en-IN" sz="1800" b="1"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br>
            <a:r>
              <a:rPr lang="en-IN" sz="1800" dirty="0">
                <a:solidFill>
                  <a:schemeClr val="bg1"/>
                </a:solidFill>
                <a:effectLst/>
                <a:latin typeface="Times New Roman" panose="02020603050405020304" pitchFamily="18" charset="0"/>
                <a:ea typeface="Segoe UI Symbol" panose="020B0502040204020203" pitchFamily="34" charset="0"/>
                <a:cs typeface="Times New Roman" panose="02020603050405020304" pitchFamily="18" charset="0"/>
              </a:rPr>
              <a:t> Enter Equal sign then enters function name and open parenthesis.</a:t>
            </a:r>
            <a:br>
              <a:rPr lang="en-IN" sz="1800" dirty="0">
                <a:solidFill>
                  <a:schemeClr val="bg1"/>
                </a:solidFill>
                <a:effectLst/>
                <a:latin typeface="Times New Roman" panose="02020603050405020304" pitchFamily="18" charset="0"/>
                <a:ea typeface="Segoe UI Symbol" panose="020B0502040204020203" pitchFamily="34" charset="0"/>
                <a:cs typeface="Times New Roman" panose="02020603050405020304" pitchFamily="18" charset="0"/>
              </a:rPr>
            </a:br>
            <a:r>
              <a:rPr lang="en-IN" sz="1800" dirty="0">
                <a:solidFill>
                  <a:schemeClr val="bg1"/>
                </a:solidFill>
                <a:effectLst/>
                <a:latin typeface="Times New Roman" panose="02020603050405020304" pitchFamily="18" charset="0"/>
                <a:ea typeface="Segoe UI Symbol" panose="020B0502040204020203" pitchFamily="34" charset="0"/>
                <a:cs typeface="Times New Roman" panose="02020603050405020304" pitchFamily="18" charset="0"/>
              </a:rPr>
              <a:t> The first Argument is </a:t>
            </a:r>
            <a:r>
              <a:rPr lang="en-IN" sz="1800" dirty="0" err="1">
                <a:solidFill>
                  <a:schemeClr val="bg1"/>
                </a:solidFill>
                <a:effectLst/>
                <a:latin typeface="Times New Roman" panose="02020603050405020304" pitchFamily="18" charset="0"/>
                <a:ea typeface="Segoe UI Symbol" panose="020B0502040204020203" pitchFamily="34" charset="0"/>
                <a:cs typeface="Times New Roman" panose="02020603050405020304" pitchFamily="18" charset="0"/>
              </a:rPr>
              <a:t>Sum_Range</a:t>
            </a:r>
            <a:r>
              <a:rPr lang="en-IN" sz="1800" dirty="0">
                <a:solidFill>
                  <a:schemeClr val="bg1"/>
                </a:solidFill>
                <a:effectLst/>
                <a:latin typeface="Times New Roman" panose="02020603050405020304" pitchFamily="18" charset="0"/>
                <a:ea typeface="Segoe UI Symbol" panose="020B0502040204020203" pitchFamily="34" charset="0"/>
                <a:cs typeface="Times New Roman" panose="02020603050405020304" pitchFamily="18" charset="0"/>
              </a:rPr>
              <a:t>, select range ‘Sales </a:t>
            </a:r>
            <a:r>
              <a:rPr lang="en-IN" sz="1800" dirty="0" err="1">
                <a:solidFill>
                  <a:schemeClr val="bg1"/>
                </a:solidFill>
                <a:effectLst/>
                <a:latin typeface="Times New Roman" panose="02020603050405020304" pitchFamily="18" charset="0"/>
                <a:ea typeface="Segoe UI Symbol" panose="020B0502040204020203" pitchFamily="34" charset="0"/>
                <a:cs typeface="Times New Roman" panose="02020603050405020304" pitchFamily="18" charset="0"/>
              </a:rPr>
              <a:t>Data’!K:K</a:t>
            </a:r>
            <a:r>
              <a:rPr lang="en-IN" sz="1800" dirty="0">
                <a:solidFill>
                  <a:schemeClr val="bg1"/>
                </a:solidFill>
                <a:effectLst/>
                <a:latin typeface="Times New Roman" panose="02020603050405020304" pitchFamily="18" charset="0"/>
                <a:ea typeface="Segoe UI Symbol" panose="020B0502040204020203" pitchFamily="34" charset="0"/>
                <a:cs typeface="Times New Roman" panose="02020603050405020304" pitchFamily="18" charset="0"/>
              </a:rPr>
              <a:t>, and then enter comma.</a:t>
            </a:r>
            <a:br>
              <a:rPr lang="en-IN" sz="1800" dirty="0">
                <a:solidFill>
                  <a:schemeClr val="bg1"/>
                </a:solidFill>
                <a:effectLst/>
                <a:latin typeface="Times New Roman" panose="02020603050405020304" pitchFamily="18" charset="0"/>
                <a:ea typeface="Segoe UI Symbol" panose="020B0502040204020203" pitchFamily="34" charset="0"/>
                <a:cs typeface="Times New Roman" panose="02020603050405020304" pitchFamily="18" charset="0"/>
              </a:rPr>
            </a:br>
            <a:r>
              <a:rPr lang="en-IN" sz="1800" dirty="0">
                <a:solidFill>
                  <a:schemeClr val="bg1"/>
                </a:solidFill>
                <a:effectLst/>
                <a:latin typeface="Times New Roman" panose="02020603050405020304" pitchFamily="18" charset="0"/>
                <a:ea typeface="Segoe UI Symbol" panose="020B0502040204020203" pitchFamily="34" charset="0"/>
                <a:cs typeface="Times New Roman" panose="02020603050405020304" pitchFamily="18" charset="0"/>
              </a:rPr>
              <a:t> Now, pass the second argument month column ‘criteria Range1’ as ‘Sales </a:t>
            </a:r>
            <a:r>
              <a:rPr lang="en-IN" sz="1800" dirty="0" err="1">
                <a:solidFill>
                  <a:schemeClr val="bg1"/>
                </a:solidFill>
                <a:effectLst/>
                <a:latin typeface="Times New Roman" panose="02020603050405020304" pitchFamily="18" charset="0"/>
                <a:ea typeface="Segoe UI Symbol" panose="020B0502040204020203" pitchFamily="34" charset="0"/>
                <a:cs typeface="Times New Roman" panose="02020603050405020304" pitchFamily="18" charset="0"/>
              </a:rPr>
              <a:t>Data’!U:U</a:t>
            </a:r>
            <a:r>
              <a:rPr lang="en-IN" sz="1800" dirty="0">
                <a:solidFill>
                  <a:schemeClr val="bg1"/>
                </a:solidFill>
                <a:effectLst/>
                <a:latin typeface="Times New Roman" panose="02020603050405020304" pitchFamily="18" charset="0"/>
                <a:ea typeface="Segoe UI Symbol" panose="020B0502040204020203" pitchFamily="34" charset="0"/>
                <a:cs typeface="Times New Roman" panose="02020603050405020304" pitchFamily="18" charset="0"/>
              </a:rPr>
              <a:t>, and enter comma.</a:t>
            </a:r>
            <a:br>
              <a:rPr lang="en-IN" sz="1800" dirty="0">
                <a:solidFill>
                  <a:schemeClr val="bg1"/>
                </a:solidFill>
                <a:effectLst/>
                <a:latin typeface="Times New Roman" panose="02020603050405020304" pitchFamily="18" charset="0"/>
                <a:ea typeface="Segoe UI Symbol" panose="020B0502040204020203" pitchFamily="34" charset="0"/>
                <a:cs typeface="Times New Roman" panose="02020603050405020304" pitchFamily="18" charset="0"/>
              </a:rPr>
            </a:br>
            <a:r>
              <a:rPr lang="en-IN" sz="1800" dirty="0">
                <a:solidFill>
                  <a:schemeClr val="bg1"/>
                </a:solidFill>
                <a:effectLst/>
                <a:latin typeface="Times New Roman" panose="02020603050405020304" pitchFamily="18" charset="0"/>
                <a:ea typeface="Segoe UI Symbol" panose="020B0502040204020203" pitchFamily="34" charset="0"/>
                <a:cs typeface="Times New Roman" panose="02020603050405020304" pitchFamily="18" charset="0"/>
              </a:rPr>
              <a:t> Pass the third argument ‘criteria1’ ‘$B$4’, and enter comma.</a:t>
            </a:r>
            <a:br>
              <a:rPr lang="en-IN" sz="1800" dirty="0">
                <a:solidFill>
                  <a:schemeClr val="bg1"/>
                </a:solidFill>
                <a:effectLst/>
                <a:latin typeface="Times New Roman" panose="02020603050405020304" pitchFamily="18" charset="0"/>
                <a:ea typeface="Segoe UI Symbol" panose="020B0502040204020203" pitchFamily="34" charset="0"/>
                <a:cs typeface="Times New Roman" panose="02020603050405020304" pitchFamily="18" charset="0"/>
              </a:rPr>
            </a:br>
            <a:r>
              <a:rPr lang="en-IN" sz="1800" dirty="0">
                <a:solidFill>
                  <a:schemeClr val="bg1"/>
                </a:solidFill>
                <a:effectLst/>
                <a:latin typeface="Times New Roman" panose="02020603050405020304" pitchFamily="18" charset="0"/>
                <a:ea typeface="Segoe UI Symbol" panose="020B0502040204020203" pitchFamily="34" charset="0"/>
                <a:cs typeface="Times New Roman" panose="02020603050405020304" pitchFamily="18" charset="0"/>
              </a:rPr>
              <a:t> Pass the fourth argument as ‘Sales </a:t>
            </a:r>
            <a:r>
              <a:rPr lang="en-IN" sz="1800" dirty="0" err="1">
                <a:solidFill>
                  <a:schemeClr val="bg1"/>
                </a:solidFill>
                <a:effectLst/>
                <a:latin typeface="Times New Roman" panose="02020603050405020304" pitchFamily="18" charset="0"/>
                <a:ea typeface="Segoe UI Symbol" panose="020B0502040204020203" pitchFamily="34" charset="0"/>
                <a:cs typeface="Times New Roman" panose="02020603050405020304" pitchFamily="18" charset="0"/>
              </a:rPr>
              <a:t>Data’!F:F</a:t>
            </a:r>
            <a:r>
              <a:rPr lang="en-IN" sz="1800" dirty="0">
                <a:solidFill>
                  <a:schemeClr val="bg1"/>
                </a:solidFill>
                <a:effectLst/>
                <a:latin typeface="Times New Roman" panose="02020603050405020304" pitchFamily="18" charset="0"/>
                <a:ea typeface="Segoe UI Symbol" panose="020B0502040204020203" pitchFamily="34" charset="0"/>
                <a:cs typeface="Times New Roman" panose="02020603050405020304" pitchFamily="18" charset="0"/>
              </a:rPr>
              <a:t> product category column, and enter comma.</a:t>
            </a:r>
            <a:br>
              <a:rPr lang="en-IN" sz="1800" dirty="0">
                <a:solidFill>
                  <a:schemeClr val="bg1"/>
                </a:solidFill>
                <a:effectLst/>
                <a:latin typeface="Times New Roman" panose="02020603050405020304" pitchFamily="18" charset="0"/>
                <a:ea typeface="Segoe UI Symbol" panose="020B0502040204020203" pitchFamily="34" charset="0"/>
                <a:cs typeface="Times New Roman" panose="02020603050405020304" pitchFamily="18" charset="0"/>
              </a:rPr>
            </a:br>
            <a:r>
              <a:rPr lang="en-IN" sz="1800" dirty="0">
                <a:solidFill>
                  <a:schemeClr val="bg1"/>
                </a:solidFill>
                <a:effectLst/>
                <a:latin typeface="Times New Roman" panose="02020603050405020304" pitchFamily="18" charset="0"/>
                <a:ea typeface="Segoe UI Symbol" panose="020B0502040204020203" pitchFamily="34" charset="0"/>
                <a:cs typeface="Times New Roman" panose="02020603050405020304" pitchFamily="18" charset="0"/>
              </a:rPr>
              <a:t> Enter the fifth argument as ‘$R$3’.</a:t>
            </a:r>
            <a:br>
              <a:rPr lang="en-IN" sz="1800" dirty="0">
                <a:solidFill>
                  <a:schemeClr val="bg1"/>
                </a:solidFill>
                <a:effectLst/>
                <a:latin typeface="Times New Roman" panose="02020603050405020304" pitchFamily="18" charset="0"/>
                <a:ea typeface="Segoe UI Symbol" panose="020B0502040204020203" pitchFamily="34" charset="0"/>
                <a:cs typeface="Times New Roman" panose="02020603050405020304" pitchFamily="18" charset="0"/>
              </a:rPr>
            </a:br>
            <a:r>
              <a:rPr lang="en-IN" sz="1800" dirty="0">
                <a:solidFill>
                  <a:schemeClr val="bg1"/>
                </a:solidFill>
                <a:effectLst/>
                <a:latin typeface="Times New Roman" panose="02020603050405020304" pitchFamily="18" charset="0"/>
                <a:ea typeface="Segoe UI Symbol" panose="020B0502040204020203" pitchFamily="34" charset="0"/>
                <a:cs typeface="Times New Roman" panose="02020603050405020304" pitchFamily="18" charset="0"/>
              </a:rPr>
              <a:t> Now, copy and paste the formula in Range D4:D15.</a:t>
            </a:r>
            <a:endParaRPr lang="en-IN" sz="1800" dirty="0"/>
          </a:p>
        </p:txBody>
      </p:sp>
      <p:pic>
        <p:nvPicPr>
          <p:cNvPr id="3" name="Picture 2">
            <a:extLst>
              <a:ext uri="{FF2B5EF4-FFF2-40B4-BE49-F238E27FC236}">
                <a16:creationId xmlns:a16="http://schemas.microsoft.com/office/drawing/2014/main" id="{6B96522D-3F60-0885-4092-E7F25FA7CC54}"/>
              </a:ext>
            </a:extLst>
          </p:cNvPr>
          <p:cNvPicPr/>
          <p:nvPr/>
        </p:nvPicPr>
        <p:blipFill>
          <a:blip r:embed="rId2"/>
          <a:stretch>
            <a:fillRect/>
          </a:stretch>
        </p:blipFill>
        <p:spPr>
          <a:xfrm>
            <a:off x="6018229" y="4311471"/>
            <a:ext cx="5943600" cy="2232025"/>
          </a:xfrm>
          <a:prstGeom prst="rect">
            <a:avLst/>
          </a:prstGeom>
        </p:spPr>
      </p:pic>
    </p:spTree>
    <p:extLst>
      <p:ext uri="{BB962C8B-B14F-4D97-AF65-F5344CB8AC3E}">
        <p14:creationId xmlns:p14="http://schemas.microsoft.com/office/powerpoint/2010/main" val="3643753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E7DFA-AE23-F828-D798-09C02366050B}"/>
              </a:ext>
            </a:extLst>
          </p:cNvPr>
          <p:cNvSpPr>
            <a:spLocks noGrp="1"/>
          </p:cNvSpPr>
          <p:nvPr>
            <p:ph type="title"/>
          </p:nvPr>
        </p:nvSpPr>
        <p:spPr>
          <a:xfrm>
            <a:off x="684212" y="207390"/>
            <a:ext cx="8534400" cy="5787009"/>
          </a:xfrm>
        </p:spPr>
        <p:txBody>
          <a:bodyPr>
            <a:normAutofit/>
          </a:bodyPr>
          <a:lstStyle/>
          <a:p>
            <a:pPr marL="228600">
              <a:lnSpc>
                <a:spcPct val="107000"/>
              </a:lnSpc>
              <a:spcAft>
                <a:spcPts val="1185"/>
              </a:spcAft>
            </a:pPr>
            <a:r>
              <a:rPr lang="en-IN" sz="2000" dirty="0">
                <a:latin typeface="Times New Roman" panose="02020603050405020304" pitchFamily="18" charset="0"/>
                <a:cs typeface="Times New Roman" panose="02020603050405020304" pitchFamily="18" charset="0"/>
              </a:rPr>
              <a:t>5. SUMIFS formula to calculate Sales region wise</a:t>
            </a:r>
            <a:br>
              <a:rPr lang="en-IN" sz="2000" dirty="0">
                <a:latin typeface="Times New Roman" panose="02020603050405020304" pitchFamily="18" charset="0"/>
                <a:cs typeface="Times New Roman" panose="02020603050405020304" pitchFamily="18" charset="0"/>
              </a:rPr>
            </a:br>
            <a:br>
              <a:rPr lang="en-IN" sz="2000" dirty="0">
                <a:latin typeface="Times New Roman" panose="02020603050405020304" pitchFamily="18" charset="0"/>
                <a:cs typeface="Times New Roman" panose="02020603050405020304" pitchFamily="18" charset="0"/>
              </a:rPr>
            </a:br>
            <a:r>
              <a:rPr lang="en-IN" sz="1800" dirty="0">
                <a:solidFill>
                  <a:schemeClr val="bg1"/>
                </a:solidFill>
                <a:effectLst/>
                <a:latin typeface="Times New Roman" panose="02020603050405020304" pitchFamily="18" charset="0"/>
                <a:ea typeface="Segoe UI Symbol" panose="020B0502040204020203" pitchFamily="34" charset="0"/>
                <a:cs typeface="Times New Roman" panose="02020603050405020304" pitchFamily="18" charset="0"/>
              </a:rPr>
              <a:t></a:t>
            </a:r>
            <a:r>
              <a:rPr lang="en-IN" sz="2000" dirty="0">
                <a:solidFill>
                  <a:schemeClr val="bg1"/>
                </a:solidFill>
                <a:effectLst/>
                <a:latin typeface="Times New Roman" panose="02020603050405020304" pitchFamily="18" charset="0"/>
                <a:ea typeface="Segoe UI Symbol" panose="020B0502040204020203" pitchFamily="34" charset="0"/>
                <a:cs typeface="Times New Roman" panose="02020603050405020304" pitchFamily="18" charset="0"/>
              </a:rPr>
              <a:t> </a:t>
            </a:r>
            <a:r>
              <a:rPr lang="en-IN" sz="1800" dirty="0">
                <a:solidFill>
                  <a:schemeClr val="bg1"/>
                </a:solidFill>
                <a:effectLst/>
                <a:latin typeface="Times New Roman" panose="02020603050405020304" pitchFamily="18" charset="0"/>
                <a:ea typeface="Segoe UI Symbol" panose="020B0502040204020203" pitchFamily="34" charset="0"/>
                <a:cs typeface="Times New Roman" panose="02020603050405020304" pitchFamily="18" charset="0"/>
              </a:rPr>
              <a:t>Write the equal sign and then enter the function name and open parenthesis.</a:t>
            </a:r>
            <a:br>
              <a:rPr lang="en-IN" sz="1800" dirty="0">
                <a:solidFill>
                  <a:schemeClr val="bg1"/>
                </a:solidFill>
                <a:effectLst/>
                <a:latin typeface="Times New Roman" panose="02020603050405020304" pitchFamily="18" charset="0"/>
                <a:ea typeface="Segoe UI Symbol" panose="020B0502040204020203" pitchFamily="34" charset="0"/>
                <a:cs typeface="Times New Roman" panose="02020603050405020304" pitchFamily="18" charset="0"/>
              </a:rPr>
            </a:br>
            <a:r>
              <a:rPr lang="en-IN" sz="1800" dirty="0">
                <a:solidFill>
                  <a:schemeClr val="bg1"/>
                </a:solidFill>
                <a:effectLst/>
                <a:latin typeface="Times New Roman" panose="02020603050405020304" pitchFamily="18" charset="0"/>
                <a:ea typeface="Segoe UI Symbol" panose="020B0502040204020203" pitchFamily="34" charset="0"/>
                <a:cs typeface="Times New Roman" panose="02020603050405020304" pitchFamily="18" charset="0"/>
              </a:rPr>
              <a:t></a:t>
            </a:r>
            <a:r>
              <a:rPr lang="en-IN" sz="2000" dirty="0">
                <a:solidFill>
                  <a:schemeClr val="bg1"/>
                </a:solidFill>
                <a:effectLst/>
                <a:latin typeface="Times New Roman" panose="02020603050405020304" pitchFamily="18" charset="0"/>
                <a:ea typeface="Segoe UI Symbol" panose="020B0502040204020203" pitchFamily="34" charset="0"/>
                <a:cs typeface="Times New Roman" panose="02020603050405020304" pitchFamily="18" charset="0"/>
              </a:rPr>
              <a:t> </a:t>
            </a:r>
            <a:r>
              <a:rPr lang="en-IN" sz="1800" dirty="0">
                <a:solidFill>
                  <a:schemeClr val="bg1"/>
                </a:solidFill>
                <a:effectLst/>
                <a:latin typeface="Times New Roman" panose="02020603050405020304" pitchFamily="18" charset="0"/>
                <a:ea typeface="Segoe UI Symbol" panose="020B0502040204020203" pitchFamily="34" charset="0"/>
                <a:cs typeface="Times New Roman" panose="02020603050405020304" pitchFamily="18" charset="0"/>
              </a:rPr>
              <a:t>The first Argument is </a:t>
            </a:r>
            <a:r>
              <a:rPr lang="en-IN" sz="1800" dirty="0" err="1">
                <a:solidFill>
                  <a:schemeClr val="bg1"/>
                </a:solidFill>
                <a:effectLst/>
                <a:latin typeface="Times New Roman" panose="02020603050405020304" pitchFamily="18" charset="0"/>
                <a:ea typeface="Segoe UI Symbol" panose="020B0502040204020203" pitchFamily="34" charset="0"/>
                <a:cs typeface="Times New Roman" panose="02020603050405020304" pitchFamily="18" charset="0"/>
              </a:rPr>
              <a:t>Sum_Range</a:t>
            </a:r>
            <a:r>
              <a:rPr lang="en-IN" sz="1800" dirty="0">
                <a:solidFill>
                  <a:schemeClr val="bg1"/>
                </a:solidFill>
                <a:effectLst/>
                <a:latin typeface="Times New Roman" panose="02020603050405020304" pitchFamily="18" charset="0"/>
                <a:ea typeface="Segoe UI Symbol" panose="020B0502040204020203" pitchFamily="34" charset="0"/>
                <a:cs typeface="Times New Roman" panose="02020603050405020304" pitchFamily="18" charset="0"/>
              </a:rPr>
              <a:t>, select range ‘Sales </a:t>
            </a:r>
            <a:r>
              <a:rPr lang="en-IN" sz="1800" dirty="0" err="1">
                <a:solidFill>
                  <a:schemeClr val="bg1"/>
                </a:solidFill>
                <a:effectLst/>
                <a:latin typeface="Times New Roman" panose="02020603050405020304" pitchFamily="18" charset="0"/>
                <a:ea typeface="Segoe UI Symbol" panose="020B0502040204020203" pitchFamily="34" charset="0"/>
                <a:cs typeface="Times New Roman" panose="02020603050405020304" pitchFamily="18" charset="0"/>
              </a:rPr>
              <a:t>Data’!H:H</a:t>
            </a:r>
            <a:r>
              <a:rPr lang="en-IN" sz="1800" dirty="0">
                <a:solidFill>
                  <a:schemeClr val="bg1"/>
                </a:solidFill>
                <a:effectLst/>
                <a:latin typeface="Times New Roman" panose="02020603050405020304" pitchFamily="18" charset="0"/>
                <a:ea typeface="Segoe UI Symbol" panose="020B0502040204020203" pitchFamily="34" charset="0"/>
                <a:cs typeface="Times New Roman" panose="02020603050405020304" pitchFamily="18" charset="0"/>
              </a:rPr>
              <a:t>, and then enter comma.</a:t>
            </a:r>
            <a:br>
              <a:rPr lang="en-IN" sz="1800" dirty="0">
                <a:solidFill>
                  <a:schemeClr val="bg1"/>
                </a:solidFill>
                <a:effectLst/>
                <a:latin typeface="Times New Roman" panose="02020603050405020304" pitchFamily="18" charset="0"/>
                <a:ea typeface="Segoe UI Symbol" panose="020B0502040204020203" pitchFamily="34" charset="0"/>
                <a:cs typeface="Times New Roman" panose="02020603050405020304" pitchFamily="18" charset="0"/>
              </a:rPr>
            </a:br>
            <a:r>
              <a:rPr lang="en-IN" sz="1800" dirty="0">
                <a:solidFill>
                  <a:schemeClr val="bg1"/>
                </a:solidFill>
                <a:effectLst/>
                <a:latin typeface="Times New Roman" panose="02020603050405020304" pitchFamily="18" charset="0"/>
                <a:ea typeface="Segoe UI Symbol" panose="020B0502040204020203" pitchFamily="34" charset="0"/>
                <a:cs typeface="Times New Roman" panose="02020603050405020304" pitchFamily="18" charset="0"/>
              </a:rPr>
              <a:t> Pass the second argument region column ‘criteria Range1’ as ‘Sales </a:t>
            </a:r>
            <a:r>
              <a:rPr lang="en-IN" sz="1800" dirty="0" err="1">
                <a:solidFill>
                  <a:schemeClr val="bg1"/>
                </a:solidFill>
                <a:effectLst/>
                <a:latin typeface="Times New Roman" panose="02020603050405020304" pitchFamily="18" charset="0"/>
                <a:ea typeface="Segoe UI Symbol" panose="020B0502040204020203" pitchFamily="34" charset="0"/>
                <a:cs typeface="Times New Roman" panose="02020603050405020304" pitchFamily="18" charset="0"/>
              </a:rPr>
              <a:t>Data’!T:T</a:t>
            </a:r>
            <a:r>
              <a:rPr lang="en-IN" sz="1800" dirty="0">
                <a:solidFill>
                  <a:schemeClr val="bg1"/>
                </a:solidFill>
                <a:effectLst/>
                <a:latin typeface="Times New Roman" panose="02020603050405020304" pitchFamily="18" charset="0"/>
                <a:ea typeface="Segoe UI Symbol" panose="020B0502040204020203" pitchFamily="34" charset="0"/>
                <a:cs typeface="Times New Roman" panose="02020603050405020304" pitchFamily="18" charset="0"/>
              </a:rPr>
              <a:t>, and enter comma.</a:t>
            </a:r>
            <a:br>
              <a:rPr lang="en-IN" sz="1800" dirty="0">
                <a:solidFill>
                  <a:schemeClr val="bg1"/>
                </a:solidFill>
                <a:effectLst/>
                <a:latin typeface="Times New Roman" panose="02020603050405020304" pitchFamily="18" charset="0"/>
                <a:ea typeface="Segoe UI Symbol" panose="020B0502040204020203" pitchFamily="34" charset="0"/>
                <a:cs typeface="Times New Roman" panose="02020603050405020304" pitchFamily="18" charset="0"/>
              </a:rPr>
            </a:br>
            <a:r>
              <a:rPr lang="en-IN" sz="1800" dirty="0">
                <a:solidFill>
                  <a:schemeClr val="bg1"/>
                </a:solidFill>
                <a:effectLst/>
                <a:latin typeface="Times New Roman" panose="02020603050405020304" pitchFamily="18" charset="0"/>
                <a:ea typeface="Segoe UI Symbol" panose="020B0502040204020203" pitchFamily="34" charset="0"/>
                <a:cs typeface="Times New Roman" panose="02020603050405020304" pitchFamily="18" charset="0"/>
              </a:rPr>
              <a:t> </a:t>
            </a:r>
            <a:r>
              <a:rPr lang="en-IN" sz="18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Now, pass the third argument ‘criteria1</a:t>
            </a:r>
            <a:r>
              <a:rPr lang="en-IN" sz="1800"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a:t>
            </a:r>
            <a:r>
              <a:rPr lang="en-IN" sz="18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a:t>
            </a:r>
            <a:r>
              <a:rPr lang="en-IN" sz="1800"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a:t>
            </a:r>
            <a:r>
              <a:rPr lang="en-IN" sz="18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$F$4’, and enter comma.</a:t>
            </a:r>
            <a:b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1800" dirty="0">
                <a:solidFill>
                  <a:schemeClr val="bg1"/>
                </a:solidFill>
                <a:effectLst/>
                <a:latin typeface="Times New Roman" panose="02020603050405020304" pitchFamily="18" charset="0"/>
                <a:ea typeface="Segoe UI Symbol" panose="020B0502040204020203" pitchFamily="34" charset="0"/>
                <a:cs typeface="Times New Roman" panose="02020603050405020304" pitchFamily="18" charset="0"/>
              </a:rPr>
              <a:t> </a:t>
            </a:r>
            <a:r>
              <a:rPr lang="en-IN" sz="18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Pass, the fourth argument as ‘Sales </a:t>
            </a:r>
            <a:r>
              <a:rPr lang="en-IN" sz="1800" dirty="0" err="1">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Data’!F:F</a:t>
            </a:r>
            <a:r>
              <a:rPr lang="en-IN" sz="18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product category column, and enter comma.</a:t>
            </a:r>
            <a:b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1800" dirty="0">
                <a:solidFill>
                  <a:schemeClr val="bg1"/>
                </a:solidFill>
                <a:effectLst/>
                <a:latin typeface="Times New Roman" panose="02020603050405020304" pitchFamily="18" charset="0"/>
                <a:ea typeface="Segoe UI Symbol" panose="020B0502040204020203" pitchFamily="34" charset="0"/>
                <a:cs typeface="Times New Roman" panose="02020603050405020304" pitchFamily="18" charset="0"/>
              </a:rPr>
              <a:t> </a:t>
            </a:r>
            <a:r>
              <a:rPr lang="en-IN" sz="18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Pass the fifth argument as ‘$R$3’.</a:t>
            </a:r>
            <a:b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1800" dirty="0">
                <a:solidFill>
                  <a:schemeClr val="bg1"/>
                </a:solidFill>
                <a:effectLst/>
                <a:latin typeface="Times New Roman" panose="02020603050405020304" pitchFamily="18" charset="0"/>
                <a:ea typeface="Segoe UI Symbol" panose="020B0502040204020203" pitchFamily="34" charset="0"/>
                <a:cs typeface="Times New Roman" panose="02020603050405020304" pitchFamily="18" charset="0"/>
              </a:rPr>
              <a:t> </a:t>
            </a:r>
            <a:r>
              <a:rPr lang="en-IN" sz="18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Now, copy and paste the formula in Range G4:G15.</a:t>
            </a:r>
            <a:br>
              <a:rPr lang="en-IN" sz="1800" dirty="0">
                <a:solidFill>
                  <a:srgbClr val="000000"/>
                </a:solidFill>
                <a:effectLst/>
                <a:latin typeface="Calibri" panose="020F0502020204030204" pitchFamily="34" charset="0"/>
                <a:ea typeface="Calibri" panose="020F0502020204030204" pitchFamily="34" charset="0"/>
              </a:rPr>
            </a:br>
            <a:br>
              <a:rPr lang="en-IN"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5155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983AD-748E-04B9-0AB5-D52149EB2FDC}"/>
              </a:ext>
            </a:extLst>
          </p:cNvPr>
          <p:cNvSpPr>
            <a:spLocks noGrp="1"/>
          </p:cNvSpPr>
          <p:nvPr>
            <p:ph type="title"/>
          </p:nvPr>
        </p:nvSpPr>
        <p:spPr>
          <a:xfrm>
            <a:off x="684212" y="584462"/>
            <a:ext cx="8534400" cy="5409937"/>
          </a:xfrm>
        </p:spPr>
        <p:txBody>
          <a:bodyPr/>
          <a:lstStyle/>
          <a:p>
            <a:pPr>
              <a:lnSpc>
                <a:spcPct val="107000"/>
              </a:lnSpc>
              <a:spcAft>
                <a:spcPts val="1095"/>
              </a:spcAft>
            </a:pPr>
            <a:r>
              <a:rPr lang="en-IN" sz="2000"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6. </a:t>
            </a:r>
            <a:r>
              <a:rPr lang="en-IN" sz="20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Create Column Chart</a:t>
            </a:r>
            <a:br>
              <a:rPr lang="en-IN" sz="1800" b="1" dirty="0">
                <a:solidFill>
                  <a:srgbClr val="000000"/>
                </a:solidFill>
                <a:effectLst/>
                <a:latin typeface="Arial" panose="020B0604020202020204" pitchFamily="34" charset="0"/>
                <a:ea typeface="Arial" panose="020B0604020202020204" pitchFamily="34" charset="0"/>
              </a:rPr>
            </a:br>
            <a:br>
              <a:rPr lang="en-IN" sz="1800" dirty="0">
                <a:solidFill>
                  <a:srgbClr val="000000"/>
                </a:solidFill>
                <a:effectLst/>
                <a:latin typeface="Calibri" panose="020F0502020204030204" pitchFamily="34" charset="0"/>
                <a:ea typeface="Calibri" panose="020F0502020204030204" pitchFamily="34" charset="0"/>
              </a:rPr>
            </a:br>
            <a:r>
              <a:rPr lang="en-IN" sz="18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Now, create the column chart for both region-wise and month-wise table.</a:t>
            </a:r>
            <a:b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18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Select table (B3:D15), click insert tab &gt; under Charts Panel &gt; Insert column chart.</a:t>
            </a:r>
            <a:b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18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Cut and Paste the chart in the Dashboard Sheet.</a:t>
            </a:r>
            <a:b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18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Perform the same steps for other tables to create chart.</a:t>
            </a:r>
            <a:br>
              <a:rPr lang="en-IN" sz="18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br>
            <a:br>
              <a:rPr lang="en-IN" sz="18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br>
            <a:b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18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Now, this is our sales Dashboard, we can apply any </a:t>
            </a:r>
            <a:r>
              <a:rPr lang="en-IN" sz="1800" dirty="0" err="1">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color</a:t>
            </a:r>
            <a:r>
              <a:rPr lang="en-IN" sz="18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in the interior of cells, and data series to format it. </a:t>
            </a:r>
            <a:br>
              <a:rPr lang="en-IN" sz="1800" dirty="0">
                <a:solidFill>
                  <a:srgbClr val="000000"/>
                </a:solidFill>
                <a:effectLst/>
                <a:latin typeface="Calibri" panose="020F0502020204030204" pitchFamily="34" charset="0"/>
                <a:ea typeface="Calibri" panose="020F0502020204030204" pitchFamily="34" charset="0"/>
              </a:rPr>
            </a:br>
            <a:endParaRPr lang="en-IN" dirty="0"/>
          </a:p>
        </p:txBody>
      </p:sp>
    </p:spTree>
    <p:extLst>
      <p:ext uri="{BB962C8B-B14F-4D97-AF65-F5344CB8AC3E}">
        <p14:creationId xmlns:p14="http://schemas.microsoft.com/office/powerpoint/2010/main" val="14289309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080DF-81B1-74EC-7555-8DA87AFD794A}"/>
              </a:ext>
            </a:extLst>
          </p:cNvPr>
          <p:cNvSpPr>
            <a:spLocks noGrp="1"/>
          </p:cNvSpPr>
          <p:nvPr>
            <p:ph type="title"/>
          </p:nvPr>
        </p:nvSpPr>
        <p:spPr>
          <a:xfrm>
            <a:off x="684212" y="301658"/>
            <a:ext cx="8534400" cy="5692741"/>
          </a:xfrm>
        </p:spPr>
        <p:txBody>
          <a:bodyPr>
            <a:normAutofit/>
          </a:bodyPr>
          <a:lstStyle/>
          <a:p>
            <a:r>
              <a:rPr lang="en-IN" sz="2000" b="1" dirty="0">
                <a:latin typeface="Times New Roman" panose="02020603050405020304" pitchFamily="18" charset="0"/>
                <a:cs typeface="Times New Roman" panose="02020603050405020304" pitchFamily="18" charset="0"/>
              </a:rPr>
              <a:t>RESULTS (in EXCEL)</a:t>
            </a:r>
            <a:br>
              <a:rPr lang="en-IN" sz="2000" b="1" dirty="0">
                <a:latin typeface="Times New Roman" panose="02020603050405020304" pitchFamily="18" charset="0"/>
                <a:cs typeface="Times New Roman" panose="02020603050405020304" pitchFamily="18" charset="0"/>
              </a:rPr>
            </a:br>
            <a:br>
              <a:rPr lang="en-IN" sz="2000" b="1" dirty="0">
                <a:latin typeface="Times New Roman" panose="02020603050405020304" pitchFamily="18" charset="0"/>
                <a:cs typeface="Times New Roman" panose="02020603050405020304" pitchFamily="18" charset="0"/>
              </a:rPr>
            </a:br>
            <a:br>
              <a:rPr lang="en-IN" sz="2000" b="1" dirty="0">
                <a:latin typeface="Times New Roman" panose="02020603050405020304" pitchFamily="18" charset="0"/>
                <a:cs typeface="Times New Roman" panose="02020603050405020304" pitchFamily="18" charset="0"/>
              </a:rPr>
            </a:br>
            <a:br>
              <a:rPr lang="en-IN" sz="2000" b="1" dirty="0">
                <a:latin typeface="Times New Roman" panose="02020603050405020304" pitchFamily="18" charset="0"/>
                <a:cs typeface="Times New Roman" panose="02020603050405020304" pitchFamily="18" charset="0"/>
              </a:rPr>
            </a:br>
            <a:br>
              <a:rPr lang="en-IN" sz="2000" b="1" dirty="0">
                <a:latin typeface="Times New Roman" panose="02020603050405020304" pitchFamily="18" charset="0"/>
                <a:cs typeface="Times New Roman" panose="02020603050405020304" pitchFamily="18" charset="0"/>
              </a:rPr>
            </a:br>
            <a:br>
              <a:rPr lang="en-IN" sz="2000" b="1" dirty="0">
                <a:latin typeface="Times New Roman" panose="02020603050405020304" pitchFamily="18" charset="0"/>
                <a:cs typeface="Times New Roman" panose="02020603050405020304" pitchFamily="18" charset="0"/>
              </a:rPr>
            </a:br>
            <a:br>
              <a:rPr lang="en-IN" sz="2000" b="1" dirty="0">
                <a:latin typeface="Times New Roman" panose="02020603050405020304" pitchFamily="18" charset="0"/>
                <a:cs typeface="Times New Roman" panose="02020603050405020304" pitchFamily="18" charset="0"/>
              </a:rPr>
            </a:br>
            <a:br>
              <a:rPr lang="en-IN" sz="2000" b="1" dirty="0">
                <a:latin typeface="Times New Roman" panose="02020603050405020304" pitchFamily="18" charset="0"/>
                <a:cs typeface="Times New Roman" panose="02020603050405020304" pitchFamily="18" charset="0"/>
              </a:rPr>
            </a:br>
            <a:br>
              <a:rPr lang="en-IN" sz="2000" b="1" dirty="0">
                <a:latin typeface="Times New Roman" panose="02020603050405020304" pitchFamily="18" charset="0"/>
                <a:cs typeface="Times New Roman" panose="02020603050405020304" pitchFamily="18" charset="0"/>
              </a:rPr>
            </a:br>
            <a:br>
              <a:rPr lang="en-IN" sz="2000" b="1" dirty="0">
                <a:latin typeface="Times New Roman" panose="02020603050405020304" pitchFamily="18" charset="0"/>
                <a:cs typeface="Times New Roman" panose="02020603050405020304" pitchFamily="18" charset="0"/>
              </a:rPr>
            </a:br>
            <a:br>
              <a:rPr lang="en-IN" sz="2000" b="1" dirty="0">
                <a:latin typeface="Times New Roman" panose="02020603050405020304" pitchFamily="18" charset="0"/>
                <a:cs typeface="Times New Roman" panose="02020603050405020304" pitchFamily="18" charset="0"/>
              </a:rPr>
            </a:br>
            <a:br>
              <a:rPr lang="en-IN" sz="2000" b="1" dirty="0">
                <a:latin typeface="Times New Roman" panose="02020603050405020304" pitchFamily="18" charset="0"/>
                <a:cs typeface="Times New Roman" panose="02020603050405020304" pitchFamily="18" charset="0"/>
              </a:rPr>
            </a:br>
            <a:br>
              <a:rPr lang="en-IN" sz="2000" b="1" dirty="0">
                <a:latin typeface="Times New Roman" panose="02020603050405020304" pitchFamily="18" charset="0"/>
                <a:cs typeface="Times New Roman" panose="02020603050405020304" pitchFamily="18" charset="0"/>
              </a:rPr>
            </a:br>
            <a:br>
              <a:rPr lang="en-IN" sz="2000" b="1" dirty="0">
                <a:latin typeface="Times New Roman" panose="02020603050405020304" pitchFamily="18" charset="0"/>
                <a:cs typeface="Times New Roman" panose="02020603050405020304" pitchFamily="18" charset="0"/>
              </a:rPr>
            </a:br>
            <a:br>
              <a:rPr lang="en-IN" sz="2000" b="1" dirty="0">
                <a:latin typeface="Times New Roman" panose="02020603050405020304" pitchFamily="18" charset="0"/>
                <a:cs typeface="Times New Roman" panose="02020603050405020304" pitchFamily="18" charset="0"/>
              </a:rPr>
            </a:br>
            <a:br>
              <a:rPr lang="en-IN" sz="2000" b="1" dirty="0">
                <a:latin typeface="Times New Roman" panose="02020603050405020304" pitchFamily="18" charset="0"/>
                <a:cs typeface="Times New Roman" panose="02020603050405020304" pitchFamily="18" charset="0"/>
              </a:rPr>
            </a:br>
            <a:br>
              <a:rPr lang="en-IN" sz="2000" b="1" dirty="0">
                <a:latin typeface="Times New Roman" panose="02020603050405020304" pitchFamily="18" charset="0"/>
                <a:cs typeface="Times New Roman" panose="02020603050405020304" pitchFamily="18" charset="0"/>
              </a:rPr>
            </a:br>
            <a:endParaRPr lang="en-IN" sz="20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DD986D3-8BBC-3182-5E00-950597CFF41C}"/>
              </a:ext>
            </a:extLst>
          </p:cNvPr>
          <p:cNvPicPr>
            <a:picLocks noChangeAspect="1"/>
          </p:cNvPicPr>
          <p:nvPr/>
        </p:nvPicPr>
        <p:blipFill>
          <a:blip r:embed="rId2"/>
          <a:stretch>
            <a:fillRect/>
          </a:stretch>
        </p:blipFill>
        <p:spPr>
          <a:xfrm>
            <a:off x="684213" y="772719"/>
            <a:ext cx="4868176" cy="2441822"/>
          </a:xfrm>
          <a:prstGeom prst="rect">
            <a:avLst/>
          </a:prstGeom>
        </p:spPr>
      </p:pic>
      <p:pic>
        <p:nvPicPr>
          <p:cNvPr id="6" name="Picture 5">
            <a:extLst>
              <a:ext uri="{FF2B5EF4-FFF2-40B4-BE49-F238E27FC236}">
                <a16:creationId xmlns:a16="http://schemas.microsoft.com/office/drawing/2014/main" id="{9B7A42D0-0946-E299-EEEA-AB69C8030FD4}"/>
              </a:ext>
            </a:extLst>
          </p:cNvPr>
          <p:cNvPicPr>
            <a:picLocks noChangeAspect="1"/>
          </p:cNvPicPr>
          <p:nvPr/>
        </p:nvPicPr>
        <p:blipFill>
          <a:blip r:embed="rId3"/>
          <a:stretch>
            <a:fillRect/>
          </a:stretch>
        </p:blipFill>
        <p:spPr>
          <a:xfrm>
            <a:off x="5656083" y="772719"/>
            <a:ext cx="5147036" cy="2441822"/>
          </a:xfrm>
          <a:prstGeom prst="rect">
            <a:avLst/>
          </a:prstGeom>
        </p:spPr>
      </p:pic>
      <p:pic>
        <p:nvPicPr>
          <p:cNvPr id="8" name="Picture 7">
            <a:extLst>
              <a:ext uri="{FF2B5EF4-FFF2-40B4-BE49-F238E27FC236}">
                <a16:creationId xmlns:a16="http://schemas.microsoft.com/office/drawing/2014/main" id="{7C765E2A-B17A-6A24-29E8-A737E9AFDC25}"/>
              </a:ext>
            </a:extLst>
          </p:cNvPr>
          <p:cNvPicPr>
            <a:picLocks noChangeAspect="1"/>
          </p:cNvPicPr>
          <p:nvPr/>
        </p:nvPicPr>
        <p:blipFill>
          <a:blip r:embed="rId4"/>
          <a:stretch>
            <a:fillRect/>
          </a:stretch>
        </p:blipFill>
        <p:spPr>
          <a:xfrm>
            <a:off x="684210" y="3327662"/>
            <a:ext cx="4868177" cy="2828041"/>
          </a:xfrm>
          <a:prstGeom prst="rect">
            <a:avLst/>
          </a:prstGeom>
        </p:spPr>
      </p:pic>
      <p:pic>
        <p:nvPicPr>
          <p:cNvPr id="10" name="Picture 9">
            <a:extLst>
              <a:ext uri="{FF2B5EF4-FFF2-40B4-BE49-F238E27FC236}">
                <a16:creationId xmlns:a16="http://schemas.microsoft.com/office/drawing/2014/main" id="{ABCDFCDF-805F-F928-5FCB-162436E3B36B}"/>
              </a:ext>
            </a:extLst>
          </p:cNvPr>
          <p:cNvPicPr>
            <a:picLocks noChangeAspect="1"/>
          </p:cNvPicPr>
          <p:nvPr/>
        </p:nvPicPr>
        <p:blipFill>
          <a:blip r:embed="rId5"/>
          <a:stretch>
            <a:fillRect/>
          </a:stretch>
        </p:blipFill>
        <p:spPr>
          <a:xfrm>
            <a:off x="5656083" y="3327662"/>
            <a:ext cx="5147036" cy="2801198"/>
          </a:xfrm>
          <a:prstGeom prst="rect">
            <a:avLst/>
          </a:prstGeom>
        </p:spPr>
      </p:pic>
    </p:spTree>
    <p:extLst>
      <p:ext uri="{BB962C8B-B14F-4D97-AF65-F5344CB8AC3E}">
        <p14:creationId xmlns:p14="http://schemas.microsoft.com/office/powerpoint/2010/main" val="28210298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3B7A1-04EE-36F6-B1A9-4BE930FD9C47}"/>
              </a:ext>
            </a:extLst>
          </p:cNvPr>
          <p:cNvSpPr>
            <a:spLocks noGrp="1"/>
          </p:cNvSpPr>
          <p:nvPr>
            <p:ph type="title"/>
          </p:nvPr>
        </p:nvSpPr>
        <p:spPr>
          <a:xfrm>
            <a:off x="684212" y="499620"/>
            <a:ext cx="8534400" cy="5494779"/>
          </a:xfrm>
        </p:spPr>
        <p:txBody>
          <a:bodyPr>
            <a:normAutofit fontScale="90000"/>
          </a:bodyPr>
          <a:lstStyle/>
          <a:p>
            <a:r>
              <a:rPr lang="en-IN" sz="2000" b="1" dirty="0">
                <a:latin typeface="Times New Roman" panose="02020603050405020304" pitchFamily="18" charset="0"/>
                <a:cs typeface="Times New Roman" panose="02020603050405020304" pitchFamily="18" charset="0"/>
              </a:rPr>
              <a:t>RESULTS (in TABLEAU)</a:t>
            </a:r>
            <a:br>
              <a:rPr lang="en-IN" sz="2000" b="1" dirty="0">
                <a:latin typeface="Times New Roman" panose="02020603050405020304" pitchFamily="18" charset="0"/>
                <a:cs typeface="Times New Roman" panose="02020603050405020304" pitchFamily="18" charset="0"/>
              </a:rPr>
            </a:br>
            <a:br>
              <a:rPr lang="en-IN" sz="2000" b="1" dirty="0">
                <a:latin typeface="Times New Roman" panose="02020603050405020304" pitchFamily="18" charset="0"/>
                <a:cs typeface="Times New Roman" panose="02020603050405020304" pitchFamily="18" charset="0"/>
              </a:rPr>
            </a:br>
            <a:r>
              <a:rPr lang="en-IN" sz="2000" b="1" dirty="0">
                <a:latin typeface="Times New Roman" panose="02020603050405020304" pitchFamily="18" charset="0"/>
                <a:cs typeface="Times New Roman" panose="02020603050405020304" pitchFamily="18" charset="0"/>
              </a:rPr>
              <a:t>Tableau Public Link: </a:t>
            </a:r>
            <a:r>
              <a:rPr lang="en-IN" sz="2000" b="1" dirty="0">
                <a:latin typeface="Times New Roman" panose="02020603050405020304" pitchFamily="18" charset="0"/>
                <a:cs typeface="Times New Roman" panose="02020603050405020304" pitchFamily="18" charset="0"/>
                <a:hlinkClick r:id="rId2"/>
              </a:rPr>
              <a:t>https://public.tableau.com/views/ECommerceSalesDashboard/ECommerceSalesDashboard?:language=en-GB&amp;publish=yes&amp;:display_count=n&amp;:origin=viz_share_link</a:t>
            </a:r>
            <a:br>
              <a:rPr lang="en-IN" sz="2000" b="1" dirty="0">
                <a:latin typeface="Times New Roman" panose="02020603050405020304" pitchFamily="18" charset="0"/>
                <a:cs typeface="Times New Roman" panose="02020603050405020304" pitchFamily="18" charset="0"/>
              </a:rPr>
            </a:br>
            <a:br>
              <a:rPr lang="en-IN" sz="2000" b="1" dirty="0">
                <a:latin typeface="Times New Roman" panose="02020603050405020304" pitchFamily="18" charset="0"/>
                <a:cs typeface="Times New Roman" panose="02020603050405020304" pitchFamily="18" charset="0"/>
              </a:rPr>
            </a:br>
            <a:br>
              <a:rPr lang="en-IN" sz="2000" b="1" dirty="0">
                <a:latin typeface="Times New Roman" panose="02020603050405020304" pitchFamily="18" charset="0"/>
                <a:cs typeface="Times New Roman" panose="02020603050405020304" pitchFamily="18" charset="0"/>
              </a:rPr>
            </a:br>
            <a:br>
              <a:rPr lang="en-IN" sz="2000" b="1" dirty="0">
                <a:latin typeface="Times New Roman" panose="02020603050405020304" pitchFamily="18" charset="0"/>
                <a:cs typeface="Times New Roman" panose="02020603050405020304" pitchFamily="18" charset="0"/>
              </a:rPr>
            </a:br>
            <a:br>
              <a:rPr lang="en-IN" sz="2000" b="1" dirty="0">
                <a:latin typeface="Times New Roman" panose="02020603050405020304" pitchFamily="18" charset="0"/>
                <a:cs typeface="Times New Roman" panose="02020603050405020304" pitchFamily="18" charset="0"/>
              </a:rPr>
            </a:br>
            <a:br>
              <a:rPr lang="en-IN" sz="2000" b="1" dirty="0">
                <a:latin typeface="Times New Roman" panose="02020603050405020304" pitchFamily="18" charset="0"/>
                <a:cs typeface="Times New Roman" panose="02020603050405020304" pitchFamily="18" charset="0"/>
              </a:rPr>
            </a:br>
            <a:br>
              <a:rPr lang="en-IN" sz="2000" b="1" dirty="0">
                <a:latin typeface="Times New Roman" panose="02020603050405020304" pitchFamily="18" charset="0"/>
                <a:cs typeface="Times New Roman" panose="02020603050405020304" pitchFamily="18" charset="0"/>
              </a:rPr>
            </a:br>
            <a:br>
              <a:rPr lang="en-IN" sz="2000" b="1" dirty="0">
                <a:latin typeface="Times New Roman" panose="02020603050405020304" pitchFamily="18" charset="0"/>
                <a:cs typeface="Times New Roman" panose="02020603050405020304" pitchFamily="18" charset="0"/>
              </a:rPr>
            </a:br>
            <a:br>
              <a:rPr lang="en-IN" sz="2000" b="1" dirty="0">
                <a:latin typeface="Times New Roman" panose="02020603050405020304" pitchFamily="18" charset="0"/>
                <a:cs typeface="Times New Roman" panose="02020603050405020304" pitchFamily="18" charset="0"/>
              </a:rPr>
            </a:br>
            <a:br>
              <a:rPr lang="en-IN" sz="2000" b="1" dirty="0">
                <a:latin typeface="Times New Roman" panose="02020603050405020304" pitchFamily="18" charset="0"/>
                <a:cs typeface="Times New Roman" panose="02020603050405020304" pitchFamily="18" charset="0"/>
              </a:rPr>
            </a:br>
            <a:br>
              <a:rPr lang="en-IN" sz="2000" b="1" dirty="0">
                <a:latin typeface="Times New Roman" panose="02020603050405020304" pitchFamily="18" charset="0"/>
                <a:cs typeface="Times New Roman" panose="02020603050405020304" pitchFamily="18" charset="0"/>
              </a:rPr>
            </a:br>
            <a:br>
              <a:rPr lang="en-IN" sz="2000" b="1" dirty="0">
                <a:latin typeface="Times New Roman" panose="02020603050405020304" pitchFamily="18" charset="0"/>
                <a:cs typeface="Times New Roman" panose="02020603050405020304" pitchFamily="18" charset="0"/>
              </a:rPr>
            </a:br>
            <a:br>
              <a:rPr lang="en-IN" sz="2000" b="1" dirty="0">
                <a:latin typeface="Times New Roman" panose="02020603050405020304" pitchFamily="18" charset="0"/>
                <a:cs typeface="Times New Roman" panose="02020603050405020304" pitchFamily="18" charset="0"/>
              </a:rPr>
            </a:br>
            <a:br>
              <a:rPr lang="en-IN" sz="2000" b="1" dirty="0">
                <a:latin typeface="Times New Roman" panose="02020603050405020304" pitchFamily="18" charset="0"/>
                <a:cs typeface="Times New Roman" panose="02020603050405020304" pitchFamily="18" charset="0"/>
              </a:rPr>
            </a:br>
            <a:br>
              <a:rPr lang="en-IN" sz="2000" b="1" dirty="0">
                <a:latin typeface="Times New Roman" panose="02020603050405020304" pitchFamily="18" charset="0"/>
                <a:cs typeface="Times New Roman" panose="02020603050405020304" pitchFamily="18" charset="0"/>
              </a:rPr>
            </a:br>
            <a:br>
              <a:rPr lang="en-IN" sz="2000" b="1" dirty="0">
                <a:latin typeface="Times New Roman" panose="02020603050405020304" pitchFamily="18" charset="0"/>
                <a:cs typeface="Times New Roman" panose="02020603050405020304" pitchFamily="18" charset="0"/>
              </a:rPr>
            </a:br>
            <a:br>
              <a:rPr lang="en-IN" sz="2000" b="1" dirty="0">
                <a:latin typeface="Times New Roman" panose="02020603050405020304" pitchFamily="18" charset="0"/>
                <a:cs typeface="Times New Roman" panose="02020603050405020304" pitchFamily="18" charset="0"/>
              </a:rPr>
            </a:br>
            <a:br>
              <a:rPr lang="en-IN" sz="2000" b="1" dirty="0">
                <a:latin typeface="Times New Roman" panose="02020603050405020304" pitchFamily="18" charset="0"/>
                <a:cs typeface="Times New Roman" panose="02020603050405020304" pitchFamily="18" charset="0"/>
              </a:rPr>
            </a:br>
            <a:endParaRPr lang="en-IN" sz="20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976C3BA-D096-25E0-5825-EC6E024AE0EA}"/>
              </a:ext>
            </a:extLst>
          </p:cNvPr>
          <p:cNvPicPr>
            <a:picLocks noChangeAspect="1"/>
          </p:cNvPicPr>
          <p:nvPr/>
        </p:nvPicPr>
        <p:blipFill>
          <a:blip r:embed="rId3"/>
          <a:stretch>
            <a:fillRect/>
          </a:stretch>
        </p:blipFill>
        <p:spPr>
          <a:xfrm>
            <a:off x="1159497" y="1696824"/>
            <a:ext cx="8748074" cy="4878738"/>
          </a:xfrm>
          <a:prstGeom prst="rect">
            <a:avLst/>
          </a:prstGeom>
        </p:spPr>
      </p:pic>
    </p:spTree>
    <p:extLst>
      <p:ext uri="{BB962C8B-B14F-4D97-AF65-F5344CB8AC3E}">
        <p14:creationId xmlns:p14="http://schemas.microsoft.com/office/powerpoint/2010/main" val="42110845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7EF99-704B-B5E7-8E44-7C1F09C870F3}"/>
              </a:ext>
            </a:extLst>
          </p:cNvPr>
          <p:cNvSpPr>
            <a:spLocks noGrp="1"/>
          </p:cNvSpPr>
          <p:nvPr>
            <p:ph type="title"/>
          </p:nvPr>
        </p:nvSpPr>
        <p:spPr>
          <a:xfrm>
            <a:off x="4021301" y="2441715"/>
            <a:ext cx="8534400" cy="1507067"/>
          </a:xfrm>
        </p:spPr>
        <p:txBody>
          <a:bodyPr/>
          <a:lstStyle/>
          <a:p>
            <a:r>
              <a:rPr lang="en-IN" dirty="0"/>
              <a:t>THANK YOU!</a:t>
            </a:r>
          </a:p>
        </p:txBody>
      </p:sp>
    </p:spTree>
    <p:extLst>
      <p:ext uri="{BB962C8B-B14F-4D97-AF65-F5344CB8AC3E}">
        <p14:creationId xmlns:p14="http://schemas.microsoft.com/office/powerpoint/2010/main" val="1683067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
          <p:cNvSpPr txBox="1">
            <a:spLocks noGrp="1"/>
          </p:cNvSpPr>
          <p:nvPr>
            <p:ph type="body" idx="1"/>
          </p:nvPr>
        </p:nvSpPr>
        <p:spPr>
          <a:xfrm>
            <a:off x="684212" y="685799"/>
            <a:ext cx="8534400" cy="5457423"/>
          </a:xfrm>
          <a:prstGeom prst="rect">
            <a:avLst/>
          </a:prstGeom>
          <a:noFill/>
          <a:ln>
            <a:noFill/>
          </a:ln>
        </p:spPr>
        <p:txBody>
          <a:bodyPr spcFirstLastPara="1" wrap="square" lIns="91425" tIns="45700" rIns="91425" bIns="45700" anchor="ctr" anchorCtr="0">
            <a:normAutofit fontScale="92500" lnSpcReduction="20000"/>
          </a:bodyPr>
          <a:lstStyle/>
          <a:p>
            <a:pPr marL="0" lvl="0" indent="0" algn="l" rtl="0">
              <a:spcBef>
                <a:spcPts val="0"/>
              </a:spcBef>
              <a:spcAft>
                <a:spcPts val="0"/>
              </a:spcAft>
              <a:buSzPts val="1600"/>
              <a:buNone/>
            </a:pPr>
            <a:r>
              <a:rPr lang="en-US" dirty="0"/>
              <a:t>					</a:t>
            </a:r>
            <a:r>
              <a:rPr lang="en-US" b="1" dirty="0"/>
              <a:t>	</a:t>
            </a:r>
            <a:endParaRPr dirty="0"/>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Objective: </a:t>
            </a:r>
            <a:endParaRPr dirty="0"/>
          </a:p>
          <a:p>
            <a:pPr marL="742950" lvl="1" indent="-285750" algn="l" rtl="0">
              <a:spcBef>
                <a:spcPts val="960"/>
              </a:spcBef>
              <a:spcAft>
                <a:spcPts val="0"/>
              </a:spcAft>
              <a:buSzPts val="1440"/>
              <a:buFont typeface="Wingdings" panose="05000000000000000000" pitchFamily="2" charset="2"/>
              <a:buChar char="Ø"/>
            </a:pPr>
            <a:r>
              <a:rPr lang="en-US" sz="1900" dirty="0">
                <a:solidFill>
                  <a:schemeClr val="bg1"/>
                </a:solidFill>
                <a:latin typeface="Times New Roman" panose="02020603050405020304" pitchFamily="18" charset="0"/>
                <a:cs typeface="Times New Roman" panose="02020603050405020304" pitchFamily="18" charset="0"/>
              </a:rPr>
              <a:t>Use the Saved Sample – E-Commerce database. </a:t>
            </a:r>
          </a:p>
          <a:p>
            <a:pPr marL="742950" lvl="1" indent="-285750" algn="l" rtl="0">
              <a:spcBef>
                <a:spcPts val="960"/>
              </a:spcBef>
              <a:spcAft>
                <a:spcPts val="0"/>
              </a:spcAft>
              <a:buSzPts val="1440"/>
              <a:buFont typeface="Wingdings" panose="05000000000000000000" pitchFamily="2" charset="2"/>
              <a:buChar char="Ø"/>
            </a:pPr>
            <a:r>
              <a:rPr lang="en-US" sz="1900" dirty="0">
                <a:solidFill>
                  <a:schemeClr val="bg1"/>
                </a:solidFill>
                <a:latin typeface="Times New Roman" panose="02020603050405020304" pitchFamily="18" charset="0"/>
                <a:cs typeface="Times New Roman" panose="02020603050405020304" pitchFamily="18" charset="0"/>
              </a:rPr>
              <a:t>Prepare a table of Sales and Profit month-wise in working sheet.</a:t>
            </a:r>
          </a:p>
          <a:p>
            <a:pPr marL="742950" lvl="1" indent="-285750" algn="l" rtl="0">
              <a:spcBef>
                <a:spcPts val="960"/>
              </a:spcBef>
              <a:spcAft>
                <a:spcPts val="0"/>
              </a:spcAft>
              <a:buSzPts val="1440"/>
              <a:buFont typeface="Wingdings" panose="05000000000000000000" pitchFamily="2" charset="2"/>
              <a:buChar char="Ø"/>
            </a:pPr>
            <a:r>
              <a:rPr lang="en-US" sz="1900" dirty="0">
                <a:solidFill>
                  <a:schemeClr val="bg1"/>
                </a:solidFill>
                <a:latin typeface="Times New Roman" panose="02020603050405020304" pitchFamily="18" charset="0"/>
                <a:cs typeface="Times New Roman" panose="02020603050405020304" pitchFamily="18" charset="0"/>
              </a:rPr>
              <a:t>Prepare the sales table region-wise in the working sheet. </a:t>
            </a:r>
          </a:p>
          <a:p>
            <a:pPr marL="742950" lvl="1" indent="-285750" algn="l" rtl="0">
              <a:spcBef>
                <a:spcPts val="960"/>
              </a:spcBef>
              <a:spcAft>
                <a:spcPts val="0"/>
              </a:spcAft>
              <a:buSzPts val="1440"/>
              <a:buFont typeface="Wingdings" panose="05000000000000000000" pitchFamily="2" charset="2"/>
              <a:buChar char="Ø"/>
            </a:pPr>
            <a:r>
              <a:rPr lang="en-US" sz="1900" dirty="0">
                <a:solidFill>
                  <a:schemeClr val="bg1"/>
                </a:solidFill>
                <a:latin typeface="Times New Roman" panose="02020603050405020304" pitchFamily="18" charset="0"/>
                <a:cs typeface="Times New Roman" panose="02020603050405020304" pitchFamily="18" charset="0"/>
              </a:rPr>
              <a:t>Create User Control Combo box for Product Category. </a:t>
            </a:r>
          </a:p>
          <a:p>
            <a:pPr marL="742950" lvl="1" indent="-285750" algn="l" rtl="0">
              <a:spcBef>
                <a:spcPts val="960"/>
              </a:spcBef>
              <a:spcAft>
                <a:spcPts val="0"/>
              </a:spcAft>
              <a:buSzPts val="1440"/>
              <a:buFont typeface="Wingdings" panose="05000000000000000000" pitchFamily="2" charset="2"/>
              <a:buChar char="Ø"/>
            </a:pPr>
            <a:r>
              <a:rPr lang="en-US" sz="1900" dirty="0">
                <a:solidFill>
                  <a:schemeClr val="bg1"/>
                </a:solidFill>
                <a:latin typeface="Times New Roman" panose="02020603050405020304" pitchFamily="18" charset="0"/>
                <a:cs typeface="Times New Roman" panose="02020603050405020304" pitchFamily="18" charset="0"/>
              </a:rPr>
              <a:t>Create Column Chart of month-wise table and region-wise table. </a:t>
            </a:r>
          </a:p>
          <a:p>
            <a:pPr marL="742950" lvl="1" indent="-285750" algn="l" rtl="0">
              <a:spcBef>
                <a:spcPts val="960"/>
              </a:spcBef>
              <a:spcAft>
                <a:spcPts val="0"/>
              </a:spcAft>
              <a:buSzPts val="1440"/>
              <a:buFont typeface="Wingdings" panose="05000000000000000000" pitchFamily="2" charset="2"/>
              <a:buChar char="Ø"/>
            </a:pPr>
            <a:r>
              <a:rPr lang="en-US" sz="1900" dirty="0">
                <a:solidFill>
                  <a:schemeClr val="bg1"/>
                </a:solidFill>
                <a:latin typeface="Times New Roman" panose="02020603050405020304" pitchFamily="18" charset="0"/>
                <a:cs typeface="Times New Roman" panose="02020603050405020304" pitchFamily="18" charset="0"/>
              </a:rPr>
              <a:t>Link the table with combo box.  </a:t>
            </a:r>
          </a:p>
          <a:p>
            <a:pPr marL="742950" lvl="1" indent="-285750" algn="l" rtl="0">
              <a:spcBef>
                <a:spcPts val="960"/>
              </a:spcBef>
              <a:spcAft>
                <a:spcPts val="0"/>
              </a:spcAft>
              <a:buSzPts val="1440"/>
              <a:buFont typeface="Wingdings" panose="05000000000000000000" pitchFamily="2" charset="2"/>
              <a:buChar char="Ø"/>
            </a:pPr>
            <a:r>
              <a:rPr lang="en-US" sz="1900" dirty="0">
                <a:solidFill>
                  <a:schemeClr val="bg1"/>
                </a:solidFill>
                <a:latin typeface="Times New Roman" panose="02020603050405020304" pitchFamily="18" charset="0"/>
                <a:cs typeface="Times New Roman" panose="02020603050405020304" pitchFamily="18" charset="0"/>
              </a:rPr>
              <a:t>Create a dashboard. </a:t>
            </a:r>
            <a:endParaRPr sz="1900" dirty="0">
              <a:solidFill>
                <a:schemeClr val="bg1"/>
              </a:solidFill>
              <a:latin typeface="Times New Roman" panose="02020603050405020304" pitchFamily="18" charset="0"/>
              <a:ea typeface="Times New Roman"/>
              <a:cs typeface="Times New Roman" panose="02020603050405020304" pitchFamily="18" charset="0"/>
              <a:sym typeface="Times New Roman"/>
            </a:endParaRPr>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Benefits:</a:t>
            </a:r>
            <a:endParaRPr dirty="0"/>
          </a:p>
          <a:p>
            <a:pPr marL="742950" lvl="1" indent="-285750" algn="l" rtl="0">
              <a:spcBef>
                <a:spcPts val="960"/>
              </a:spcBef>
              <a:spcAft>
                <a:spcPts val="0"/>
              </a:spcAft>
              <a:buSzPts val="1440"/>
              <a:buFont typeface="Noto Sans Symbols"/>
              <a:buChar char="⮚"/>
            </a:pPr>
            <a:r>
              <a:rPr lang="en-US" sz="1900" dirty="0">
                <a:solidFill>
                  <a:schemeClr val="lt1"/>
                </a:solidFill>
                <a:latin typeface="Times New Roman"/>
                <a:cs typeface="Times New Roman"/>
                <a:sym typeface="Times New Roman"/>
              </a:rPr>
              <a:t>Customizable</a:t>
            </a:r>
            <a:endParaRPr sz="1900" dirty="0"/>
          </a:p>
          <a:p>
            <a:pPr marL="742950" lvl="1" indent="-285750" algn="l" rtl="0">
              <a:spcBef>
                <a:spcPts val="960"/>
              </a:spcBef>
              <a:spcAft>
                <a:spcPts val="0"/>
              </a:spcAft>
              <a:buSzPts val="1440"/>
              <a:buFont typeface="Noto Sans Symbols"/>
              <a:buChar char="⮚"/>
            </a:pPr>
            <a:r>
              <a:rPr lang="en-US" sz="1900" dirty="0">
                <a:solidFill>
                  <a:schemeClr val="lt1"/>
                </a:solidFill>
                <a:latin typeface="Times New Roman"/>
                <a:cs typeface="Times New Roman"/>
                <a:sym typeface="Times New Roman"/>
              </a:rPr>
              <a:t>All in one</a:t>
            </a:r>
            <a:endParaRPr sz="1900" dirty="0"/>
          </a:p>
          <a:p>
            <a:pPr marL="742950" lvl="1" indent="-285750" algn="l" rtl="0">
              <a:spcBef>
                <a:spcPts val="960"/>
              </a:spcBef>
              <a:spcAft>
                <a:spcPts val="0"/>
              </a:spcAft>
              <a:buSzPts val="1440"/>
              <a:buFont typeface="Noto Sans Symbols"/>
              <a:buChar char="⮚"/>
            </a:pPr>
            <a:r>
              <a:rPr lang="en-US" sz="1900" dirty="0">
                <a:solidFill>
                  <a:schemeClr val="lt1"/>
                </a:solidFill>
                <a:latin typeface="Times New Roman"/>
                <a:cs typeface="Times New Roman"/>
                <a:sym typeface="Times New Roman"/>
              </a:rPr>
              <a:t>Drill into detail</a:t>
            </a:r>
            <a:endParaRPr sz="1900" dirty="0"/>
          </a:p>
          <a:p>
            <a:pPr marL="742950" lvl="1" indent="-285750" algn="l" rtl="0">
              <a:spcBef>
                <a:spcPts val="960"/>
              </a:spcBef>
              <a:spcAft>
                <a:spcPts val="0"/>
              </a:spcAft>
              <a:buSzPts val="1440"/>
              <a:buFont typeface="Noto Sans Symbols"/>
              <a:buChar char="⮚"/>
            </a:pPr>
            <a:r>
              <a:rPr lang="en-US" sz="1900" dirty="0">
                <a:solidFill>
                  <a:schemeClr val="lt1"/>
                </a:solidFill>
                <a:latin typeface="Times New Roman"/>
                <a:cs typeface="Times New Roman"/>
                <a:sym typeface="Times New Roman"/>
              </a:rPr>
              <a:t>Intuitive data presentation</a:t>
            </a:r>
          </a:p>
          <a:p>
            <a:pPr marL="742950" lvl="1" indent="-285750" algn="l" rtl="0">
              <a:spcBef>
                <a:spcPts val="960"/>
              </a:spcBef>
              <a:spcAft>
                <a:spcPts val="0"/>
              </a:spcAft>
              <a:buSzPts val="1440"/>
              <a:buFont typeface="Noto Sans Symbols"/>
              <a:buChar char="⮚"/>
            </a:pPr>
            <a:r>
              <a:rPr lang="en-US" sz="1900" dirty="0">
                <a:solidFill>
                  <a:schemeClr val="lt1"/>
                </a:solidFill>
                <a:latin typeface="Times New Roman"/>
                <a:cs typeface="Times New Roman"/>
                <a:sym typeface="Times New Roman"/>
              </a:rPr>
              <a:t>Mobile device accessible</a:t>
            </a:r>
            <a:endParaRPr sz="1900" dirty="0"/>
          </a:p>
          <a:p>
            <a:pPr marL="0" lvl="0" indent="0" algn="l" rtl="0">
              <a:spcBef>
                <a:spcPts val="1000"/>
              </a:spcBef>
              <a:spcAft>
                <a:spcPts val="0"/>
              </a:spcAft>
              <a:buSzPts val="1600"/>
              <a:buNone/>
            </a:pPr>
            <a:endParaRPr dirty="0"/>
          </a:p>
          <a:p>
            <a:pPr marL="0" lvl="0" indent="0" algn="l" rtl="0">
              <a:spcBef>
                <a:spcPts val="1000"/>
              </a:spcBef>
              <a:spcAft>
                <a:spcPts val="0"/>
              </a:spcAft>
              <a:buSzPts val="1600"/>
              <a:buNone/>
            </a:pPr>
            <a:endParaRPr dirty="0"/>
          </a:p>
          <a:p>
            <a:pPr marL="285750" lvl="0" indent="-184150" algn="l" rtl="0">
              <a:spcBef>
                <a:spcPts val="1000"/>
              </a:spcBef>
              <a:spcAft>
                <a:spcPts val="0"/>
              </a:spcAft>
              <a:buSzPts val="1600"/>
              <a:buFont typeface="Noto Sans Symbols"/>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B9B384C-E66E-6469-19E8-1C8FDE08D6B6}"/>
              </a:ext>
            </a:extLst>
          </p:cNvPr>
          <p:cNvSpPr>
            <a:spLocks noGrp="1"/>
          </p:cNvSpPr>
          <p:nvPr>
            <p:ph type="title"/>
          </p:nvPr>
        </p:nvSpPr>
        <p:spPr>
          <a:xfrm>
            <a:off x="948163" y="1636598"/>
            <a:ext cx="8534400" cy="5221402"/>
          </a:xfrm>
        </p:spPr>
        <p:txBody>
          <a:bodyPr>
            <a:normAutofit fontScale="90000"/>
          </a:bodyPr>
          <a:lstStyle/>
          <a:p>
            <a:r>
              <a:rPr lang="en-IN" sz="2200" dirty="0">
                <a:latin typeface="Times New Roman" panose="02020603050405020304" pitchFamily="18" charset="0"/>
                <a:cs typeface="Times New Roman" panose="02020603050405020304" pitchFamily="18" charset="0"/>
              </a:rPr>
              <a:t>Problem Statement</a:t>
            </a:r>
            <a:br>
              <a:rPr lang="en-IN" sz="2000" dirty="0">
                <a:latin typeface="Times New Roman" panose="02020603050405020304" pitchFamily="18" charset="0"/>
                <a:cs typeface="Times New Roman" panose="02020603050405020304" pitchFamily="18" charset="0"/>
              </a:rPr>
            </a:br>
            <a:br>
              <a:rPr lang="en-IN"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The Analytics team of an Online E-Commerce Company wants to design a Sales dashboard to analyze the sales based on various product categories. The company wants to add user control for product category, so users can select a category and can see the trend month-wise and product-wise accordingly.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The Analytics team also wants to create a histogram to analyze number of shipping days.</a:t>
            </a:r>
            <a:br>
              <a:rPr lang="en-IN" sz="2000" dirty="0">
                <a:latin typeface="Times New Roman" panose="02020603050405020304" pitchFamily="18" charset="0"/>
                <a:cs typeface="Times New Roman" panose="02020603050405020304" pitchFamily="18" charset="0"/>
              </a:rPr>
            </a:br>
            <a:br>
              <a:rPr lang="en-IN" sz="2000" dirty="0">
                <a:latin typeface="Times New Roman" panose="02020603050405020304" pitchFamily="18" charset="0"/>
                <a:cs typeface="Times New Roman" panose="02020603050405020304" pitchFamily="18" charset="0"/>
              </a:rPr>
            </a:br>
            <a:br>
              <a:rPr lang="en-IN" sz="2000" dirty="0">
                <a:latin typeface="Times New Roman" panose="02020603050405020304" pitchFamily="18" charset="0"/>
                <a:cs typeface="Times New Roman" panose="02020603050405020304" pitchFamily="18" charset="0"/>
              </a:rPr>
            </a:br>
            <a:br>
              <a:rPr lang="en-IN" sz="2000" dirty="0">
                <a:latin typeface="Times New Roman" panose="02020603050405020304" pitchFamily="18" charset="0"/>
                <a:cs typeface="Times New Roman" panose="02020603050405020304" pitchFamily="18" charset="0"/>
              </a:rPr>
            </a:br>
            <a:br>
              <a:rPr lang="en-IN" sz="2000" dirty="0">
                <a:latin typeface="Times New Roman" panose="02020603050405020304" pitchFamily="18" charset="0"/>
                <a:cs typeface="Times New Roman" panose="02020603050405020304" pitchFamily="18" charset="0"/>
              </a:rPr>
            </a:br>
            <a:br>
              <a:rPr lang="en-IN" sz="2000" dirty="0">
                <a:latin typeface="Times New Roman" panose="02020603050405020304" pitchFamily="18" charset="0"/>
                <a:cs typeface="Times New Roman" panose="02020603050405020304" pitchFamily="18" charset="0"/>
              </a:rPr>
            </a:br>
            <a:br>
              <a:rPr lang="en-IN" sz="2000" dirty="0">
                <a:latin typeface="Times New Roman" panose="02020603050405020304" pitchFamily="18" charset="0"/>
                <a:cs typeface="Times New Roman" panose="02020603050405020304" pitchFamily="18" charset="0"/>
              </a:rPr>
            </a:br>
            <a:br>
              <a:rPr lang="en-IN" sz="2000" dirty="0">
                <a:latin typeface="Times New Roman" panose="02020603050405020304" pitchFamily="18" charset="0"/>
                <a:cs typeface="Times New Roman" panose="02020603050405020304" pitchFamily="18" charset="0"/>
              </a:rPr>
            </a:br>
            <a:br>
              <a:rPr lang="en-IN" sz="2000" dirty="0">
                <a:latin typeface="Times New Roman" panose="02020603050405020304" pitchFamily="18" charset="0"/>
                <a:cs typeface="Times New Roman" panose="02020603050405020304" pitchFamily="18" charset="0"/>
              </a:rPr>
            </a:br>
            <a:br>
              <a:rPr lang="en-IN" sz="2000" dirty="0">
                <a:latin typeface="Times New Roman" panose="02020603050405020304" pitchFamily="18" charset="0"/>
                <a:cs typeface="Times New Roman" panose="02020603050405020304" pitchFamily="18" charset="0"/>
              </a:rPr>
            </a:br>
            <a:br>
              <a:rPr lang="en-IN" sz="2000" dirty="0">
                <a:latin typeface="Times New Roman" panose="02020603050405020304" pitchFamily="18" charset="0"/>
                <a:cs typeface="Times New Roman" panose="02020603050405020304" pitchFamily="18" charset="0"/>
              </a:rPr>
            </a:br>
            <a:br>
              <a:rPr lang="en-IN"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id="{3ACEE088-1FF6-8D53-B774-FAD4BF16C1BE}"/>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506488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B567D-7FB0-0ABE-5D43-9578E99A52ED}"/>
              </a:ext>
            </a:extLst>
          </p:cNvPr>
          <p:cNvSpPr>
            <a:spLocks noGrp="1"/>
          </p:cNvSpPr>
          <p:nvPr>
            <p:ph type="title"/>
          </p:nvPr>
        </p:nvSpPr>
        <p:spPr>
          <a:xfrm>
            <a:off x="684212" y="810706"/>
            <a:ext cx="8534400" cy="5183694"/>
          </a:xfrm>
        </p:spPr>
        <p:txBody>
          <a:bodyPr/>
          <a:lstStyle/>
          <a:p>
            <a:r>
              <a:rPr lang="en-US" sz="2200" dirty="0">
                <a:latin typeface="Times New Roman" panose="02020603050405020304" pitchFamily="18" charset="0"/>
                <a:cs typeface="Times New Roman" panose="02020603050405020304" pitchFamily="18" charset="0"/>
              </a:rPr>
              <a:t>Architecture</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1. Create Histogram for Shipping Days (Aging)</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2. Create Combo Box</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3. SUMIFS formula to calculate Total Sales, Quantity, and Profit</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4. SUMIFS formula to calculate Sales and Profit month wise</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4. SUMIFS formula to calculate Sales region wise</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5. Create Column Chart</a:t>
            </a:r>
            <a:br>
              <a:rPr lang="en-US" dirty="0"/>
            </a:br>
            <a:br>
              <a:rPr lang="en-US" dirty="0"/>
            </a:br>
            <a:endParaRPr lang="en-IN" dirty="0"/>
          </a:p>
        </p:txBody>
      </p:sp>
    </p:spTree>
    <p:extLst>
      <p:ext uri="{BB962C8B-B14F-4D97-AF65-F5344CB8AC3E}">
        <p14:creationId xmlns:p14="http://schemas.microsoft.com/office/powerpoint/2010/main" val="2101549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0982A-86BA-8724-CDD9-925B638BD5CA}"/>
              </a:ext>
            </a:extLst>
          </p:cNvPr>
          <p:cNvSpPr>
            <a:spLocks noGrp="1"/>
          </p:cNvSpPr>
          <p:nvPr>
            <p:ph type="title"/>
          </p:nvPr>
        </p:nvSpPr>
        <p:spPr>
          <a:xfrm>
            <a:off x="684212" y="188536"/>
            <a:ext cx="8534400" cy="6231118"/>
          </a:xfrm>
        </p:spPr>
        <p:txBody>
          <a:bodyPr>
            <a:normAutofit fontScale="90000"/>
          </a:bodyPr>
          <a:lstStyle/>
          <a:p>
            <a:br>
              <a:rPr lang="en-US" sz="2200" dirty="0"/>
            </a:br>
            <a:br>
              <a:rPr lang="en-US" sz="2200" dirty="0"/>
            </a:br>
            <a:br>
              <a:rPr lang="en-US" sz="2200" dirty="0"/>
            </a:br>
            <a:br>
              <a:rPr lang="en-US" sz="2200" dirty="0"/>
            </a:br>
            <a:r>
              <a:rPr lang="en-US" sz="2200" dirty="0">
                <a:latin typeface="Times New Roman" panose="02020603050405020304" pitchFamily="18" charset="0"/>
                <a:cs typeface="Times New Roman" panose="02020603050405020304" pitchFamily="18" charset="0"/>
              </a:rPr>
              <a:t>1. Create Histogram for Shipping Days (Aging)</a:t>
            </a:r>
            <a:br>
              <a:rPr lang="en-US" sz="2200" dirty="0"/>
            </a:br>
            <a:br>
              <a:rPr lang="en-US" sz="2200" dirty="0"/>
            </a:br>
            <a:r>
              <a:rPr lang="en-IN" sz="20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To create histogram, click the Data Tab, Under Analysis Group (Right Corner), Click Data Analysis.</a:t>
            </a:r>
            <a:br>
              <a:rPr lang="en-IN" sz="20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br>
            <a:r>
              <a:rPr lang="en-IN" sz="20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Now, select Histogram and click ok. A histogram dialog box will appear.</a:t>
            </a:r>
            <a:br>
              <a:rPr lang="en-IN" sz="18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br>
            <a:br>
              <a:rPr lang="en-IN" sz="18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br>
            <a:br>
              <a:rPr lang="en-IN" sz="18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br>
            <a:br>
              <a:rPr lang="en-IN" sz="18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br>
            <a:br>
              <a:rPr lang="en-IN" sz="18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br>
            <a:br>
              <a:rPr lang="en-IN" sz="18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br>
            <a:br>
              <a:rPr lang="en-IN" sz="18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br>
            <a:br>
              <a:rPr lang="en-IN" sz="18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br>
            <a:br>
              <a:rPr lang="en-IN" sz="18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br>
            <a:br>
              <a:rPr lang="en-IN" sz="18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br>
            <a:r>
              <a:rPr lang="en-IN" sz="20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In the histogram dialog box, first click the Label’s Check box as we have labels in our data. After that, in the </a:t>
            </a:r>
            <a:r>
              <a:rPr lang="en-IN" sz="2000" b="1"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Input reference box </a:t>
            </a:r>
            <a:r>
              <a:rPr lang="en-IN" sz="20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select the range (‘Sales Data’!D1:D51291) of our data and in the </a:t>
            </a:r>
            <a:r>
              <a:rPr lang="en-IN" sz="2000" b="1"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Bin Range Reference box </a:t>
            </a:r>
            <a:r>
              <a:rPr lang="en-IN" sz="20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select (‘Working’!K3:K7).</a:t>
            </a:r>
            <a:br>
              <a:rPr lang="en-IN" sz="1800" dirty="0">
                <a:solidFill>
                  <a:srgbClr val="000000"/>
                </a:solidFill>
                <a:effectLst/>
                <a:latin typeface="Calibri" panose="020F0502020204030204" pitchFamily="34" charset="0"/>
                <a:ea typeface="Calibri" panose="020F0502020204030204" pitchFamily="34" charset="0"/>
              </a:rPr>
            </a:br>
            <a:r>
              <a:rPr lang="en-IN"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In </a:t>
            </a:r>
            <a:r>
              <a:rPr lang="en-IN" sz="20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Output section</a:t>
            </a:r>
            <a:r>
              <a:rPr lang="en-IN"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select range ‘Working’!N3 for binning table, click Histogram check box and then ok.</a:t>
            </a:r>
            <a:br>
              <a:rPr lang="en-IN"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br>
            <a:br>
              <a:rPr lang="en-IN" sz="18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br>
            <a:br>
              <a:rPr lang="en-IN" sz="18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br>
            <a:br>
              <a:rPr lang="en-IN" sz="18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br>
            <a:br>
              <a:rPr lang="en-IN" sz="1800" dirty="0">
                <a:solidFill>
                  <a:srgbClr val="000000"/>
                </a:solidFill>
                <a:effectLst/>
                <a:latin typeface="Calibri" panose="020F0502020204030204" pitchFamily="34" charset="0"/>
                <a:ea typeface="Calibri" panose="020F0502020204030204" pitchFamily="34" charset="0"/>
              </a:rPr>
            </a:br>
            <a:endParaRPr lang="en-IN" sz="2200" dirty="0"/>
          </a:p>
        </p:txBody>
      </p:sp>
      <p:pic>
        <p:nvPicPr>
          <p:cNvPr id="3" name="Picture 2">
            <a:extLst>
              <a:ext uri="{FF2B5EF4-FFF2-40B4-BE49-F238E27FC236}">
                <a16:creationId xmlns:a16="http://schemas.microsoft.com/office/drawing/2014/main" id="{C07C5DE8-7FA2-7346-97B4-A5427CB15450}"/>
              </a:ext>
            </a:extLst>
          </p:cNvPr>
          <p:cNvPicPr/>
          <p:nvPr/>
        </p:nvPicPr>
        <p:blipFill>
          <a:blip r:embed="rId2"/>
          <a:stretch>
            <a:fillRect/>
          </a:stretch>
        </p:blipFill>
        <p:spPr>
          <a:xfrm>
            <a:off x="885861" y="2332545"/>
            <a:ext cx="3848735" cy="1943100"/>
          </a:xfrm>
          <a:prstGeom prst="rect">
            <a:avLst/>
          </a:prstGeom>
        </p:spPr>
      </p:pic>
    </p:spTree>
    <p:extLst>
      <p:ext uri="{BB962C8B-B14F-4D97-AF65-F5344CB8AC3E}">
        <p14:creationId xmlns:p14="http://schemas.microsoft.com/office/powerpoint/2010/main" val="759254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8006D-FB8E-5465-E8B3-B10AC442CC07}"/>
              </a:ext>
            </a:extLst>
          </p:cNvPr>
          <p:cNvSpPr>
            <a:spLocks noGrp="1"/>
          </p:cNvSpPr>
          <p:nvPr>
            <p:ph type="title"/>
          </p:nvPr>
        </p:nvSpPr>
        <p:spPr>
          <a:xfrm>
            <a:off x="684212" y="367646"/>
            <a:ext cx="9402468" cy="5626754"/>
          </a:xfrm>
        </p:spPr>
        <p:txBody>
          <a:bodyPr/>
          <a:lstStyle/>
          <a:p>
            <a:br>
              <a:rPr lang="en-IN" dirty="0"/>
            </a:br>
            <a:br>
              <a:rPr lang="en-IN" dirty="0"/>
            </a:br>
            <a:br>
              <a:rPr lang="en-IN" dirty="0"/>
            </a:br>
            <a:endParaRPr lang="en-IN" dirty="0"/>
          </a:p>
        </p:txBody>
      </p:sp>
      <p:pic>
        <p:nvPicPr>
          <p:cNvPr id="3" name="Picture 2">
            <a:extLst>
              <a:ext uri="{FF2B5EF4-FFF2-40B4-BE49-F238E27FC236}">
                <a16:creationId xmlns:a16="http://schemas.microsoft.com/office/drawing/2014/main" id="{34470730-C618-FAD7-BC6D-118973033C4F}"/>
              </a:ext>
            </a:extLst>
          </p:cNvPr>
          <p:cNvPicPr/>
          <p:nvPr/>
        </p:nvPicPr>
        <p:blipFill>
          <a:blip r:embed="rId2"/>
          <a:stretch>
            <a:fillRect/>
          </a:stretch>
        </p:blipFill>
        <p:spPr>
          <a:xfrm>
            <a:off x="849185" y="2155447"/>
            <a:ext cx="3905885" cy="2838450"/>
          </a:xfrm>
          <a:prstGeom prst="rect">
            <a:avLst/>
          </a:prstGeom>
        </p:spPr>
      </p:pic>
      <p:pic>
        <p:nvPicPr>
          <p:cNvPr id="4" name="Picture 3">
            <a:extLst>
              <a:ext uri="{FF2B5EF4-FFF2-40B4-BE49-F238E27FC236}">
                <a16:creationId xmlns:a16="http://schemas.microsoft.com/office/drawing/2014/main" id="{19CC20BB-6380-CBCE-156E-899D5DF37133}"/>
              </a:ext>
            </a:extLst>
          </p:cNvPr>
          <p:cNvPicPr/>
          <p:nvPr/>
        </p:nvPicPr>
        <p:blipFill>
          <a:blip r:embed="rId3"/>
          <a:stretch>
            <a:fillRect/>
          </a:stretch>
        </p:blipFill>
        <p:spPr>
          <a:xfrm>
            <a:off x="5224744" y="2703134"/>
            <a:ext cx="4693920" cy="1743075"/>
          </a:xfrm>
          <a:prstGeom prst="rect">
            <a:avLst/>
          </a:prstGeom>
        </p:spPr>
      </p:pic>
    </p:spTree>
    <p:extLst>
      <p:ext uri="{BB962C8B-B14F-4D97-AF65-F5344CB8AC3E}">
        <p14:creationId xmlns:p14="http://schemas.microsoft.com/office/powerpoint/2010/main" val="3146705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C4491-6CDF-A543-9C11-64382D636BDD}"/>
              </a:ext>
            </a:extLst>
          </p:cNvPr>
          <p:cNvSpPr>
            <a:spLocks noGrp="1"/>
          </p:cNvSpPr>
          <p:nvPr>
            <p:ph type="title"/>
          </p:nvPr>
        </p:nvSpPr>
        <p:spPr>
          <a:xfrm>
            <a:off x="684212" y="113122"/>
            <a:ext cx="8534400" cy="6723668"/>
          </a:xfrm>
        </p:spPr>
        <p:txBody>
          <a:bodyPr>
            <a:normAutofit/>
          </a:bodyPr>
          <a:lstStyle/>
          <a:p>
            <a:r>
              <a:rPr lang="en-IN" sz="2000" dirty="0">
                <a:latin typeface="Times New Roman" panose="02020603050405020304" pitchFamily="18" charset="0"/>
                <a:cs typeface="Times New Roman" panose="02020603050405020304" pitchFamily="18" charset="0"/>
              </a:rPr>
              <a:t>2. Create Combo Box</a:t>
            </a:r>
            <a:br>
              <a:rPr lang="en-IN" sz="2000" dirty="0">
                <a:latin typeface="Times New Roman" panose="02020603050405020304" pitchFamily="18" charset="0"/>
                <a:cs typeface="Times New Roman" panose="02020603050405020304" pitchFamily="18" charset="0"/>
              </a:rPr>
            </a:b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a:t>
            </a:r>
            <a:r>
              <a:rPr lang="en-IN" sz="1800" dirty="0">
                <a:latin typeface="Times New Roman" panose="02020603050405020304" pitchFamily="18" charset="0"/>
                <a:cs typeface="Times New Roman" panose="02020603050405020304" pitchFamily="18" charset="0"/>
              </a:rPr>
              <a:t>&gt; Insert Combo box for product category list in the Dashboard Sheet.</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-&gt; Click Developer Tab &gt; Under Controls Panel &gt; Click Combo box and draw. Pass the Input Range and Cell for the Combo box.</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-&gt; Right-click the country list Combo box &gt; Click Format Control &gt; Under Format Control Panel, Pass Input Range ‘Working’!Q2:Q5 and Cell Link ‘Working’!R2 from the working sheet.</a:t>
            </a:r>
            <a:br>
              <a:rPr lang="en-IN" sz="2000" dirty="0">
                <a:latin typeface="Times New Roman" panose="02020603050405020304" pitchFamily="18" charset="0"/>
                <a:cs typeface="Times New Roman" panose="02020603050405020304" pitchFamily="18" charset="0"/>
              </a:rPr>
            </a:br>
            <a:br>
              <a:rPr lang="en-IN" sz="2000" dirty="0">
                <a:latin typeface="Times New Roman" panose="02020603050405020304" pitchFamily="18" charset="0"/>
                <a:cs typeface="Times New Roman" panose="02020603050405020304" pitchFamily="18" charset="0"/>
              </a:rPr>
            </a:br>
            <a:br>
              <a:rPr lang="en-IN" sz="1800" dirty="0">
                <a:latin typeface="Times New Roman" panose="02020603050405020304" pitchFamily="18" charset="0"/>
                <a:cs typeface="Times New Roman" panose="02020603050405020304" pitchFamily="18" charset="0"/>
              </a:rPr>
            </a:br>
            <a:br>
              <a:rPr lang="en-IN" sz="1800" dirty="0">
                <a:latin typeface="Times New Roman" panose="02020603050405020304" pitchFamily="18" charset="0"/>
                <a:cs typeface="Times New Roman" panose="02020603050405020304" pitchFamily="18" charset="0"/>
              </a:rPr>
            </a:br>
            <a:br>
              <a:rPr lang="en-IN" sz="1800" dirty="0">
                <a:latin typeface="Times New Roman" panose="02020603050405020304" pitchFamily="18" charset="0"/>
                <a:cs typeface="Times New Roman" panose="02020603050405020304" pitchFamily="18" charset="0"/>
              </a:rPr>
            </a:br>
            <a:br>
              <a:rPr lang="en-IN" sz="1800" dirty="0">
                <a:latin typeface="Times New Roman" panose="02020603050405020304" pitchFamily="18" charset="0"/>
                <a:cs typeface="Times New Roman" panose="02020603050405020304" pitchFamily="18" charset="0"/>
              </a:rPr>
            </a:br>
            <a:br>
              <a:rPr lang="en-IN" sz="1800" dirty="0">
                <a:latin typeface="Times New Roman" panose="02020603050405020304" pitchFamily="18" charset="0"/>
                <a:cs typeface="Times New Roman" panose="02020603050405020304" pitchFamily="18" charset="0"/>
              </a:rPr>
            </a:br>
            <a:br>
              <a:rPr lang="en-IN" sz="1800" dirty="0">
                <a:latin typeface="Times New Roman" panose="02020603050405020304" pitchFamily="18" charset="0"/>
                <a:cs typeface="Times New Roman" panose="02020603050405020304" pitchFamily="18" charset="0"/>
              </a:rPr>
            </a:br>
            <a:br>
              <a:rPr lang="en-IN" sz="1800" dirty="0">
                <a:latin typeface="Times New Roman" panose="02020603050405020304" pitchFamily="18" charset="0"/>
                <a:cs typeface="Times New Roman" panose="02020603050405020304" pitchFamily="18" charset="0"/>
              </a:rPr>
            </a:br>
            <a:br>
              <a:rPr lang="en-IN" sz="2000" dirty="0">
                <a:latin typeface="Times New Roman" panose="02020603050405020304" pitchFamily="18" charset="0"/>
                <a:cs typeface="Times New Roman" panose="02020603050405020304" pitchFamily="18" charset="0"/>
              </a:rPr>
            </a:br>
            <a:br>
              <a:rPr lang="en-IN"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B6291E04-0420-7BE9-A056-98BD368BC4D5}"/>
              </a:ext>
            </a:extLst>
          </p:cNvPr>
          <p:cNvPicPr/>
          <p:nvPr/>
        </p:nvPicPr>
        <p:blipFill>
          <a:blip r:embed="rId2"/>
          <a:stretch>
            <a:fillRect/>
          </a:stretch>
        </p:blipFill>
        <p:spPr>
          <a:xfrm>
            <a:off x="1378942" y="3186260"/>
            <a:ext cx="4305935" cy="3261674"/>
          </a:xfrm>
          <a:prstGeom prst="rect">
            <a:avLst/>
          </a:prstGeom>
        </p:spPr>
      </p:pic>
    </p:spTree>
    <p:extLst>
      <p:ext uri="{BB962C8B-B14F-4D97-AF65-F5344CB8AC3E}">
        <p14:creationId xmlns:p14="http://schemas.microsoft.com/office/powerpoint/2010/main" val="1990979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6416E-FC3E-CC52-F6C1-F5B8490188B2}"/>
              </a:ext>
            </a:extLst>
          </p:cNvPr>
          <p:cNvSpPr>
            <a:spLocks noGrp="1"/>
          </p:cNvSpPr>
          <p:nvPr>
            <p:ph type="title"/>
          </p:nvPr>
        </p:nvSpPr>
        <p:spPr>
          <a:xfrm>
            <a:off x="684212" y="339365"/>
            <a:ext cx="8534400" cy="6353665"/>
          </a:xfrm>
        </p:spPr>
        <p:txBody>
          <a:bodyPr>
            <a:normAutofit/>
          </a:bodyPr>
          <a:lstStyle/>
          <a:p>
            <a:r>
              <a:rPr lang="en-IN" sz="1800" dirty="0">
                <a:latin typeface="Times New Roman" panose="02020603050405020304" pitchFamily="18" charset="0"/>
                <a:cs typeface="Times New Roman" panose="02020603050405020304" pitchFamily="18" charset="0"/>
              </a:rPr>
              <a:t>Now, write the offset function in cell ‘R3’ to fetch the product category based on the selection in the product category Combo box.</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-&gt; Write the equal sign and then the function name.</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-&gt; Pass the first argument as Cell ‘$Q$1’.</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-&gt; In the second argument, select the cell link cell ‘$R$2’. </a:t>
            </a:r>
            <a:br>
              <a:rPr lang="en-IN" sz="1800" dirty="0">
                <a:latin typeface="Times New Roman" panose="02020603050405020304" pitchFamily="18" charset="0"/>
                <a:cs typeface="Times New Roman" panose="02020603050405020304" pitchFamily="18" charset="0"/>
              </a:rPr>
            </a:br>
            <a:br>
              <a:rPr lang="en-IN" sz="18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3. SUMIFS formula to calculate Total Sales, Quantity, and Profit</a:t>
            </a:r>
            <a:br>
              <a:rPr lang="en-IN" sz="1800" dirty="0">
                <a:latin typeface="Times New Roman" panose="02020603050405020304" pitchFamily="18" charset="0"/>
                <a:cs typeface="Times New Roman" panose="02020603050405020304" pitchFamily="18" charset="0"/>
              </a:rPr>
            </a:b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Now, write SUMIFS formula to calculate Sales, Quantity, and Profit in the Dashboard sheet.</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Enter the formula in Cell C7 :</a:t>
            </a:r>
            <a:br>
              <a:rPr lang="en-IN" sz="1800" dirty="0">
                <a:latin typeface="Times New Roman" panose="02020603050405020304" pitchFamily="18" charset="0"/>
                <a:cs typeface="Times New Roman" panose="02020603050405020304" pitchFamily="18" charset="0"/>
              </a:rPr>
            </a:br>
            <a:br>
              <a:rPr lang="en-IN" sz="1800" dirty="0">
                <a:solidFill>
                  <a:schemeClr val="bg1"/>
                </a:solidFill>
                <a:latin typeface="Times New Roman" panose="02020603050405020304" pitchFamily="18" charset="0"/>
                <a:cs typeface="Times New Roman" panose="02020603050405020304" pitchFamily="18" charset="0"/>
              </a:rPr>
            </a:br>
            <a:r>
              <a:rPr lang="en-IN" sz="1800" dirty="0">
                <a:solidFill>
                  <a:schemeClr val="bg1"/>
                </a:solidFill>
                <a:latin typeface="Times New Roman" panose="02020603050405020304" pitchFamily="18" charset="0"/>
                <a:cs typeface="Times New Roman" panose="02020603050405020304" pitchFamily="18" charset="0"/>
              </a:rPr>
              <a:t>-&gt; </a:t>
            </a:r>
            <a:r>
              <a:rPr lang="en-IN" sz="18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Enter the equal sign and then enter the function name and open parenthesis.</a:t>
            </a:r>
            <a:br>
              <a:rPr lang="en-IN" sz="1800" dirty="0">
                <a:solidFill>
                  <a:srgbClr val="000000"/>
                </a:solidFill>
                <a:effectLst/>
                <a:latin typeface="Calibri" panose="020F0502020204030204" pitchFamily="34" charset="0"/>
                <a:ea typeface="Calibri" panose="020F0502020204030204" pitchFamily="34" charset="0"/>
              </a:rPr>
            </a:br>
            <a: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-&gt; </a:t>
            </a:r>
            <a:r>
              <a:rPr lang="en-IN" sz="18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Pass the first Argument is </a:t>
            </a:r>
            <a:r>
              <a:rPr lang="en-IN" sz="1800" dirty="0" err="1">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Sum_Range</a:t>
            </a:r>
            <a:r>
              <a:rPr lang="en-IN" sz="18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select range ‘Sales Data’!$H:$H, and then enter comma.</a:t>
            </a:r>
            <a:br>
              <a:rPr lang="en-IN" sz="18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br>
            <a:r>
              <a:rPr lang="en-IN" sz="18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-&gt; Now,</a:t>
            </a:r>
            <a:r>
              <a:rPr lang="en-IN" sz="1800"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 pass the second argument Product Category column ‘criteria Range 1’ as ‘Sales Data’!$F:$F, enter comma.</a:t>
            </a:r>
            <a:br>
              <a:rPr lang="en-IN" sz="1800"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br>
            <a:r>
              <a:rPr lang="en-IN" sz="1800"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-&gt; Pass the third argument ‘criteria 1’ ‘Working’!$R$3, and enter comma.</a:t>
            </a:r>
            <a:br>
              <a:rPr lang="en-IN" sz="1800" dirty="0">
                <a:solidFill>
                  <a:srgbClr val="000000"/>
                </a:solidFill>
                <a:effectLst/>
                <a:latin typeface="Calibri" panose="020F0502020204030204" pitchFamily="34" charset="0"/>
                <a:ea typeface="Calibri" panose="020F0502020204030204" pitchFamily="34" charset="0"/>
              </a:rPr>
            </a:br>
            <a:br>
              <a:rPr lang="en-IN" sz="1800" dirty="0">
                <a:latin typeface="Times New Roman" panose="02020603050405020304" pitchFamily="18" charset="0"/>
                <a:cs typeface="Times New Roman" panose="02020603050405020304" pitchFamily="18" charset="0"/>
              </a:rPr>
            </a:br>
            <a:br>
              <a:rPr lang="en-IN"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1850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AA39B-A276-4342-A1FF-8EB86A954DC8}"/>
              </a:ext>
            </a:extLst>
          </p:cNvPr>
          <p:cNvSpPr>
            <a:spLocks noGrp="1"/>
          </p:cNvSpPr>
          <p:nvPr>
            <p:ph type="title"/>
          </p:nvPr>
        </p:nvSpPr>
        <p:spPr>
          <a:xfrm>
            <a:off x="684212" y="414780"/>
            <a:ext cx="8534400" cy="5579620"/>
          </a:xfrm>
        </p:spPr>
        <p:txBody>
          <a:bodyPr/>
          <a:lstStyle/>
          <a:p>
            <a:br>
              <a:rPr lang="en-IN" dirty="0"/>
            </a:br>
            <a:br>
              <a:rPr lang="en-IN" dirty="0"/>
            </a:br>
            <a:br>
              <a:rPr lang="en-IN" dirty="0"/>
            </a:br>
            <a:br>
              <a:rPr lang="en-IN" dirty="0"/>
            </a:br>
            <a:br>
              <a:rPr lang="en-IN" dirty="0"/>
            </a:br>
            <a:br>
              <a:rPr lang="en-IN" dirty="0"/>
            </a:br>
            <a:br>
              <a:rPr lang="en-IN" dirty="0"/>
            </a:br>
            <a:br>
              <a:rPr lang="en-IN" dirty="0"/>
            </a:br>
            <a:br>
              <a:rPr lang="en-IN" dirty="0"/>
            </a:br>
            <a:endParaRPr lang="en-IN" dirty="0"/>
          </a:p>
        </p:txBody>
      </p:sp>
      <p:pic>
        <p:nvPicPr>
          <p:cNvPr id="3" name="Picture 2">
            <a:extLst>
              <a:ext uri="{FF2B5EF4-FFF2-40B4-BE49-F238E27FC236}">
                <a16:creationId xmlns:a16="http://schemas.microsoft.com/office/drawing/2014/main" id="{751AC5AE-DEA1-95AF-2ABA-F7FF749CA9D2}"/>
              </a:ext>
            </a:extLst>
          </p:cNvPr>
          <p:cNvPicPr/>
          <p:nvPr/>
        </p:nvPicPr>
        <p:blipFill>
          <a:blip r:embed="rId2"/>
          <a:stretch>
            <a:fillRect/>
          </a:stretch>
        </p:blipFill>
        <p:spPr>
          <a:xfrm>
            <a:off x="2103136" y="596278"/>
            <a:ext cx="4629785" cy="647700"/>
          </a:xfrm>
          <a:prstGeom prst="rect">
            <a:avLst/>
          </a:prstGeom>
        </p:spPr>
      </p:pic>
      <p:sp>
        <p:nvSpPr>
          <p:cNvPr id="4" name="Rectangle 3">
            <a:extLst>
              <a:ext uri="{FF2B5EF4-FFF2-40B4-BE49-F238E27FC236}">
                <a16:creationId xmlns:a16="http://schemas.microsoft.com/office/drawing/2014/main" id="{9212F229-4EB5-E0A7-3B71-8BA07B225167}"/>
              </a:ext>
            </a:extLst>
          </p:cNvPr>
          <p:cNvSpPr>
            <a:spLocks noChangeArrowheads="1"/>
          </p:cNvSpPr>
          <p:nvPr/>
        </p:nvSpPr>
        <p:spPr bwMode="auto">
          <a:xfrm>
            <a:off x="448350" y="1415203"/>
            <a:ext cx="11059438"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Perform the same function to calculate the Quantity in Cell G7.</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bg1"/>
                </a:solidFill>
                <a:effectLst/>
                <a:latin typeface="Times New Roman" panose="02020603050405020304" pitchFamily="18" charset="0"/>
                <a:ea typeface="Segoe UI Symbol" panose="020B0502040204020203" pitchFamily="34" charset="0"/>
                <a:cs typeface="Times New Roman" panose="02020603050405020304" pitchFamily="18" charset="0"/>
              </a:rPr>
              <a:t> </a:t>
            </a:r>
            <a:r>
              <a:rPr kumimoji="0" lang="en-US" altLang="en-US" sz="1800" b="0" i="0" u="none" strike="noStrike" cap="none" normalizeH="0" baseline="0" dirty="0">
                <a:ln>
                  <a:noFill/>
                </a:ln>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In G7, write the equal sign, and then enter the function name and open parenthesis.</a:t>
            </a:r>
            <a:endParaRPr kumimoji="0" lang="en-US" altLang="en-US"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bg1"/>
                </a:solidFill>
                <a:effectLst/>
                <a:latin typeface="Times New Roman" panose="02020603050405020304" pitchFamily="18" charset="0"/>
                <a:ea typeface="Segoe UI Symbol" panose="020B0502040204020203" pitchFamily="34" charset="0"/>
                <a:cs typeface="Times New Roman" panose="02020603050405020304" pitchFamily="18" charset="0"/>
              </a:rPr>
              <a:t> </a:t>
            </a:r>
            <a:r>
              <a:rPr kumimoji="0" lang="en-US" altLang="en-US" sz="1800" b="0" i="0" u="none" strike="noStrike" cap="none" normalizeH="0" baseline="0" dirty="0">
                <a:ln>
                  <a:noFill/>
                </a:ln>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The first Argument is </a:t>
            </a:r>
            <a:r>
              <a:rPr kumimoji="0" lang="en-US" altLang="en-US" sz="1800" b="0" i="0" u="none" strike="noStrike" cap="none" normalizeH="0" baseline="0" dirty="0" err="1">
                <a:ln>
                  <a:noFill/>
                </a:ln>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Sum_Range</a:t>
            </a:r>
            <a:r>
              <a:rPr kumimoji="0" lang="en-US" altLang="en-US" sz="1800" b="0" i="0" u="none" strike="noStrike" cap="none" normalizeH="0" baseline="0" dirty="0">
                <a:ln>
                  <a:noFill/>
                </a:ln>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select range ‘Sales </a:t>
            </a:r>
            <a:r>
              <a:rPr kumimoji="0" lang="en-US" altLang="en-US" sz="1800" b="0" i="0" u="none" strike="noStrike" cap="none" normalizeH="0" baseline="0" dirty="0" err="1">
                <a:ln>
                  <a:noFill/>
                </a:ln>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Data’!I:I</a:t>
            </a:r>
            <a:r>
              <a:rPr kumimoji="0" lang="en-US" altLang="en-US" sz="1800" b="0" i="0" u="none" strike="noStrike" cap="none" normalizeH="0" baseline="0" dirty="0">
                <a:ln>
                  <a:noFill/>
                </a:ln>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and then enter comma.</a:t>
            </a:r>
            <a:endParaRPr kumimoji="0" lang="en-US" altLang="en-US"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bg1"/>
                </a:solidFill>
                <a:effectLst/>
                <a:latin typeface="Times New Roman" panose="02020603050405020304" pitchFamily="18" charset="0"/>
                <a:ea typeface="Segoe UI Symbol" panose="020B0502040204020203" pitchFamily="34" charset="0"/>
                <a:cs typeface="Times New Roman" panose="02020603050405020304" pitchFamily="18" charset="0"/>
              </a:rPr>
              <a:t> </a:t>
            </a:r>
            <a:r>
              <a:rPr kumimoji="0" lang="en-US" altLang="en-US" sz="1800" b="0" i="0" u="none" strike="noStrike" cap="none" normalizeH="0" baseline="0" dirty="0">
                <a:ln>
                  <a:noFill/>
                </a:ln>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Now, pass the second argument Product Category column “criteria Range1” as ‘Sales </a:t>
            </a:r>
            <a:r>
              <a:rPr kumimoji="0" lang="en-US" altLang="en-US" sz="1800" b="0" i="0" u="none" strike="noStrike" cap="none" normalizeH="0" baseline="0" dirty="0" err="1">
                <a:ln>
                  <a:noFill/>
                </a:ln>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Data’!F:F</a:t>
            </a:r>
            <a:r>
              <a:rPr kumimoji="0" lang="en-US" altLang="en-US" sz="1800" b="0" i="0" u="none" strike="noStrike" cap="none" normalizeH="0" baseline="0" dirty="0">
                <a:ln>
                  <a:noFill/>
                </a:ln>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and enter comma.</a:t>
            </a:r>
            <a:endParaRPr kumimoji="0" lang="en-US" altLang="en-US"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bg1"/>
                </a:solidFill>
                <a:effectLst/>
                <a:latin typeface="Times New Roman" panose="02020603050405020304" pitchFamily="18" charset="0"/>
                <a:ea typeface="Segoe UI Symbol" panose="020B0502040204020203" pitchFamily="34" charset="0"/>
                <a:cs typeface="Times New Roman" panose="02020603050405020304" pitchFamily="18" charset="0"/>
              </a:rPr>
              <a:t> </a:t>
            </a:r>
            <a:r>
              <a:rPr kumimoji="0" lang="en-US" altLang="en-US" sz="1800" b="0" i="0" u="none" strike="noStrike" cap="none" normalizeH="0" baseline="0" dirty="0">
                <a:ln>
                  <a:noFill/>
                </a:ln>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Pass the third argument ‘criteria1</a:t>
            </a:r>
            <a:r>
              <a:rPr lang="en-US" altLang="en-US" sz="1800"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a:t>
            </a:r>
            <a:r>
              <a:rPr kumimoji="0" lang="en-US" altLang="en-US" sz="1800" b="0" i="0" u="none" strike="noStrike" cap="none" normalizeH="0" baseline="0" dirty="0">
                <a:ln>
                  <a:noFill/>
                </a:ln>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altLang="en-US" sz="1800"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a:t>
            </a:r>
            <a:r>
              <a:rPr kumimoji="0" lang="en-US" altLang="en-US" sz="1800" b="0" i="0" u="none" strike="noStrike" cap="none" normalizeH="0" baseline="0" dirty="0">
                <a:ln>
                  <a:noFill/>
                </a:ln>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$R$3’,  and enter comma.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For Profit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bg1"/>
                </a:solidFill>
                <a:effectLst/>
                <a:latin typeface="Times New Roman" panose="02020603050405020304" pitchFamily="18" charset="0"/>
                <a:ea typeface="Segoe UI Symbol" panose="020B0502040204020203" pitchFamily="34" charset="0"/>
                <a:cs typeface="Times New Roman" panose="02020603050405020304" pitchFamily="18" charset="0"/>
              </a:rPr>
              <a:t> </a:t>
            </a:r>
            <a:r>
              <a:rPr kumimoji="0" lang="en-US" altLang="en-US" sz="1800" b="0" i="0" u="none" strike="noStrike" cap="none" normalizeH="0" baseline="0" dirty="0">
                <a:ln>
                  <a:noFill/>
                </a:ln>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In K7, write the equal sign and then enter the function name and open parenthesis.</a:t>
            </a:r>
            <a:endParaRPr kumimoji="0" lang="en-US" altLang="en-US"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bg1"/>
                </a:solidFill>
                <a:effectLst/>
                <a:latin typeface="Times New Roman" panose="02020603050405020304" pitchFamily="18" charset="0"/>
                <a:ea typeface="Segoe UI Symbol" panose="020B0502040204020203" pitchFamily="34" charset="0"/>
                <a:cs typeface="Times New Roman" panose="02020603050405020304" pitchFamily="18" charset="0"/>
              </a:rPr>
              <a:t> </a:t>
            </a:r>
            <a:r>
              <a:rPr kumimoji="0" lang="en-US" altLang="en-US" sz="1800" b="0" i="0" u="none" strike="noStrike" cap="none" normalizeH="0" baseline="0" dirty="0">
                <a:ln>
                  <a:noFill/>
                </a:ln>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The first Argument is </a:t>
            </a:r>
            <a:r>
              <a:rPr kumimoji="0" lang="en-US" altLang="en-US" sz="1800" b="0" i="0" u="none" strike="noStrike" cap="none" normalizeH="0" baseline="0" dirty="0" err="1">
                <a:ln>
                  <a:noFill/>
                </a:ln>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Sum_Range</a:t>
            </a:r>
            <a:r>
              <a:rPr kumimoji="0" lang="en-US" altLang="en-US" sz="1800" b="0" i="0" u="none" strike="noStrike" cap="none" normalizeH="0" baseline="0" dirty="0">
                <a:ln>
                  <a:noFill/>
                </a:ln>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select range ‘Sales </a:t>
            </a:r>
            <a:r>
              <a:rPr kumimoji="0" lang="en-US" altLang="en-US" sz="1800" b="0" i="0" u="none" strike="noStrike" cap="none" normalizeH="0" baseline="0" dirty="0" err="1">
                <a:ln>
                  <a:noFill/>
                </a:ln>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Data’!K:K</a:t>
            </a:r>
            <a:r>
              <a:rPr kumimoji="0" lang="en-US" altLang="en-US" sz="1800" b="0" i="0" u="none" strike="noStrike" cap="none" normalizeH="0" baseline="0" dirty="0">
                <a:ln>
                  <a:noFill/>
                </a:ln>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and then enter comma.</a:t>
            </a:r>
          </a:p>
          <a:p>
            <a:pPr marL="0" marR="0" lvl="0" indent="0" algn="l" defTabSz="914400" rtl="0" eaLnBrk="0" fontAlgn="base" latinLnBrk="0" hangingPunct="0">
              <a:lnSpc>
                <a:spcPct val="100000"/>
              </a:lnSpc>
              <a:spcBef>
                <a:spcPct val="0"/>
              </a:spcBef>
              <a:spcAft>
                <a:spcPct val="0"/>
              </a:spcAft>
              <a:buClrTx/>
              <a:buSzTx/>
              <a:buFontTx/>
              <a:buNone/>
              <a:tabLst/>
            </a:pPr>
            <a:r>
              <a:rPr lang="en-IN" sz="1800" dirty="0">
                <a:solidFill>
                  <a:schemeClr val="bg1"/>
                </a:solidFill>
                <a:effectLst/>
                <a:latin typeface="Segoe UI Symbol" panose="020B0502040204020203" pitchFamily="34" charset="0"/>
                <a:ea typeface="Segoe UI Symbol" panose="020B0502040204020203" pitchFamily="34" charset="0"/>
                <a:cs typeface="Segoe UI Symbol" panose="020B0502040204020203" pitchFamily="34" charset="0"/>
              </a:rPr>
              <a:t> </a:t>
            </a:r>
            <a:r>
              <a:rPr lang="en-IN" sz="1800" dirty="0">
                <a:solidFill>
                  <a:schemeClr val="bg1"/>
                </a:solidFill>
                <a:effectLst/>
                <a:latin typeface="Times New Roman" panose="02020603050405020304" pitchFamily="18" charset="0"/>
                <a:ea typeface="Segoe UI Symbol" panose="020B0502040204020203" pitchFamily="34" charset="0"/>
                <a:cs typeface="Times New Roman" panose="02020603050405020304" pitchFamily="18" charset="0"/>
              </a:rPr>
              <a:t>Pass the second argument Product Category column ‘criteria Range1’ as ‘Sales </a:t>
            </a:r>
            <a:r>
              <a:rPr lang="en-IN" sz="1800" dirty="0" err="1">
                <a:solidFill>
                  <a:schemeClr val="bg1"/>
                </a:solidFill>
                <a:effectLst/>
                <a:latin typeface="Times New Roman" panose="02020603050405020304" pitchFamily="18" charset="0"/>
                <a:ea typeface="Segoe UI Symbol" panose="020B0502040204020203" pitchFamily="34" charset="0"/>
                <a:cs typeface="Times New Roman" panose="02020603050405020304" pitchFamily="18" charset="0"/>
              </a:rPr>
              <a:t>Data’!F:F</a:t>
            </a:r>
            <a:r>
              <a:rPr lang="en-IN" sz="1800" dirty="0">
                <a:solidFill>
                  <a:schemeClr val="bg1"/>
                </a:solidFill>
                <a:effectLst/>
                <a:latin typeface="Times New Roman" panose="02020603050405020304" pitchFamily="18" charset="0"/>
                <a:ea typeface="Segoe UI Symbol" panose="020B0502040204020203" pitchFamily="34" charset="0"/>
                <a:cs typeface="Times New Roman" panose="02020603050405020304" pitchFamily="18" charset="0"/>
              </a:rPr>
              <a:t>, and enter comma.</a:t>
            </a:r>
          </a:p>
          <a:p>
            <a:pPr marL="0" marR="0" lvl="0" indent="0" algn="l" defTabSz="914400" rtl="0" eaLnBrk="0" fontAlgn="base" latinLnBrk="0" hangingPunct="0">
              <a:lnSpc>
                <a:spcPct val="100000"/>
              </a:lnSpc>
              <a:spcBef>
                <a:spcPct val="0"/>
              </a:spcBef>
              <a:spcAft>
                <a:spcPct val="0"/>
              </a:spcAft>
              <a:buClrTx/>
              <a:buSzTx/>
              <a:buFontTx/>
              <a:buNone/>
              <a:tabLst/>
            </a:pPr>
            <a:r>
              <a:rPr lang="en-IN" sz="1800" dirty="0">
                <a:solidFill>
                  <a:schemeClr val="bg1"/>
                </a:solidFill>
                <a:effectLst/>
                <a:latin typeface="Segoe UI Symbol" panose="020B0502040204020203" pitchFamily="34" charset="0"/>
                <a:ea typeface="Segoe UI Symbol" panose="020B0502040204020203" pitchFamily="34" charset="0"/>
                <a:cs typeface="Segoe UI Symbol" panose="020B0502040204020203" pitchFamily="34" charset="0"/>
              </a:rPr>
              <a:t></a:t>
            </a:r>
            <a:r>
              <a:rPr lang="en-IN" sz="1800" dirty="0">
                <a:solidFill>
                  <a:schemeClr val="bg1"/>
                </a:solidFill>
                <a:effectLst/>
                <a:latin typeface="Times New Roman" panose="02020603050405020304" pitchFamily="18" charset="0"/>
                <a:ea typeface="Segoe UI Symbol" panose="020B0502040204020203" pitchFamily="34" charset="0"/>
                <a:cs typeface="Times New Roman" panose="02020603050405020304" pitchFamily="18" charset="0"/>
              </a:rPr>
              <a:t> Now, pass the third argument ‘criteria1’ ‘$R$3’, and enter comma.</a:t>
            </a:r>
            <a:endParaRPr kumimoji="0" lang="en-US" altLang="en-US" sz="1800" b="0" i="0" u="none" strike="noStrike" cap="none" normalizeH="0" baseline="0" dirty="0">
              <a:ln>
                <a:noFill/>
              </a:ln>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7">
            <a:extLst>
              <a:ext uri="{FF2B5EF4-FFF2-40B4-BE49-F238E27FC236}">
                <a16:creationId xmlns:a16="http://schemas.microsoft.com/office/drawing/2014/main" id="{7BB8618F-E1B9-46B8-FE89-7CEFE3024C1B}"/>
              </a:ext>
            </a:extLst>
          </p:cNvPr>
          <p:cNvSpPr>
            <a:spLocks noChangeArrowheads="1"/>
          </p:cNvSpPr>
          <p:nvPr/>
        </p:nvSpPr>
        <p:spPr bwMode="auto">
          <a:xfrm>
            <a:off x="0" y="-2828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673529629"/>
      </p:ext>
    </p:extLst>
  </p:cSld>
  <p:clrMapOvr>
    <a:masterClrMapping/>
  </p:clrMapOvr>
</p:sld>
</file>

<file path=ppt/theme/theme1.xml><?xml version="1.0" encoding="utf-8"?>
<a:theme xmlns:a="http://schemas.openxmlformats.org/drawingml/2006/main"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446</TotalTime>
  <Words>1524</Words>
  <Application>Microsoft Office PowerPoint</Application>
  <PresentationFormat>Widescreen</PresentationFormat>
  <Paragraphs>44</Paragraphs>
  <Slides>16</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Century Gothic</vt:lpstr>
      <vt:lpstr>Noto Sans Symbols</vt:lpstr>
      <vt:lpstr>Arial</vt:lpstr>
      <vt:lpstr>Wingdings</vt:lpstr>
      <vt:lpstr>Calibri</vt:lpstr>
      <vt:lpstr>Times New Roman</vt:lpstr>
      <vt:lpstr>Segoe UI Symbol</vt:lpstr>
      <vt:lpstr>Slice</vt:lpstr>
      <vt:lpstr>PowerPoint Presentation</vt:lpstr>
      <vt:lpstr>PowerPoint Presentation</vt:lpstr>
      <vt:lpstr>Problem Statement  The Analytics team of an Online E-Commerce Company wants to design a Sales dashboard to analyze the sales based on various product categories. The company wants to add user control for product category, so users can select a category and can see the trend month-wise and product-wise accordingly.  The Analytics team also wants to create a histogram to analyze number of shipping days.            </vt:lpstr>
      <vt:lpstr>Architecture  1. Create Histogram for Shipping Days (Aging) 2. Create Combo Box 3. SUMIFS formula to calculate Total Sales, Quantity, and Profit 4. SUMIFS formula to calculate Sales and Profit month wise 4. SUMIFS formula to calculate Sales region wise 5. Create Column Chart  </vt:lpstr>
      <vt:lpstr>    1. Create Histogram for Shipping Days (Aging)  To create histogram, click the Data Tab, Under Analysis Group (Right Corner), Click Data Analysis. Now, select Histogram and click ok. A histogram dialog box will appear.          In the histogram dialog box, first click the Label’s Check box as we have labels in our data. After that, in the Input reference box select the range (‘Sales Data’!D1:D51291) of our data and in the Bin Range Reference box select (‘Working’!K3:K7). In Output section, select range ‘Working’!N3 for binning table, click Histogram check box and then ok.     </vt:lpstr>
      <vt:lpstr>   </vt:lpstr>
      <vt:lpstr>2. Create Combo Box  -&gt; Insert Combo box for product category list in the Dashboard Sheet. -&gt; Click Developer Tab &gt; Under Controls Panel &gt; Click Combo box and draw. Pass the Input Range and Cell for the Combo box. -&gt; Right-click the country list Combo box &gt; Click Format Control &gt; Under Format Control Panel, Pass Input Range ‘Working’!Q2:Q5 and Cell Link ‘Working’!R2 from the working sheet.           </vt:lpstr>
      <vt:lpstr>Now, write the offset function in cell ‘R3’ to fetch the product category based on the selection in the product category Combo box. -&gt; Write the equal sign and then the function name. -&gt; Pass the first argument as Cell ‘$Q$1’. -&gt; In the second argument, select the cell link cell ‘$R$2’.   3. SUMIFS formula to calculate Total Sales, Quantity, and Profit  Now, write SUMIFS formula to calculate Sales, Quantity, and Profit in the Dashboard sheet. Enter the formula in Cell C7 :  -&gt; Enter the equal sign and then enter the function name and open parenthesis. -&gt; Pass the first Argument is Sum_Range, select range ‘Sales Data’!$H:$H, and then enter comma. -&gt; Now, pass the second argument Product Category column ‘criteria Range 1’ as ‘Sales Data’!$F:$F, enter comma. -&gt; Pass the third argument ‘criteria 1’ ‘Working’!$R$3, and enter comma.   </vt:lpstr>
      <vt:lpstr>         </vt:lpstr>
      <vt:lpstr>4. SUMIFS formula to calculate Sales and Profit month wise  Now write the SUMIFS formula to calculate the Sales and profit month-wise and sales region-wise.   Enter formula in Cell C4:  Enter the equal sign and then enter the function name and open parenthesis.  The first Argument is Sum_Range, select range ‘Sales Data’!H:H, and then enter comma.  Pass the second argument month column ‘criteria Range1’ as ‘Sales Data’!U:U, and enter comma.  Now, pass the third argument ‘criteria1’ ‘$B$4’, and enter comma.  Pass the fourth argument as ‘Sales Data’!F:F product category column, and enter comma.  Pass the fifth argument as ‘$R$3’.  Now, copy and paste the formula in Range C4:C15.</vt:lpstr>
      <vt:lpstr>Enter formula in Cell D4:  Enter Equal sign then enters function name and open parenthesis.  The first Argument is Sum_Range, select range ‘Sales Data’!K:K, and then enter comma.  Now, pass the second argument month column ‘criteria Range1’ as ‘Sales Data’!U:U, and enter comma.  Pass the third argument ‘criteria1’ ‘$B$4’, and enter comma.  Pass the fourth argument as ‘Sales Data’!F:F product category column, and enter comma.  Enter the fifth argument as ‘$R$3’.  Now, copy and paste the formula in Range D4:D15.</vt:lpstr>
      <vt:lpstr>5. SUMIFS formula to calculate Sales region wise   Write the equal sign and then enter the function name and open parenthesis.  The first Argument is Sum_Range, select range ‘Sales Data’!H:H, and then enter comma.  Pass the second argument region column ‘criteria Range1’ as ‘Sales Data’!T:T, and enter comma.  Now, pass the third argument ‘criteria1’ ‘$F$4’, and enter comma.  Pass, the fourth argument as ‘Sales Data’!F:F product category column, and enter comma.  Pass the fifth argument as ‘$R$3’.  Now, copy and paste the formula in Range G4:G15.  </vt:lpstr>
      <vt:lpstr>6. Create Column Chart  Now, create the column chart for both region-wise and month-wise table. Select table (B3:D15), click insert tab &gt; under Charts Panel &gt; Insert column chart. Cut and Paste the chart in the Dashboard Sheet. Perform the same steps for other tables to create chart.   Now, this is our sales Dashboard, we can apply any color in the interior of cells, and data series to format it.  </vt:lpstr>
      <vt:lpstr>RESULTS (in EXCEL)                 </vt:lpstr>
      <vt:lpstr>RESULTS (in TABLEAU)  Tableau Public Link: https://public.tableau.com/views/ECommerceSalesDashboard/ECommerceSalesDashboard?:language=en-GB&amp;publish=yes&amp;:display_count=n&amp;:origin=viz_share_link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10</dc:creator>
  <cp:lastModifiedBy>tejas gupta</cp:lastModifiedBy>
  <cp:revision>32</cp:revision>
  <dcterms:created xsi:type="dcterms:W3CDTF">2021-06-19T13:01:53Z</dcterms:created>
  <dcterms:modified xsi:type="dcterms:W3CDTF">2022-07-12T10:40:58Z</dcterms:modified>
</cp:coreProperties>
</file>