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4"/>
  </p:sldMasterIdLst>
  <p:notesMasterIdLst>
    <p:notesMasterId r:id="rId19"/>
  </p:notesMasterIdLst>
  <p:handoutMasterIdLst>
    <p:handoutMasterId r:id="rId20"/>
  </p:handoutMasterIdLst>
  <p:sldIdLst>
    <p:sldId id="338" r:id="rId5"/>
    <p:sldId id="327" r:id="rId6"/>
    <p:sldId id="315" r:id="rId7"/>
    <p:sldId id="329" r:id="rId8"/>
    <p:sldId id="302" r:id="rId9"/>
    <p:sldId id="339" r:id="rId10"/>
    <p:sldId id="342" r:id="rId11"/>
    <p:sldId id="347" r:id="rId12"/>
    <p:sldId id="343" r:id="rId13"/>
    <p:sldId id="341" r:id="rId14"/>
    <p:sldId id="344" r:id="rId15"/>
    <p:sldId id="345" r:id="rId16"/>
    <p:sldId id="346" r:id="rId17"/>
    <p:sldId id="30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74" d="100"/>
          <a:sy n="74" d="100"/>
        </p:scale>
        <p:origin x="492"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7/23/2024</a:t>
            </a:fld>
            <a:endParaRPr lang="en-US" dirty="0"/>
          </a:p>
        </p:txBody>
      </p:sp>
      <p:sp>
        <p:nvSpPr>
          <p:cNvPr id="4" name="Footer Placeholder 3">
            <a:extLst>
              <a:ext uri="{FF2B5EF4-FFF2-40B4-BE49-F238E27FC236}">
                <a16:creationId xmlns:a16="http://schemas.microsoft.com/office/drawing/2014/main" xmlns=""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7/23/2024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832626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313428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542271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217093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183575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749111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766213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64809088"/>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7747024"/>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xmlns=""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xmlns=""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xmlns=""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xmlns=""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xmlns=""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xmlns=""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2668005148"/>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xmlns=""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xmlns=""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xmlns=""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xmlns=""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xmlns=""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27255801"/>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1985678"/>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xmlns=""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xmlns=""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xmlns=""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xmlns=""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xmlns=""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xmlns=""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9595931"/>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xmlns=""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xmlns=""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xmlns=""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xmlns=""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xmlns=""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xmlns=""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xmlns=""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xmlns=""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xmlns=""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xmlns=""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xmlns=""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xmlns=""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xmlns=""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xmlns=""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xmlns=""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xmlns=""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xmlns=""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xmlns=""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xmlns=""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59458520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xmlns=""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xmlns=""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xmlns=""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xmlns=""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772526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51139521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330341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657819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638218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2A54C80-263E-416B-A8E0-580EDEADCBDC}" type="datetimeFigureOut">
              <a:rPr lang="en-US" smtClean="0"/>
              <a:t>7/23/2024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84731641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98384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4.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
        <p:nvSpPr>
          <p:cNvPr id="13" name="Date Placeholder 3">
            <a:extLst>
              <a:ext uri="{FF2B5EF4-FFF2-40B4-BE49-F238E27FC236}">
                <a16:creationId xmlns:a16="http://schemas.microsoft.com/office/drawing/2014/main" xmlns=""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7/23/2024</a:t>
            </a:fld>
            <a:endParaRPr lang="en-US" sz="1100" dirty="0">
              <a:solidFill>
                <a:schemeClr val="accent2"/>
              </a:solidFill>
            </a:endParaRPr>
          </a:p>
        </p:txBody>
      </p:sp>
      <p:sp>
        <p:nvSpPr>
          <p:cNvPr id="15" name="Footer Placeholder 4">
            <a:extLst>
              <a:ext uri="{FF2B5EF4-FFF2-40B4-BE49-F238E27FC236}">
                <a16:creationId xmlns:a16="http://schemas.microsoft.com/office/drawing/2014/main" xmlns=""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17" name="Slide Number Placeholder 5">
            <a:extLst>
              <a:ext uri="{FF2B5EF4-FFF2-40B4-BE49-F238E27FC236}">
                <a16:creationId xmlns:a16="http://schemas.microsoft.com/office/drawing/2014/main" xmlns=""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1267245279"/>
      </p:ext>
    </p:extLst>
  </p:cSld>
  <p:clrMap bg1="dk1" tx1="lt1" bg2="dk2" tx2="lt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7" r:id="rId13"/>
    <p:sldLayoutId id="2147483938" r:id="rId14"/>
    <p:sldLayoutId id="2147483939" r:id="rId15"/>
    <p:sldLayoutId id="2147483940" r:id="rId16"/>
    <p:sldLayoutId id="2147483941" r:id="rId17"/>
    <p:sldLayoutId id="2147483942" r:id="rId18"/>
    <p:sldLayoutId id="2147483943" r:id="rId19"/>
    <p:sldLayoutId id="2147483944" r:id="rId20"/>
    <p:sldLayoutId id="2147483945" r:id="rId21"/>
    <p:sldLayoutId id="2147483690" r:id="rId22"/>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github.com/Tejas3400/PowerBi_Final_Project_VOIS_TejasDhamane" TargetMode="Externa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Tejas3400/PowerBi_Final_Project_VOIS_TejasDhamane"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201737A-B873-4D1D-8A41-5ABF5184BC8F}"/>
              </a:ext>
            </a:extLst>
          </p:cNvPr>
          <p:cNvSpPr>
            <a:spLocks noGrp="1"/>
          </p:cNvSpPr>
          <p:nvPr>
            <p:ph type="body" sz="quarter" idx="11"/>
          </p:nvPr>
        </p:nvSpPr>
        <p:spPr>
          <a:xfrm>
            <a:off x="6106809" y="4207865"/>
            <a:ext cx="5059174" cy="861497"/>
          </a:xfrm>
        </p:spPr>
        <p:txBody>
          <a:bodyPr>
            <a:normAutofit fontScale="92500"/>
          </a:bodyPr>
          <a:lstStyle/>
          <a:p>
            <a:pPr algn="r"/>
            <a:r>
              <a:rPr lang="en-US" b="0" dirty="0" err="1" smtClean="0">
                <a:solidFill>
                  <a:schemeClr val="tx1"/>
                </a:solidFill>
              </a:rPr>
              <a:t>Tejas</a:t>
            </a:r>
            <a:r>
              <a:rPr lang="en-US" b="0" dirty="0" smtClean="0">
                <a:solidFill>
                  <a:schemeClr val="tx1"/>
                </a:solidFill>
              </a:rPr>
              <a:t> </a:t>
            </a:r>
            <a:r>
              <a:rPr lang="en-US" b="0" dirty="0" err="1" smtClean="0">
                <a:solidFill>
                  <a:schemeClr val="tx1"/>
                </a:solidFill>
              </a:rPr>
              <a:t>Dhamane</a:t>
            </a:r>
            <a:endParaRPr lang="en-US" b="0" dirty="0">
              <a:solidFill>
                <a:schemeClr val="tx1"/>
              </a:solidFill>
            </a:endParaRPr>
          </a:p>
          <a:p>
            <a:pPr algn="r"/>
            <a:r>
              <a:rPr lang="en-US" b="0" dirty="0" err="1" smtClean="0">
                <a:solidFill>
                  <a:schemeClr val="tx1"/>
                </a:solidFill>
              </a:rPr>
              <a:t>Sinhgad</a:t>
            </a:r>
            <a:r>
              <a:rPr lang="en-US" b="0" dirty="0" smtClean="0">
                <a:solidFill>
                  <a:schemeClr val="tx1"/>
                </a:solidFill>
              </a:rPr>
              <a:t> Academy Of Engineering, Pune</a:t>
            </a:r>
            <a:endParaRPr lang="en-IN" b="0" dirty="0">
              <a:solidFill>
                <a:schemeClr val="tx1"/>
              </a:solidFill>
            </a:endParaRPr>
          </a:p>
        </p:txBody>
      </p:sp>
      <p:sp>
        <p:nvSpPr>
          <p:cNvPr id="4" name="Title 3">
            <a:extLst>
              <a:ext uri="{FF2B5EF4-FFF2-40B4-BE49-F238E27FC236}">
                <a16:creationId xmlns:a16="http://schemas.microsoft.com/office/drawing/2014/main" xmlns="" id="{92056599-CDAA-4367-BEF8-31D6E32518C8}"/>
              </a:ext>
            </a:extLst>
          </p:cNvPr>
          <p:cNvSpPr>
            <a:spLocks noGrp="1"/>
          </p:cNvSpPr>
          <p:nvPr>
            <p:ph type="title"/>
          </p:nvPr>
        </p:nvSpPr>
        <p:spPr>
          <a:xfrm>
            <a:off x="5385592" y="2087069"/>
            <a:ext cx="5110690" cy="1413864"/>
          </a:xfrm>
        </p:spPr>
        <p:txBody>
          <a:bodyPr>
            <a:noAutofit/>
          </a:bodyPr>
          <a:lstStyle/>
          <a:p>
            <a:r>
              <a:rPr lang="en-US" sz="3600" b="1" dirty="0" smtClean="0">
                <a:solidFill>
                  <a:srgbClr val="FFFF00"/>
                </a:solidFill>
              </a:rPr>
              <a:t>ANALYSIS OF CRYPTO CURRENCY GROWTH IN LAST 5 YEAR</a:t>
            </a:r>
            <a:endParaRPr lang="en-IN" sz="3600" b="1" dirty="0">
              <a:solidFill>
                <a:srgbClr val="FFFF00"/>
              </a:solidFill>
            </a:endParaRPr>
          </a:p>
        </p:txBody>
      </p:sp>
      <p:sp>
        <p:nvSpPr>
          <p:cNvPr id="15" name="Text Placeholder 1">
            <a:extLst>
              <a:ext uri="{FF2B5EF4-FFF2-40B4-BE49-F238E27FC236}">
                <a16:creationId xmlns:a16="http://schemas.microsoft.com/office/drawing/2014/main" xmlns=""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sp>
        <p:nvSpPr>
          <p:cNvPr id="3" name="Rectangle 2">
            <a:hlinkClick r:id="rId2"/>
          </p:cNvPr>
          <p:cNvSpPr/>
          <p:nvPr/>
        </p:nvSpPr>
        <p:spPr>
          <a:xfrm>
            <a:off x="9942571" y="5069362"/>
            <a:ext cx="1223412" cy="369332"/>
          </a:xfrm>
          <a:prstGeom prst="rect">
            <a:avLst/>
          </a:prstGeom>
        </p:spPr>
        <p:txBody>
          <a:bodyPr wrap="none">
            <a:spAutoFit/>
          </a:bodyPr>
          <a:lstStyle/>
          <a:p>
            <a:r>
              <a:rPr lang="en-US" dirty="0" err="1">
                <a:solidFill>
                  <a:srgbClr val="1155CC"/>
                </a:solidFill>
                <a:latin typeface="Arial" panose="020B0604020202020204" pitchFamily="34" charset="0"/>
                <a:hlinkClick r:id="rId2"/>
              </a:rPr>
              <a:t>github</a:t>
            </a:r>
            <a:r>
              <a:rPr lang="en-US" dirty="0">
                <a:solidFill>
                  <a:srgbClr val="1155CC"/>
                </a:solidFill>
                <a:latin typeface="Arial" panose="020B0604020202020204" pitchFamily="34" charset="0"/>
                <a:hlinkClick r:id="rId2"/>
              </a:rPr>
              <a:t> link</a:t>
            </a:r>
            <a:endParaRPr lang="en-US" dirty="0"/>
          </a:p>
        </p:txBody>
      </p:sp>
    </p:spTree>
    <p:extLst>
      <p:ext uri="{BB962C8B-B14F-4D97-AF65-F5344CB8AC3E}">
        <p14:creationId xmlns:p14="http://schemas.microsoft.com/office/powerpoint/2010/main" val="160401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0" dur="500"/>
                                        <p:tgtEl>
                                          <p:spTgt spid="2">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3"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025" y="845402"/>
            <a:ext cx="10805806" cy="5898699"/>
          </a:xfrm>
          <a:prstGeom prst="rect">
            <a:avLst/>
          </a:prstGeom>
        </p:spPr>
      </p:pic>
    </p:spTree>
    <p:extLst>
      <p:ext uri="{BB962C8B-B14F-4D97-AF65-F5344CB8AC3E}">
        <p14:creationId xmlns:p14="http://schemas.microsoft.com/office/powerpoint/2010/main" val="46982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419" y="897615"/>
            <a:ext cx="9854546" cy="5254113"/>
          </a:xfrm>
          <a:prstGeom prst="rect">
            <a:avLst/>
          </a:prstGeom>
        </p:spPr>
      </p:pic>
    </p:spTree>
    <p:extLst>
      <p:ext uri="{BB962C8B-B14F-4D97-AF65-F5344CB8AC3E}">
        <p14:creationId xmlns:p14="http://schemas.microsoft.com/office/powerpoint/2010/main" val="49787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838" y="834119"/>
            <a:ext cx="9299884" cy="5175203"/>
          </a:xfrm>
          <a:prstGeom prst="rect">
            <a:avLst/>
          </a:prstGeom>
        </p:spPr>
      </p:pic>
    </p:spTree>
    <p:extLst>
      <p:ext uri="{BB962C8B-B14F-4D97-AF65-F5344CB8AC3E}">
        <p14:creationId xmlns:p14="http://schemas.microsoft.com/office/powerpoint/2010/main" val="3600589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80" y="589420"/>
            <a:ext cx="9285587" cy="5417578"/>
          </a:xfrm>
          <a:prstGeom prst="rect">
            <a:avLst/>
          </a:prstGeom>
        </p:spPr>
      </p:pic>
    </p:spTree>
    <p:extLst>
      <p:ext uri="{BB962C8B-B14F-4D97-AF65-F5344CB8AC3E}">
        <p14:creationId xmlns:p14="http://schemas.microsoft.com/office/powerpoint/2010/main" val="2372966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D88C20CF-C1EE-4092-B52D-FD4AB2AB2508}"/>
              </a:ext>
            </a:extLst>
          </p:cNvPr>
          <p:cNvSpPr>
            <a:spLocks noGrp="1"/>
          </p:cNvSpPr>
          <p:nvPr>
            <p:ph type="title"/>
          </p:nvPr>
        </p:nvSpPr>
        <p:spPr>
          <a:xfrm>
            <a:off x="1096871" y="1785185"/>
            <a:ext cx="9404723" cy="1400530"/>
          </a:xfrm>
          <a:prstGeom prst="rect">
            <a:avLst/>
          </a:prstGeom>
        </p:spPr>
        <p:txBody>
          <a:bodyPr anchor="ctr">
            <a:normAutofit/>
          </a:bodyPr>
          <a:lstStyle/>
          <a:p>
            <a:pPr algn="ctr"/>
            <a:r>
              <a:rPr lang="en-US" sz="4800" b="1" dirty="0" smtClean="0">
                <a:solidFill>
                  <a:schemeClr val="tx1"/>
                </a:solidFill>
              </a:rPr>
              <a:t>THANK YOU !</a:t>
            </a:r>
            <a:endParaRPr lang="en-US" sz="4800" b="1" dirty="0">
              <a:solidFill>
                <a:schemeClr val="tx1"/>
              </a:solidFill>
            </a:endParaRPr>
          </a:p>
        </p:txBody>
      </p:sp>
      <p:sp>
        <p:nvSpPr>
          <p:cNvPr id="4" name="Rectangle 3"/>
          <p:cNvSpPr/>
          <p:nvPr/>
        </p:nvSpPr>
        <p:spPr>
          <a:xfrm>
            <a:off x="8344412" y="3932689"/>
            <a:ext cx="2710868" cy="584775"/>
          </a:xfrm>
          <a:prstGeom prst="rect">
            <a:avLst/>
          </a:prstGeom>
        </p:spPr>
        <p:txBody>
          <a:bodyPr wrap="square">
            <a:spAutoFit/>
          </a:bodyPr>
          <a:lstStyle/>
          <a:p>
            <a:r>
              <a:rPr lang="en-US" sz="3200" dirty="0" err="1">
                <a:solidFill>
                  <a:srgbClr val="1155CC"/>
                </a:solidFill>
                <a:latin typeface="Arial" panose="020B0604020202020204" pitchFamily="34" charset="0"/>
                <a:hlinkClick r:id="rId2"/>
              </a:rPr>
              <a:t>github</a:t>
            </a:r>
            <a:r>
              <a:rPr lang="en-US" sz="3200" dirty="0">
                <a:solidFill>
                  <a:srgbClr val="1155CC"/>
                </a:solidFill>
                <a:latin typeface="Arial" panose="020B0604020202020204" pitchFamily="34" charset="0"/>
                <a:hlinkClick r:id="rId2"/>
              </a:rPr>
              <a:t> link</a:t>
            </a:r>
            <a:endParaRPr lang="en-US" sz="3200"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46E4DD1-270B-4C80-AFF0-EB26F132AF36}"/>
              </a:ext>
            </a:extLst>
          </p:cNvPr>
          <p:cNvSpPr>
            <a:spLocks noGrp="1"/>
          </p:cNvSpPr>
          <p:nvPr>
            <p:ph type="body" sz="quarter" idx="12"/>
          </p:nvPr>
        </p:nvSpPr>
        <p:spPr>
          <a:xfrm>
            <a:off x="754602" y="2287680"/>
            <a:ext cx="6431280" cy="3607987"/>
          </a:xfrm>
        </p:spPr>
        <p:txBody>
          <a:bodyPr>
            <a:normAutofit fontScale="92500"/>
          </a:bodyPr>
          <a:lstStyle/>
          <a:p>
            <a:pPr>
              <a:lnSpc>
                <a:spcPct val="150000"/>
              </a:lnSpc>
            </a:pPr>
            <a:r>
              <a:rPr lang="en-IN" sz="2800" dirty="0" smtClean="0"/>
              <a:t>To Evaluate the crypto market over last 5 years and to analyse the various </a:t>
            </a:r>
            <a:r>
              <a:rPr lang="en-IN" sz="2800" dirty="0" err="1" smtClean="0"/>
              <a:t>cryptos</a:t>
            </a:r>
            <a:r>
              <a:rPr lang="en-IN" sz="2800" dirty="0" smtClean="0"/>
              <a:t> present in market and giving reasonable data to </a:t>
            </a:r>
            <a:r>
              <a:rPr lang="en-IN" sz="2800" dirty="0" err="1" smtClean="0"/>
              <a:t>investers</a:t>
            </a:r>
            <a:r>
              <a:rPr lang="en-IN" sz="2800" dirty="0" smtClean="0"/>
              <a:t> for future investments </a:t>
            </a:r>
            <a:endParaRPr lang="en-IN" sz="2800" dirty="0"/>
          </a:p>
        </p:txBody>
      </p:sp>
      <p:sp>
        <p:nvSpPr>
          <p:cNvPr id="4" name="Title 3">
            <a:extLst>
              <a:ext uri="{FF2B5EF4-FFF2-40B4-BE49-F238E27FC236}">
                <a16:creationId xmlns:a16="http://schemas.microsoft.com/office/drawing/2014/main" xmlns="" id="{777CC02B-F7C6-47A8-8C3E-C57C417D9EA3}"/>
              </a:ext>
            </a:extLst>
          </p:cNvPr>
          <p:cNvSpPr>
            <a:spLocks noGrp="1"/>
          </p:cNvSpPr>
          <p:nvPr>
            <p:ph type="title"/>
          </p:nvPr>
        </p:nvSpPr>
        <p:spPr>
          <a:xfrm>
            <a:off x="754602" y="730721"/>
            <a:ext cx="6995604" cy="790111"/>
          </a:xfrm>
        </p:spPr>
        <p:txBody>
          <a:bodyPr>
            <a:normAutofit fontScale="90000"/>
          </a:bodyPr>
          <a:lstStyle/>
          <a:p>
            <a:r>
              <a:rPr lang="en-US" dirty="0">
                <a:solidFill>
                  <a:srgbClr val="FFC000"/>
                </a:solidFill>
              </a:rPr>
              <a:t>PROBLEM  STATEMENT</a:t>
            </a:r>
            <a:endParaRPr lang="en-IN" dirty="0">
              <a:solidFill>
                <a:srgbClr val="FFC000"/>
              </a:solidFill>
            </a:endParaRPr>
          </a:p>
        </p:txBody>
      </p:sp>
      <p:pic>
        <p:nvPicPr>
          <p:cNvPr id="5" name="Picture 4">
            <a:extLst>
              <a:ext uri="{FF2B5EF4-FFF2-40B4-BE49-F238E27FC236}">
                <a16:creationId xmlns:a16="http://schemas.microsoft.com/office/drawing/2014/main" xmlns="" id="{C8FE02DE-D7B2-433D-BFE4-2F564022AD89}"/>
              </a:ext>
            </a:extLst>
          </p:cNvPr>
          <p:cNvPicPr>
            <a:picLocks noChangeAspect="1"/>
          </p:cNvPicPr>
          <p:nvPr/>
        </p:nvPicPr>
        <p:blipFill>
          <a:blip r:embed="rId2"/>
          <a:stretch>
            <a:fillRect/>
          </a:stretch>
        </p:blipFill>
        <p:spPr>
          <a:xfrm>
            <a:off x="7750206" y="1630857"/>
            <a:ext cx="2760758" cy="3264409"/>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0" dur="500"/>
                                        <p:tgtEl>
                                          <p:spTgt spid="2">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EBF2FBC7-3552-4F01-BB27-8BEEE74F7277}"/>
              </a:ext>
            </a:extLst>
          </p:cNvPr>
          <p:cNvSpPr>
            <a:spLocks noGrp="1"/>
          </p:cNvSpPr>
          <p:nvPr>
            <p:ph type="title"/>
          </p:nvPr>
        </p:nvSpPr>
        <p:spPr>
          <a:xfrm>
            <a:off x="1154954" y="469005"/>
            <a:ext cx="7512528" cy="1269642"/>
          </a:xfrm>
        </p:spPr>
        <p:txBody>
          <a:bodyPr>
            <a:noAutofit/>
          </a:bodyPr>
          <a:lstStyle/>
          <a:p>
            <a:r>
              <a:rPr lang="en-IN" sz="4000" b="1" dirty="0" smtClean="0">
                <a:solidFill>
                  <a:srgbClr val="FFC000"/>
                </a:solidFill>
              </a:rPr>
              <a:t>PROJECT DESCRIPTION </a:t>
            </a:r>
            <a:endParaRPr lang="en-IN" sz="4000" b="1" dirty="0">
              <a:solidFill>
                <a:srgbClr val="FFC000"/>
              </a:solidFill>
            </a:endParaRPr>
          </a:p>
        </p:txBody>
      </p:sp>
      <p:sp>
        <p:nvSpPr>
          <p:cNvPr id="2" name="Text Placeholder 1"/>
          <p:cNvSpPr>
            <a:spLocks noGrp="1"/>
          </p:cNvSpPr>
          <p:nvPr>
            <p:ph type="body" sz="half" idx="2"/>
          </p:nvPr>
        </p:nvSpPr>
        <p:spPr>
          <a:xfrm>
            <a:off x="1154954" y="1455311"/>
            <a:ext cx="8993597" cy="5022762"/>
          </a:xfrm>
        </p:spPr>
        <p:txBody>
          <a:bodyPr>
            <a:normAutofit fontScale="77500" lnSpcReduction="20000"/>
          </a:bodyPr>
          <a:lstStyle/>
          <a:p>
            <a:r>
              <a:rPr lang="en-GB" dirty="0" smtClean="0"/>
              <a:t>	</a:t>
            </a:r>
            <a:r>
              <a:rPr lang="en-GB" sz="2800" dirty="0" smtClean="0"/>
              <a:t>This Project </a:t>
            </a:r>
            <a:r>
              <a:rPr lang="en-GB" sz="2800" dirty="0"/>
              <a:t>is dedicated to analyse the crypto market in various aspects like opening</a:t>
            </a:r>
            <a:r>
              <a:rPr lang="en-GB" sz="2800" dirty="0" smtClean="0"/>
              <a:t>, closing, high</a:t>
            </a:r>
            <a:r>
              <a:rPr lang="en-GB" sz="2800" dirty="0"/>
              <a:t>, low of various </a:t>
            </a:r>
            <a:r>
              <a:rPr lang="en-GB" sz="2800" dirty="0" err="1"/>
              <a:t>crptos</a:t>
            </a:r>
            <a:r>
              <a:rPr lang="en-GB" sz="2800" dirty="0"/>
              <a:t> present in market over last 5 </a:t>
            </a:r>
            <a:r>
              <a:rPr lang="en-GB" sz="2800" dirty="0" smtClean="0"/>
              <a:t>years.</a:t>
            </a:r>
          </a:p>
          <a:p>
            <a:r>
              <a:rPr lang="en-GB" sz="2800" dirty="0" smtClean="0"/>
              <a:t>Since this type of investment involves higher risk for the investors. So by analysing the data which </a:t>
            </a:r>
            <a:r>
              <a:rPr lang="en-GB" sz="2800" dirty="0"/>
              <a:t>can give </a:t>
            </a:r>
            <a:r>
              <a:rPr lang="en-GB" sz="2800" dirty="0" smtClean="0"/>
              <a:t>prior </a:t>
            </a:r>
            <a:r>
              <a:rPr lang="en-GB" sz="2800" dirty="0"/>
              <a:t>idea to </a:t>
            </a:r>
            <a:r>
              <a:rPr lang="en-GB" sz="2800" dirty="0" smtClean="0"/>
              <a:t>investors about their respective crypto and past performance in market depending upon there </a:t>
            </a:r>
            <a:r>
              <a:rPr lang="en-GB" sz="2800" dirty="0" err="1" smtClean="0"/>
              <a:t>marketcap</a:t>
            </a:r>
            <a:r>
              <a:rPr lang="en-GB" sz="2800" dirty="0" smtClean="0"/>
              <a:t> in last few years in the market</a:t>
            </a:r>
          </a:p>
          <a:p>
            <a:r>
              <a:rPr lang="en-GB" sz="2800" dirty="0" smtClean="0"/>
              <a:t>This Project aims to identify patterns, trends &amp; insights that can inform investor strategies, market prediction &amp; a better understanding of market dynamics </a:t>
            </a:r>
          </a:p>
          <a:p>
            <a:r>
              <a:rPr lang="en-GB" sz="2800" dirty="0" smtClean="0"/>
              <a:t>This Project had generated a comprehensive report that summarize the finding and insights from the analysis. Provides actionable recommendation based on the analysis to help stockholder make informed decision .This is the detailed description about this project </a:t>
            </a:r>
            <a:r>
              <a:rPr lang="en-GB" sz="2800" dirty="0"/>
              <a:t/>
            </a:r>
            <a:br>
              <a:rPr lang="en-GB" sz="2800" dirty="0"/>
            </a:br>
            <a:endParaRPr lang="en-US" sz="2800"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0" dur="500"/>
                                        <p:tgtEl>
                                          <p:spTgt spid="2">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3" dur="500"/>
                                        <p:tgtEl>
                                          <p:spTgt spid="2">
                                            <p:txEl>
                                              <p:pRg st="1" end="1"/>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6" dur="500"/>
                                        <p:tgtEl>
                                          <p:spTgt spid="2">
                                            <p:txEl>
                                              <p:pRg st="2" end="2"/>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9"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64E3B60-2780-459A-8583-F095D5E7463A}"/>
              </a:ext>
            </a:extLst>
          </p:cNvPr>
          <p:cNvSpPr>
            <a:spLocks noGrp="1"/>
          </p:cNvSpPr>
          <p:nvPr>
            <p:ph type="body" sz="quarter" idx="12"/>
          </p:nvPr>
        </p:nvSpPr>
        <p:spPr>
          <a:xfrm>
            <a:off x="826071" y="2133028"/>
            <a:ext cx="7673986" cy="3598071"/>
          </a:xfrm>
        </p:spPr>
        <p:txBody>
          <a:bodyPr>
            <a:normAutofit fontScale="70000" lnSpcReduction="20000"/>
          </a:bodyPr>
          <a:lstStyle/>
          <a:p>
            <a:pPr algn="just">
              <a:lnSpc>
                <a:spcPct val="150000"/>
              </a:lnSpc>
            </a:pPr>
            <a:r>
              <a:rPr lang="en-IN" sz="3600" dirty="0" smtClean="0"/>
              <a:t>The End user of the analysed data are the various investors who regularly invest in crypto market which is growing wisely in last few years so that they can invest the money statistically and can make the strategies to grow in crypto market by doing investment plans for long term goals </a:t>
            </a:r>
            <a:endParaRPr lang="en-IN" sz="3600" dirty="0"/>
          </a:p>
        </p:txBody>
      </p:sp>
      <p:sp>
        <p:nvSpPr>
          <p:cNvPr id="4" name="Title 3">
            <a:extLst>
              <a:ext uri="{FF2B5EF4-FFF2-40B4-BE49-F238E27FC236}">
                <a16:creationId xmlns:a16="http://schemas.microsoft.com/office/drawing/2014/main" xmlns="" id="{1A4A072B-83C6-4607-AE6A-5AD61CC72C44}"/>
              </a:ext>
            </a:extLst>
          </p:cNvPr>
          <p:cNvSpPr>
            <a:spLocks noGrp="1"/>
          </p:cNvSpPr>
          <p:nvPr>
            <p:ph type="title"/>
          </p:nvPr>
        </p:nvSpPr>
        <p:spPr>
          <a:xfrm>
            <a:off x="826070" y="825101"/>
            <a:ext cx="10046070" cy="802641"/>
          </a:xfrm>
        </p:spPr>
        <p:txBody>
          <a:bodyPr>
            <a:normAutofit/>
          </a:bodyPr>
          <a:lstStyle/>
          <a:p>
            <a:r>
              <a:rPr lang="en-US" sz="3200" dirty="0">
                <a:solidFill>
                  <a:srgbClr val="FFC000"/>
                </a:solidFill>
              </a:rPr>
              <a:t>WHO ARE THE END USERS?</a:t>
            </a:r>
            <a:endParaRPr lang="en-IN" sz="2000" dirty="0">
              <a:solidFill>
                <a:srgbClr val="FFC000"/>
              </a:solidFill>
            </a:endParaRP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0"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F1FC3E39-8C60-4F64-9838-2A683F25B8C4}"/>
              </a:ext>
            </a:extLst>
          </p:cNvPr>
          <p:cNvPicPr>
            <a:picLocks noChangeAspect="1"/>
          </p:cNvPicPr>
          <p:nvPr/>
        </p:nvPicPr>
        <p:blipFill>
          <a:blip r:embed="rId3"/>
          <a:stretch>
            <a:fillRect/>
          </a:stretch>
        </p:blipFill>
        <p:spPr>
          <a:xfrm flipH="1">
            <a:off x="1146024" y="1999916"/>
            <a:ext cx="1727200" cy="3010024"/>
          </a:xfrm>
          <a:prstGeom prst="rect">
            <a:avLst/>
          </a:prstGeom>
        </p:spPr>
      </p:pic>
      <p:sp>
        <p:nvSpPr>
          <p:cNvPr id="7" name="Text Placeholder 6">
            <a:extLst>
              <a:ext uri="{FF2B5EF4-FFF2-40B4-BE49-F238E27FC236}">
                <a16:creationId xmlns:a16="http://schemas.microsoft.com/office/drawing/2014/main" xmlns="" id="{B21C28F5-3CA3-4B78-B5C9-550C00BB3174}"/>
              </a:ext>
            </a:extLst>
          </p:cNvPr>
          <p:cNvSpPr>
            <a:spLocks noGrp="1"/>
          </p:cNvSpPr>
          <p:nvPr>
            <p:ph type="body" sz="quarter" idx="12"/>
          </p:nvPr>
        </p:nvSpPr>
        <p:spPr>
          <a:xfrm>
            <a:off x="2978596" y="1999916"/>
            <a:ext cx="5431307" cy="3628094"/>
          </a:xfrm>
        </p:spPr>
        <p:txBody>
          <a:bodyPr>
            <a:normAutofit/>
          </a:bodyPr>
          <a:lstStyle/>
          <a:p>
            <a:pPr lvl="1">
              <a:lnSpc>
                <a:spcPct val="150000"/>
              </a:lnSpc>
            </a:pPr>
            <a:r>
              <a:rPr lang="en-IN" sz="2800" dirty="0" smtClean="0"/>
              <a:t>POWER BI</a:t>
            </a:r>
          </a:p>
          <a:p>
            <a:pPr lvl="1">
              <a:lnSpc>
                <a:spcPct val="150000"/>
              </a:lnSpc>
            </a:pPr>
            <a:r>
              <a:rPr lang="en-IN" sz="2800" dirty="0" smtClean="0"/>
              <a:t>EXCEL</a:t>
            </a:r>
          </a:p>
        </p:txBody>
      </p:sp>
      <p:sp>
        <p:nvSpPr>
          <p:cNvPr id="9" name="Title 8">
            <a:extLst>
              <a:ext uri="{FF2B5EF4-FFF2-40B4-BE49-F238E27FC236}">
                <a16:creationId xmlns:a16="http://schemas.microsoft.com/office/drawing/2014/main" xmlns="" id="{FEF304F5-32C5-4869-B185-859B567855A8}"/>
              </a:ext>
            </a:extLst>
          </p:cNvPr>
          <p:cNvSpPr>
            <a:spLocks noGrp="1"/>
          </p:cNvSpPr>
          <p:nvPr>
            <p:ph type="title"/>
          </p:nvPr>
        </p:nvSpPr>
        <p:spPr>
          <a:xfrm>
            <a:off x="1146024" y="701023"/>
            <a:ext cx="5306291" cy="847817"/>
          </a:xfrm>
        </p:spPr>
        <p:txBody>
          <a:bodyPr>
            <a:normAutofit/>
          </a:bodyPr>
          <a:lstStyle/>
          <a:p>
            <a:r>
              <a:rPr lang="en-US" dirty="0" smtClean="0">
                <a:solidFill>
                  <a:srgbClr val="FFC000"/>
                </a:solidFill>
              </a:rPr>
              <a:t>Technology</a:t>
            </a:r>
            <a:r>
              <a:rPr lang="en-US" dirty="0" smtClean="0">
                <a:solidFill>
                  <a:srgbClr val="FF0000"/>
                </a:solidFill>
              </a:rPr>
              <a:t> </a:t>
            </a:r>
            <a:r>
              <a:rPr lang="en-US" dirty="0" smtClean="0">
                <a:solidFill>
                  <a:srgbClr val="FFC000"/>
                </a:solidFill>
              </a:rPr>
              <a:t>Used</a:t>
            </a:r>
            <a:endParaRPr lang="en-US" dirty="0">
              <a:solidFill>
                <a:srgbClr val="FFC000"/>
              </a:solidFill>
            </a:endParaRP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500"/>
                                        <p:tgtEl>
                                          <p:spTgt spid="7">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FE3A2AF-177E-45E6-A191-0F8523DB7FFA}"/>
              </a:ext>
            </a:extLst>
          </p:cNvPr>
          <p:cNvSpPr>
            <a:spLocks noGrp="1"/>
          </p:cNvSpPr>
          <p:nvPr>
            <p:ph type="title"/>
          </p:nvPr>
        </p:nvSpPr>
        <p:spPr>
          <a:xfrm>
            <a:off x="843382" y="235889"/>
            <a:ext cx="2981643" cy="830997"/>
          </a:xfrm>
        </p:spPr>
        <p:txBody>
          <a:bodyPr>
            <a:normAutofit/>
          </a:bodyPr>
          <a:lstStyle/>
          <a:p>
            <a:r>
              <a:rPr lang="en-GB" dirty="0">
                <a:solidFill>
                  <a:srgbClr val="FFC000"/>
                </a:solidFill>
              </a:rPr>
              <a:t>RESULTS</a:t>
            </a:r>
            <a:r>
              <a:rPr lang="en-GB" dirty="0">
                <a:solidFill>
                  <a:srgbClr val="FF0000"/>
                </a:solidFill>
              </a:rPr>
              <a:t> </a:t>
            </a:r>
            <a:endParaRPr lang="en-IN" dirty="0">
              <a:solidFill>
                <a:srgbClr val="FF0000"/>
              </a:solidFill>
            </a:endParaRPr>
          </a:p>
        </p:txBody>
      </p:sp>
      <p:sp>
        <p:nvSpPr>
          <p:cNvPr id="7" name="Text Placeholder 30">
            <a:extLst>
              <a:ext uri="{FF2B5EF4-FFF2-40B4-BE49-F238E27FC236}">
                <a16:creationId xmlns:a16="http://schemas.microsoft.com/office/drawing/2014/main" xmlns=""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xmlns=""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xmlns=""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endParaRPr lang="en-IN" b="0" u="sng" dirty="0">
              <a:solidFill>
                <a:srgbClr val="0070C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957" y="1201586"/>
            <a:ext cx="8980566" cy="5575339"/>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8" y="536493"/>
            <a:ext cx="8829898" cy="5874634"/>
          </a:xfrm>
          <a:prstGeom prst="rect">
            <a:avLst/>
          </a:prstGeom>
        </p:spPr>
      </p:pic>
    </p:spTree>
    <p:extLst>
      <p:ext uri="{BB962C8B-B14F-4D97-AF65-F5344CB8AC3E}">
        <p14:creationId xmlns:p14="http://schemas.microsoft.com/office/powerpoint/2010/main" val="3324102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561" y="679572"/>
            <a:ext cx="9573252" cy="5235714"/>
          </a:xfrm>
          <a:prstGeom prst="rect">
            <a:avLst/>
          </a:prstGeom>
        </p:spPr>
      </p:pic>
    </p:spTree>
    <p:extLst>
      <p:ext uri="{BB962C8B-B14F-4D97-AF65-F5344CB8AC3E}">
        <p14:creationId xmlns:p14="http://schemas.microsoft.com/office/powerpoint/2010/main" val="27140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540" y="679572"/>
            <a:ext cx="9859000" cy="5568841"/>
          </a:xfrm>
          <a:prstGeom prst="rect">
            <a:avLst/>
          </a:prstGeom>
        </p:spPr>
      </p:pic>
    </p:spTree>
    <p:extLst>
      <p:ext uri="{BB962C8B-B14F-4D97-AF65-F5344CB8AC3E}">
        <p14:creationId xmlns:p14="http://schemas.microsoft.com/office/powerpoint/2010/main" val="1013041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infopath/2007/PartnerControls"/>
    <ds:schemaRef ds:uri="http://purl.org/dc/elements/1.1/"/>
    <ds:schemaRef ds:uri="http://purl.org/dc/terms/"/>
    <ds:schemaRef ds:uri="http://www.w3.org/XML/1998/namespace"/>
    <ds:schemaRef ds:uri="71af3243-3dd4-4a8d-8c0d-dd76da1f02a5"/>
    <ds:schemaRef ds:uri="http://schemas.microsoft.com/office/2006/metadata/properties"/>
    <ds:schemaRef ds:uri="http://schemas.microsoft.com/office/2006/documentManagement/types"/>
    <ds:schemaRef ds:uri="http://purl.org/dc/dcmitype/"/>
    <ds:schemaRef ds:uri="http://schemas.openxmlformats.org/package/2006/metadata/core-properties"/>
    <ds:schemaRef ds:uri="16c05727-aa75-4e4a-9b5f-8a80a1165891"/>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656</TotalTime>
  <Words>127</Words>
  <Application>Microsoft Office PowerPoint</Application>
  <PresentationFormat>Widescreen</PresentationFormat>
  <Paragraphs>28</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Wingdings</vt:lpstr>
      <vt:lpstr>Wingdings 3</vt:lpstr>
      <vt:lpstr>Ion</vt:lpstr>
      <vt:lpstr>ANALYSIS OF CRYPTO CURRENCY GROWTH IN LAST 5 YEAR</vt:lpstr>
      <vt:lpstr>PROBLEM  STATEMENT</vt:lpstr>
      <vt:lpstr>PROJECT DESCRIPTION </vt:lpstr>
      <vt:lpstr>WHO ARE THE END USERS?</vt:lpstr>
      <vt:lpstr>Technology Used</vt:lpstr>
      <vt:lpstr>RESULTS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Microsoft account</cp:lastModifiedBy>
  <cp:revision>92</cp:revision>
  <dcterms:created xsi:type="dcterms:W3CDTF">2021-07-11T13:13:15Z</dcterms:created>
  <dcterms:modified xsi:type="dcterms:W3CDTF">2024-07-23T15:48:14Z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