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6"/>
  </p:notesMasterIdLst>
  <p:sldIdLst>
    <p:sldId id="256"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83" r:id="rId16"/>
    <p:sldId id="284" r:id="rId17"/>
    <p:sldId id="285" r:id="rId18"/>
    <p:sldId id="274" r:id="rId19"/>
    <p:sldId id="276" r:id="rId20"/>
    <p:sldId id="286" r:id="rId21"/>
    <p:sldId id="278" r:id="rId22"/>
    <p:sldId id="287" r:id="rId23"/>
    <p:sldId id="280" r:id="rId24"/>
    <p:sldId id="288" r:id="rId25"/>
    <p:sldId id="289" r:id="rId26"/>
    <p:sldId id="290" r:id="rId27"/>
    <p:sldId id="291" r:id="rId28"/>
    <p:sldId id="292" r:id="rId29"/>
    <p:sldId id="296" r:id="rId30"/>
    <p:sldId id="294" r:id="rId31"/>
    <p:sldId id="295" r:id="rId32"/>
    <p:sldId id="298" r:id="rId33"/>
    <p:sldId id="297" r:id="rId34"/>
    <p:sldId id="293" r:id="rId35"/>
    <p:sldId id="299" r:id="rId36"/>
    <p:sldId id="300" r:id="rId37"/>
    <p:sldId id="301" r:id="rId38"/>
    <p:sldId id="302" r:id="rId39"/>
    <p:sldId id="305" r:id="rId40"/>
    <p:sldId id="303" r:id="rId41"/>
    <p:sldId id="304" r:id="rId42"/>
    <p:sldId id="306" r:id="rId43"/>
    <p:sldId id="307" r:id="rId44"/>
    <p:sldId id="282" r:id="rId45"/>
  </p:sldIdLst>
  <p:sldSz cx="9144000" cy="5143500" type="screen16x9"/>
  <p:notesSz cx="6858000" cy="9144000"/>
  <p:embeddedFontLst>
    <p:embeddedFont>
      <p:font typeface="Lucida Sans" panose="020B0602030504020204" pitchFamily="34" charset="0"/>
      <p:regular r:id="rId47"/>
      <p:bold r:id="rId48"/>
      <p:italic r:id="rId49"/>
      <p:boldItalic r:id="rId50"/>
    </p:embeddedFont>
    <p:embeddedFont>
      <p:font typeface="Arial Unicode MS" panose="020B0604020202020204" pitchFamily="34" charset="-128"/>
      <p:regular r:id="rId51"/>
    </p:embeddedFont>
    <p:embeddedFont>
      <p:font typeface="Montserrat" panose="020B0604020202020204" charset="0"/>
      <p:regular r:id="rId52"/>
      <p:bold r:id="rId53"/>
      <p:italic r:id="rId54"/>
      <p:boldItalic r:id="rId55"/>
    </p:embeddedFont>
    <p:embeddedFont>
      <p:font typeface="Roboto" panose="020B060402020202020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26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336"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3428821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0F693C-63C4-4238-B9D0-0EBD47055B3C}" type="slidenum">
              <a:rPr lang="en-US" smtClean="0"/>
              <a:t>14</a:t>
            </a:fld>
            <a:endParaRPr lang="en-US"/>
          </a:p>
        </p:txBody>
      </p:sp>
    </p:spTree>
    <p:extLst>
      <p:ext uri="{BB962C8B-B14F-4D97-AF65-F5344CB8AC3E}">
        <p14:creationId xmlns:p14="http://schemas.microsoft.com/office/powerpoint/2010/main" val="3141137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45781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11845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31618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8063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8758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5">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60" r:id="rId11"/>
    <p:sldLayoutId id="2147483661" r:id="rId12"/>
    <p:sldLayoutId id="214748366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pic>
        <p:nvPicPr>
          <p:cNvPr id="1026" name="Picture 2" descr="Metropolitan Hotel Sofia, a member of Radisson Individuals">
            <a:extLst>
              <a:ext uri="{FF2B5EF4-FFF2-40B4-BE49-F238E27FC236}">
                <a16:creationId xmlns:a16="http://schemas.microsoft.com/office/drawing/2014/main" xmlns="" id="{3813939B-71CE-2D1F-7BC2-D15953922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4759" y="1593572"/>
            <a:ext cx="4959242" cy="3561106"/>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p:nvPr/>
        </p:nvSpPr>
        <p:spPr>
          <a:xfrm>
            <a:off x="0" y="573853"/>
            <a:ext cx="8717610" cy="4568744"/>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noFill/>
        </p:spPr>
        <p:txBody>
          <a:bodyPr wrap="square" lIns="0" tIns="0" rIns="0" bIns="0" rtlCol="0"/>
          <a:lstStyle/>
          <a:p>
            <a:endParaRPr dirty="0"/>
          </a:p>
        </p:txBody>
      </p:sp>
      <p:sp>
        <p:nvSpPr>
          <p:cNvPr id="3" name="object 3"/>
          <p:cNvSpPr/>
          <p:nvPr/>
        </p:nvSpPr>
        <p:spPr>
          <a:xfrm>
            <a:off x="7343000" y="4453712"/>
            <a:ext cx="316865" cy="688975"/>
          </a:xfrm>
          <a:custGeom>
            <a:avLst/>
            <a:gdLst/>
            <a:ahLst/>
            <a:cxnLst/>
            <a:rect l="l" t="t" r="r" b="b"/>
            <a:pathLst>
              <a:path w="316865" h="688975">
                <a:moveTo>
                  <a:pt x="316801" y="158407"/>
                </a:moveTo>
                <a:lnTo>
                  <a:pt x="304736" y="97790"/>
                </a:lnTo>
                <a:lnTo>
                  <a:pt x="270395" y="46393"/>
                </a:lnTo>
                <a:lnTo>
                  <a:pt x="219011" y="12065"/>
                </a:lnTo>
                <a:lnTo>
                  <a:pt x="158394" y="0"/>
                </a:lnTo>
                <a:lnTo>
                  <a:pt x="108331" y="8077"/>
                </a:lnTo>
                <a:lnTo>
                  <a:pt x="64846" y="30568"/>
                </a:lnTo>
                <a:lnTo>
                  <a:pt x="30556" y="64858"/>
                </a:lnTo>
                <a:lnTo>
                  <a:pt x="8077" y="108343"/>
                </a:lnTo>
                <a:lnTo>
                  <a:pt x="0" y="158407"/>
                </a:lnTo>
                <a:lnTo>
                  <a:pt x="0" y="506412"/>
                </a:lnTo>
                <a:lnTo>
                  <a:pt x="0" y="688505"/>
                </a:lnTo>
                <a:lnTo>
                  <a:pt x="316788" y="688517"/>
                </a:lnTo>
                <a:lnTo>
                  <a:pt x="316801" y="506412"/>
                </a:lnTo>
                <a:lnTo>
                  <a:pt x="316801" y="158407"/>
                </a:lnTo>
                <a:close/>
              </a:path>
            </a:pathLst>
          </a:custGeom>
          <a:solidFill>
            <a:srgbClr val="FFFFFF">
              <a:alpha val="9408"/>
            </a:srgbClr>
          </a:solidFill>
        </p:spPr>
        <p:txBody>
          <a:bodyPr wrap="square" lIns="0" tIns="0" rIns="0" bIns="0" rtlCol="0"/>
          <a:lstStyle/>
          <a:p>
            <a:endParaRPr dirty="0"/>
          </a:p>
        </p:txBody>
      </p:sp>
      <p:sp>
        <p:nvSpPr>
          <p:cNvPr id="4" name="object 4"/>
          <p:cNvSpPr/>
          <p:nvPr/>
        </p:nvSpPr>
        <p:spPr>
          <a:xfrm>
            <a:off x="7801203" y="4105706"/>
            <a:ext cx="316865" cy="1036955"/>
          </a:xfrm>
          <a:custGeom>
            <a:avLst/>
            <a:gdLst/>
            <a:ahLst/>
            <a:cxnLst/>
            <a:rect l="l" t="t" r="r" b="b"/>
            <a:pathLst>
              <a:path w="316865" h="1036954">
                <a:moveTo>
                  <a:pt x="316801" y="158394"/>
                </a:moveTo>
                <a:lnTo>
                  <a:pt x="304736" y="97777"/>
                </a:lnTo>
                <a:lnTo>
                  <a:pt x="270408" y="46393"/>
                </a:lnTo>
                <a:lnTo>
                  <a:pt x="219011" y="12052"/>
                </a:lnTo>
                <a:lnTo>
                  <a:pt x="158394" y="0"/>
                </a:lnTo>
                <a:lnTo>
                  <a:pt x="108331" y="8077"/>
                </a:lnTo>
                <a:lnTo>
                  <a:pt x="64846" y="30556"/>
                </a:lnTo>
                <a:lnTo>
                  <a:pt x="30556" y="64846"/>
                </a:lnTo>
                <a:lnTo>
                  <a:pt x="8077" y="108331"/>
                </a:lnTo>
                <a:lnTo>
                  <a:pt x="0" y="158394"/>
                </a:lnTo>
                <a:lnTo>
                  <a:pt x="0" y="506412"/>
                </a:lnTo>
                <a:lnTo>
                  <a:pt x="0" y="854417"/>
                </a:lnTo>
                <a:lnTo>
                  <a:pt x="0" y="1036497"/>
                </a:lnTo>
                <a:lnTo>
                  <a:pt x="316801" y="1036523"/>
                </a:lnTo>
                <a:lnTo>
                  <a:pt x="316801" y="854417"/>
                </a:lnTo>
                <a:lnTo>
                  <a:pt x="316801" y="506412"/>
                </a:lnTo>
                <a:lnTo>
                  <a:pt x="316801" y="158394"/>
                </a:lnTo>
                <a:close/>
              </a:path>
            </a:pathLst>
          </a:custGeom>
          <a:solidFill>
            <a:srgbClr val="FFFFFF">
              <a:alpha val="9408"/>
            </a:srgbClr>
          </a:solidFill>
        </p:spPr>
        <p:txBody>
          <a:bodyPr wrap="square" lIns="0" tIns="0" rIns="0" bIns="0" rtlCol="0"/>
          <a:lstStyle/>
          <a:p>
            <a:endParaRPr dirty="0"/>
          </a:p>
        </p:txBody>
      </p:sp>
      <p:sp>
        <p:nvSpPr>
          <p:cNvPr id="5" name="object 5"/>
          <p:cNvSpPr/>
          <p:nvPr/>
        </p:nvSpPr>
        <p:spPr>
          <a:xfrm>
            <a:off x="8259407" y="3757688"/>
            <a:ext cx="316865" cy="1384935"/>
          </a:xfrm>
          <a:custGeom>
            <a:avLst/>
            <a:gdLst/>
            <a:ahLst/>
            <a:cxnLst/>
            <a:rect l="l" t="t" r="r" b="b"/>
            <a:pathLst>
              <a:path w="316865" h="1384935">
                <a:moveTo>
                  <a:pt x="316801" y="158407"/>
                </a:moveTo>
                <a:lnTo>
                  <a:pt x="304749" y="97790"/>
                </a:lnTo>
                <a:lnTo>
                  <a:pt x="270408" y="46405"/>
                </a:lnTo>
                <a:lnTo>
                  <a:pt x="219024" y="12065"/>
                </a:lnTo>
                <a:lnTo>
                  <a:pt x="158407" y="0"/>
                </a:lnTo>
                <a:lnTo>
                  <a:pt x="108343" y="8077"/>
                </a:lnTo>
                <a:lnTo>
                  <a:pt x="64858" y="30568"/>
                </a:lnTo>
                <a:lnTo>
                  <a:pt x="30568" y="64858"/>
                </a:lnTo>
                <a:lnTo>
                  <a:pt x="8077" y="108343"/>
                </a:lnTo>
                <a:lnTo>
                  <a:pt x="0" y="158407"/>
                </a:lnTo>
                <a:lnTo>
                  <a:pt x="0" y="506412"/>
                </a:lnTo>
                <a:lnTo>
                  <a:pt x="0" y="854430"/>
                </a:lnTo>
                <a:lnTo>
                  <a:pt x="0" y="1384541"/>
                </a:lnTo>
                <a:lnTo>
                  <a:pt x="316801" y="1384541"/>
                </a:lnTo>
                <a:lnTo>
                  <a:pt x="316801" y="506412"/>
                </a:lnTo>
                <a:lnTo>
                  <a:pt x="316801" y="158407"/>
                </a:lnTo>
                <a:close/>
              </a:path>
            </a:pathLst>
          </a:custGeom>
          <a:solidFill>
            <a:srgbClr val="FFFFFF">
              <a:alpha val="9408"/>
            </a:srgbClr>
          </a:solidFill>
        </p:spPr>
        <p:txBody>
          <a:bodyPr wrap="square" lIns="0" tIns="0" rIns="0" bIns="0" rtlCol="0"/>
          <a:lstStyle/>
          <a:p>
            <a:endParaRPr dirty="0"/>
          </a:p>
        </p:txBody>
      </p:sp>
      <p:sp>
        <p:nvSpPr>
          <p:cNvPr id="6" name="object 6"/>
          <p:cNvSpPr/>
          <p:nvPr/>
        </p:nvSpPr>
        <p:spPr>
          <a:xfrm>
            <a:off x="8717610" y="3409683"/>
            <a:ext cx="316865" cy="1732914"/>
          </a:xfrm>
          <a:custGeom>
            <a:avLst/>
            <a:gdLst/>
            <a:ahLst/>
            <a:cxnLst/>
            <a:rect l="l" t="t" r="r" b="b"/>
            <a:pathLst>
              <a:path w="316865" h="1732914">
                <a:moveTo>
                  <a:pt x="316814" y="158394"/>
                </a:moveTo>
                <a:lnTo>
                  <a:pt x="304749" y="97777"/>
                </a:lnTo>
                <a:lnTo>
                  <a:pt x="270408" y="46393"/>
                </a:lnTo>
                <a:lnTo>
                  <a:pt x="219024" y="12052"/>
                </a:lnTo>
                <a:lnTo>
                  <a:pt x="158407" y="0"/>
                </a:lnTo>
                <a:lnTo>
                  <a:pt x="108343" y="8077"/>
                </a:lnTo>
                <a:lnTo>
                  <a:pt x="64858" y="30556"/>
                </a:lnTo>
                <a:lnTo>
                  <a:pt x="30568" y="64846"/>
                </a:lnTo>
                <a:lnTo>
                  <a:pt x="8089" y="108331"/>
                </a:lnTo>
                <a:lnTo>
                  <a:pt x="12" y="158394"/>
                </a:lnTo>
                <a:lnTo>
                  <a:pt x="0" y="1732495"/>
                </a:lnTo>
                <a:lnTo>
                  <a:pt x="316801" y="1732546"/>
                </a:lnTo>
                <a:lnTo>
                  <a:pt x="316814" y="1550441"/>
                </a:lnTo>
                <a:lnTo>
                  <a:pt x="316814" y="1202436"/>
                </a:lnTo>
                <a:lnTo>
                  <a:pt x="316801" y="1051941"/>
                </a:lnTo>
                <a:lnTo>
                  <a:pt x="316814" y="854417"/>
                </a:lnTo>
                <a:lnTo>
                  <a:pt x="316801" y="605180"/>
                </a:lnTo>
                <a:lnTo>
                  <a:pt x="316814" y="506412"/>
                </a:lnTo>
                <a:lnTo>
                  <a:pt x="316814" y="158394"/>
                </a:lnTo>
                <a:close/>
              </a:path>
            </a:pathLst>
          </a:custGeom>
          <a:solidFill>
            <a:srgbClr val="FFFFFF">
              <a:alpha val="9408"/>
            </a:srgbClr>
          </a:solidFill>
        </p:spPr>
        <p:txBody>
          <a:bodyPr wrap="square" lIns="0" tIns="0" rIns="0" bIns="0" rtlCol="0"/>
          <a:lstStyle/>
          <a:p>
            <a:endParaRPr dirty="0"/>
          </a:p>
        </p:txBody>
      </p:sp>
      <p:sp>
        <p:nvSpPr>
          <p:cNvPr id="7" name="object 7"/>
          <p:cNvSpPr/>
          <p:nvPr/>
        </p:nvSpPr>
        <p:spPr>
          <a:xfrm>
            <a:off x="8460975" y="1817774"/>
            <a:ext cx="396875" cy="396875"/>
          </a:xfrm>
          <a:custGeom>
            <a:avLst/>
            <a:gdLst/>
            <a:ahLst/>
            <a:cxnLst/>
            <a:rect l="l" t="t" r="r" b="b"/>
            <a:pathLst>
              <a:path w="396875" h="396875">
                <a:moveTo>
                  <a:pt x="198299" y="396599"/>
                </a:moveTo>
                <a:lnTo>
                  <a:pt x="152831" y="391362"/>
                </a:lnTo>
                <a:lnTo>
                  <a:pt x="111092" y="376444"/>
                </a:lnTo>
                <a:lnTo>
                  <a:pt x="74273" y="353035"/>
                </a:lnTo>
                <a:lnTo>
                  <a:pt x="43564" y="322326"/>
                </a:lnTo>
                <a:lnTo>
                  <a:pt x="20155" y="285507"/>
                </a:lnTo>
                <a:lnTo>
                  <a:pt x="5237" y="243768"/>
                </a:lnTo>
                <a:lnTo>
                  <a:pt x="0" y="198299"/>
                </a:lnTo>
                <a:lnTo>
                  <a:pt x="5237" y="152831"/>
                </a:lnTo>
                <a:lnTo>
                  <a:pt x="20155" y="111092"/>
                </a:lnTo>
                <a:lnTo>
                  <a:pt x="43564" y="74273"/>
                </a:lnTo>
                <a:lnTo>
                  <a:pt x="74273" y="43564"/>
                </a:lnTo>
                <a:lnTo>
                  <a:pt x="111092" y="20155"/>
                </a:lnTo>
                <a:lnTo>
                  <a:pt x="152831" y="5237"/>
                </a:lnTo>
                <a:lnTo>
                  <a:pt x="198299" y="0"/>
                </a:lnTo>
                <a:lnTo>
                  <a:pt x="237167" y="3845"/>
                </a:lnTo>
                <a:lnTo>
                  <a:pt x="274186" y="15094"/>
                </a:lnTo>
                <a:lnTo>
                  <a:pt x="308316" y="33316"/>
                </a:lnTo>
                <a:lnTo>
                  <a:pt x="338519" y="58080"/>
                </a:lnTo>
                <a:lnTo>
                  <a:pt x="363283" y="88283"/>
                </a:lnTo>
                <a:lnTo>
                  <a:pt x="381505" y="122413"/>
                </a:lnTo>
                <a:lnTo>
                  <a:pt x="392754" y="159432"/>
                </a:lnTo>
                <a:lnTo>
                  <a:pt x="396599" y="198299"/>
                </a:lnTo>
                <a:lnTo>
                  <a:pt x="391362" y="243768"/>
                </a:lnTo>
                <a:lnTo>
                  <a:pt x="376444" y="285507"/>
                </a:lnTo>
                <a:lnTo>
                  <a:pt x="353035" y="322326"/>
                </a:lnTo>
                <a:lnTo>
                  <a:pt x="322326" y="353035"/>
                </a:lnTo>
                <a:lnTo>
                  <a:pt x="285507" y="376444"/>
                </a:lnTo>
                <a:lnTo>
                  <a:pt x="243768" y="391362"/>
                </a:lnTo>
                <a:lnTo>
                  <a:pt x="198299" y="396599"/>
                </a:lnTo>
                <a:close/>
              </a:path>
            </a:pathLst>
          </a:custGeom>
          <a:solidFill>
            <a:srgbClr val="FFFFFF">
              <a:alpha val="9408"/>
            </a:srgbClr>
          </a:solidFill>
        </p:spPr>
        <p:txBody>
          <a:bodyPr wrap="square" lIns="0" tIns="0" rIns="0" bIns="0" rtlCol="0"/>
          <a:lstStyle/>
          <a:p>
            <a:endParaRPr dirty="0"/>
          </a:p>
        </p:txBody>
      </p:sp>
      <p:sp>
        <p:nvSpPr>
          <p:cNvPr id="8" name="object 8"/>
          <p:cNvSpPr/>
          <p:nvPr/>
        </p:nvSpPr>
        <p:spPr>
          <a:xfrm>
            <a:off x="6470332" y="3480808"/>
            <a:ext cx="320040" cy="320040"/>
          </a:xfrm>
          <a:custGeom>
            <a:avLst/>
            <a:gdLst/>
            <a:ahLst/>
            <a:cxnLst/>
            <a:rect l="l" t="t" r="r" b="b"/>
            <a:pathLst>
              <a:path w="320040" h="320039">
                <a:moveTo>
                  <a:pt x="165818" y="319985"/>
                </a:moveTo>
                <a:lnTo>
                  <a:pt x="114949" y="313743"/>
                </a:lnTo>
                <a:lnTo>
                  <a:pt x="59503" y="284991"/>
                </a:lnTo>
                <a:lnTo>
                  <a:pt x="19281" y="237209"/>
                </a:lnTo>
                <a:lnTo>
                  <a:pt x="405" y="177671"/>
                </a:lnTo>
                <a:lnTo>
                  <a:pt x="0" y="146442"/>
                </a:lnTo>
                <a:lnTo>
                  <a:pt x="5750" y="115443"/>
                </a:lnTo>
                <a:lnTo>
                  <a:pt x="27669" y="69117"/>
                </a:lnTo>
                <a:lnTo>
                  <a:pt x="61725" y="33235"/>
                </a:lnTo>
                <a:lnTo>
                  <a:pt x="104651" y="9597"/>
                </a:lnTo>
                <a:lnTo>
                  <a:pt x="153181" y="0"/>
                </a:lnTo>
                <a:lnTo>
                  <a:pt x="204049" y="6243"/>
                </a:lnTo>
                <a:lnTo>
                  <a:pt x="250375" y="28162"/>
                </a:lnTo>
                <a:lnTo>
                  <a:pt x="286257" y="62218"/>
                </a:lnTo>
                <a:lnTo>
                  <a:pt x="309895" y="105144"/>
                </a:lnTo>
                <a:lnTo>
                  <a:pt x="319493" y="153674"/>
                </a:lnTo>
                <a:lnTo>
                  <a:pt x="313249" y="204543"/>
                </a:lnTo>
                <a:lnTo>
                  <a:pt x="291330" y="250868"/>
                </a:lnTo>
                <a:lnTo>
                  <a:pt x="257275" y="286750"/>
                </a:lnTo>
                <a:lnTo>
                  <a:pt x="214348" y="310388"/>
                </a:lnTo>
                <a:lnTo>
                  <a:pt x="165818" y="319985"/>
                </a:lnTo>
                <a:close/>
              </a:path>
            </a:pathLst>
          </a:custGeom>
          <a:solidFill>
            <a:srgbClr val="FFFFFF">
              <a:alpha val="9408"/>
            </a:srgbClr>
          </a:solidFill>
        </p:spPr>
        <p:txBody>
          <a:bodyPr wrap="square" lIns="0" tIns="0" rIns="0" bIns="0" rtlCol="0"/>
          <a:lstStyle/>
          <a:p>
            <a:endParaRPr dirty="0"/>
          </a:p>
        </p:txBody>
      </p:sp>
      <p:sp>
        <p:nvSpPr>
          <p:cNvPr id="9" name="object 9"/>
          <p:cNvSpPr/>
          <p:nvPr/>
        </p:nvSpPr>
        <p:spPr>
          <a:xfrm>
            <a:off x="7647800" y="2704287"/>
            <a:ext cx="635635" cy="635635"/>
          </a:xfrm>
          <a:custGeom>
            <a:avLst/>
            <a:gdLst/>
            <a:ahLst/>
            <a:cxnLst/>
            <a:rect l="l" t="t" r="r" b="b"/>
            <a:pathLst>
              <a:path w="635634" h="635635">
                <a:moveTo>
                  <a:pt x="635228" y="317614"/>
                </a:moveTo>
                <a:lnTo>
                  <a:pt x="633552" y="294830"/>
                </a:lnTo>
                <a:lnTo>
                  <a:pt x="632358" y="274955"/>
                </a:lnTo>
                <a:lnTo>
                  <a:pt x="631952" y="273088"/>
                </a:lnTo>
                <a:lnTo>
                  <a:pt x="631786" y="270675"/>
                </a:lnTo>
                <a:lnTo>
                  <a:pt x="626110" y="245325"/>
                </a:lnTo>
                <a:lnTo>
                  <a:pt x="622833" y="229692"/>
                </a:lnTo>
                <a:lnTo>
                  <a:pt x="622312" y="228295"/>
                </a:lnTo>
                <a:lnTo>
                  <a:pt x="621779" y="225882"/>
                </a:lnTo>
                <a:lnTo>
                  <a:pt x="611365" y="198615"/>
                </a:lnTo>
                <a:lnTo>
                  <a:pt x="606996" y="186715"/>
                </a:lnTo>
                <a:lnTo>
                  <a:pt x="606475" y="185775"/>
                </a:lnTo>
                <a:lnTo>
                  <a:pt x="605701" y="183718"/>
                </a:lnTo>
                <a:lnTo>
                  <a:pt x="590918" y="157060"/>
                </a:lnTo>
                <a:lnTo>
                  <a:pt x="585279" y="146634"/>
                </a:lnTo>
                <a:lnTo>
                  <a:pt x="584771" y="145961"/>
                </a:lnTo>
                <a:lnTo>
                  <a:pt x="584060" y="144665"/>
                </a:lnTo>
                <a:lnTo>
                  <a:pt x="565683" y="120332"/>
                </a:lnTo>
                <a:lnTo>
                  <a:pt x="558050" y="110070"/>
                </a:lnTo>
                <a:lnTo>
                  <a:pt x="557618" y="109651"/>
                </a:lnTo>
                <a:lnTo>
                  <a:pt x="557314" y="109232"/>
                </a:lnTo>
                <a:lnTo>
                  <a:pt x="525995" y="77901"/>
                </a:lnTo>
                <a:lnTo>
                  <a:pt x="525830" y="77787"/>
                </a:lnTo>
                <a:lnTo>
                  <a:pt x="525703" y="77647"/>
                </a:lnTo>
                <a:lnTo>
                  <a:pt x="521182" y="74282"/>
                </a:lnTo>
                <a:lnTo>
                  <a:pt x="490550" y="51168"/>
                </a:lnTo>
                <a:lnTo>
                  <a:pt x="489356" y="50520"/>
                </a:lnTo>
                <a:lnTo>
                  <a:pt x="488645" y="49974"/>
                </a:lnTo>
                <a:lnTo>
                  <a:pt x="479755" y="45199"/>
                </a:lnTo>
                <a:lnTo>
                  <a:pt x="451510" y="29527"/>
                </a:lnTo>
                <a:lnTo>
                  <a:pt x="448716" y="28473"/>
                </a:lnTo>
                <a:lnTo>
                  <a:pt x="447255" y="27673"/>
                </a:lnTo>
                <a:lnTo>
                  <a:pt x="435622" y="23482"/>
                </a:lnTo>
                <a:lnTo>
                  <a:pt x="409346" y="13449"/>
                </a:lnTo>
                <a:lnTo>
                  <a:pt x="405549" y="12611"/>
                </a:lnTo>
                <a:lnTo>
                  <a:pt x="403047" y="11696"/>
                </a:lnTo>
                <a:lnTo>
                  <a:pt x="386689" y="8394"/>
                </a:lnTo>
                <a:lnTo>
                  <a:pt x="364553" y="3441"/>
                </a:lnTo>
                <a:lnTo>
                  <a:pt x="360921" y="3187"/>
                </a:lnTo>
                <a:lnTo>
                  <a:pt x="357720" y="2527"/>
                </a:lnTo>
                <a:lnTo>
                  <a:pt x="336143" y="1371"/>
                </a:lnTo>
                <a:lnTo>
                  <a:pt x="317614" y="0"/>
                </a:lnTo>
                <a:lnTo>
                  <a:pt x="314820" y="215"/>
                </a:lnTo>
                <a:lnTo>
                  <a:pt x="311988" y="50"/>
                </a:lnTo>
                <a:lnTo>
                  <a:pt x="289979" y="2032"/>
                </a:lnTo>
                <a:lnTo>
                  <a:pt x="270675" y="3441"/>
                </a:lnTo>
                <a:lnTo>
                  <a:pt x="268287" y="3975"/>
                </a:lnTo>
                <a:lnTo>
                  <a:pt x="266573" y="4127"/>
                </a:lnTo>
                <a:lnTo>
                  <a:pt x="250063" y="8051"/>
                </a:lnTo>
                <a:lnTo>
                  <a:pt x="225882" y="13449"/>
                </a:lnTo>
                <a:lnTo>
                  <a:pt x="223520" y="14351"/>
                </a:lnTo>
                <a:lnTo>
                  <a:pt x="222224" y="14655"/>
                </a:lnTo>
                <a:lnTo>
                  <a:pt x="209448" y="19723"/>
                </a:lnTo>
                <a:lnTo>
                  <a:pt x="183718" y="29527"/>
                </a:lnTo>
                <a:lnTo>
                  <a:pt x="181317" y="30861"/>
                </a:lnTo>
                <a:lnTo>
                  <a:pt x="179641" y="31521"/>
                </a:lnTo>
                <a:lnTo>
                  <a:pt x="167106" y="38735"/>
                </a:lnTo>
                <a:lnTo>
                  <a:pt x="144678" y="51168"/>
                </a:lnTo>
                <a:lnTo>
                  <a:pt x="142011" y="53187"/>
                </a:lnTo>
                <a:lnTo>
                  <a:pt x="139547" y="54597"/>
                </a:lnTo>
                <a:lnTo>
                  <a:pt x="127609" y="64046"/>
                </a:lnTo>
                <a:lnTo>
                  <a:pt x="109245" y="77901"/>
                </a:lnTo>
                <a:lnTo>
                  <a:pt x="105981" y="81165"/>
                </a:lnTo>
                <a:lnTo>
                  <a:pt x="102692" y="83769"/>
                </a:lnTo>
                <a:lnTo>
                  <a:pt x="103009" y="84137"/>
                </a:lnTo>
                <a:lnTo>
                  <a:pt x="77914" y="109232"/>
                </a:lnTo>
                <a:lnTo>
                  <a:pt x="51168" y="144665"/>
                </a:lnTo>
                <a:lnTo>
                  <a:pt x="29527" y="183718"/>
                </a:lnTo>
                <a:lnTo>
                  <a:pt x="13449" y="225882"/>
                </a:lnTo>
                <a:lnTo>
                  <a:pt x="3454" y="270675"/>
                </a:lnTo>
                <a:lnTo>
                  <a:pt x="0" y="317614"/>
                </a:lnTo>
                <a:lnTo>
                  <a:pt x="3454" y="364540"/>
                </a:lnTo>
                <a:lnTo>
                  <a:pt x="13449" y="409346"/>
                </a:lnTo>
                <a:lnTo>
                  <a:pt x="29527" y="451510"/>
                </a:lnTo>
                <a:lnTo>
                  <a:pt x="51168" y="490550"/>
                </a:lnTo>
                <a:lnTo>
                  <a:pt x="77914" y="525983"/>
                </a:lnTo>
                <a:lnTo>
                  <a:pt x="109245" y="557314"/>
                </a:lnTo>
                <a:lnTo>
                  <a:pt x="144678" y="584047"/>
                </a:lnTo>
                <a:lnTo>
                  <a:pt x="183718" y="605701"/>
                </a:lnTo>
                <a:lnTo>
                  <a:pt x="225882" y="621779"/>
                </a:lnTo>
                <a:lnTo>
                  <a:pt x="270675" y="631774"/>
                </a:lnTo>
                <a:lnTo>
                  <a:pt x="317614" y="635215"/>
                </a:lnTo>
                <a:lnTo>
                  <a:pt x="367601" y="631266"/>
                </a:lnTo>
                <a:lnTo>
                  <a:pt x="415899" y="619633"/>
                </a:lnTo>
                <a:lnTo>
                  <a:pt x="461670" y="600671"/>
                </a:lnTo>
                <a:lnTo>
                  <a:pt x="504050" y="574738"/>
                </a:lnTo>
                <a:lnTo>
                  <a:pt x="542201" y="542201"/>
                </a:lnTo>
                <a:lnTo>
                  <a:pt x="574751" y="504050"/>
                </a:lnTo>
                <a:lnTo>
                  <a:pt x="600671" y="461670"/>
                </a:lnTo>
                <a:lnTo>
                  <a:pt x="619633" y="415899"/>
                </a:lnTo>
                <a:lnTo>
                  <a:pt x="631266" y="367601"/>
                </a:lnTo>
                <a:lnTo>
                  <a:pt x="634885" y="321881"/>
                </a:lnTo>
                <a:lnTo>
                  <a:pt x="635190" y="321881"/>
                </a:lnTo>
                <a:lnTo>
                  <a:pt x="635050" y="319735"/>
                </a:lnTo>
                <a:lnTo>
                  <a:pt x="635228" y="317614"/>
                </a:lnTo>
                <a:close/>
              </a:path>
            </a:pathLst>
          </a:custGeom>
          <a:solidFill>
            <a:srgbClr val="FFFFFF">
              <a:alpha val="9408"/>
            </a:srgbClr>
          </a:solidFill>
        </p:spPr>
        <p:txBody>
          <a:bodyPr wrap="square" lIns="0" tIns="0" rIns="0" bIns="0" rtlCol="0"/>
          <a:lstStyle/>
          <a:p>
            <a:endParaRPr dirty="0"/>
          </a:p>
        </p:txBody>
      </p:sp>
      <p:sp>
        <p:nvSpPr>
          <p:cNvPr id="10" name="object 10"/>
          <p:cNvSpPr/>
          <p:nvPr/>
        </p:nvSpPr>
        <p:spPr>
          <a:xfrm>
            <a:off x="8460957" y="1817775"/>
            <a:ext cx="396875" cy="396875"/>
          </a:xfrm>
          <a:custGeom>
            <a:avLst/>
            <a:gdLst/>
            <a:ahLst/>
            <a:cxnLst/>
            <a:rect l="l" t="t" r="r" b="b"/>
            <a:pathLst>
              <a:path w="396875" h="396875">
                <a:moveTo>
                  <a:pt x="195932" y="396597"/>
                </a:moveTo>
                <a:lnTo>
                  <a:pt x="152286" y="391202"/>
                </a:lnTo>
                <a:lnTo>
                  <a:pt x="109918" y="375805"/>
                </a:lnTo>
                <a:lnTo>
                  <a:pt x="72101" y="351270"/>
                </a:lnTo>
                <a:lnTo>
                  <a:pt x="41497" y="319688"/>
                </a:lnTo>
                <a:lnTo>
                  <a:pt x="18809" y="282558"/>
                </a:lnTo>
                <a:lnTo>
                  <a:pt x="4742" y="241383"/>
                </a:lnTo>
                <a:lnTo>
                  <a:pt x="0" y="197661"/>
                </a:lnTo>
                <a:lnTo>
                  <a:pt x="5286" y="152893"/>
                </a:lnTo>
                <a:lnTo>
                  <a:pt x="20511" y="110463"/>
                </a:lnTo>
                <a:lnTo>
                  <a:pt x="44246" y="73440"/>
                </a:lnTo>
                <a:lnTo>
                  <a:pt x="75194" y="42853"/>
                </a:lnTo>
                <a:lnTo>
                  <a:pt x="112054" y="19732"/>
                </a:lnTo>
                <a:lnTo>
                  <a:pt x="153528" y="5104"/>
                </a:lnTo>
                <a:lnTo>
                  <a:pt x="198317" y="0"/>
                </a:lnTo>
                <a:lnTo>
                  <a:pt x="198317" y="198299"/>
                </a:lnTo>
                <a:lnTo>
                  <a:pt x="356577" y="78814"/>
                </a:lnTo>
                <a:lnTo>
                  <a:pt x="379491" y="117635"/>
                </a:lnTo>
                <a:lnTo>
                  <a:pt x="392807" y="159549"/>
                </a:lnTo>
                <a:lnTo>
                  <a:pt x="396564" y="202898"/>
                </a:lnTo>
                <a:lnTo>
                  <a:pt x="390801" y="246027"/>
                </a:lnTo>
                <a:lnTo>
                  <a:pt x="375555" y="287279"/>
                </a:lnTo>
                <a:lnTo>
                  <a:pt x="350866" y="324995"/>
                </a:lnTo>
                <a:lnTo>
                  <a:pt x="318323" y="356189"/>
                </a:lnTo>
                <a:lnTo>
                  <a:pt x="280572" y="378749"/>
                </a:lnTo>
                <a:lnTo>
                  <a:pt x="239234" y="392332"/>
                </a:lnTo>
                <a:lnTo>
                  <a:pt x="195932" y="396597"/>
                </a:lnTo>
                <a:close/>
              </a:path>
            </a:pathLst>
          </a:custGeom>
          <a:solidFill>
            <a:srgbClr val="FFFFFF">
              <a:alpha val="9408"/>
            </a:srgbClr>
          </a:solidFill>
        </p:spPr>
        <p:txBody>
          <a:bodyPr wrap="square" lIns="0" tIns="0" rIns="0" bIns="0" rtlCol="0"/>
          <a:lstStyle/>
          <a:p>
            <a:endParaRPr dirty="0"/>
          </a:p>
        </p:txBody>
      </p:sp>
      <p:sp>
        <p:nvSpPr>
          <p:cNvPr id="11" name="object 11"/>
          <p:cNvSpPr/>
          <p:nvPr/>
        </p:nvSpPr>
        <p:spPr>
          <a:xfrm>
            <a:off x="8076628" y="303174"/>
            <a:ext cx="625475" cy="624840"/>
          </a:xfrm>
          <a:custGeom>
            <a:avLst/>
            <a:gdLst/>
            <a:ahLst/>
            <a:cxnLst/>
            <a:rect l="l" t="t" r="r" b="b"/>
            <a:pathLst>
              <a:path w="625475" h="624840">
                <a:moveTo>
                  <a:pt x="625284" y="304914"/>
                </a:moveTo>
                <a:lnTo>
                  <a:pt x="624306" y="295554"/>
                </a:lnTo>
                <a:lnTo>
                  <a:pt x="624090" y="284657"/>
                </a:lnTo>
                <a:lnTo>
                  <a:pt x="621487" y="268516"/>
                </a:lnTo>
                <a:lnTo>
                  <a:pt x="620191" y="255993"/>
                </a:lnTo>
                <a:lnTo>
                  <a:pt x="618426" y="249466"/>
                </a:lnTo>
                <a:lnTo>
                  <a:pt x="617169" y="241604"/>
                </a:lnTo>
                <a:lnTo>
                  <a:pt x="610285" y="219252"/>
                </a:lnTo>
                <a:lnTo>
                  <a:pt x="607110" y="207416"/>
                </a:lnTo>
                <a:lnTo>
                  <a:pt x="605688" y="204266"/>
                </a:lnTo>
                <a:lnTo>
                  <a:pt x="604329" y="199834"/>
                </a:lnTo>
                <a:lnTo>
                  <a:pt x="588365" y="165798"/>
                </a:lnTo>
                <a:lnTo>
                  <a:pt x="586460" y="161556"/>
                </a:lnTo>
                <a:lnTo>
                  <a:pt x="586181" y="161150"/>
                </a:lnTo>
                <a:lnTo>
                  <a:pt x="585673" y="160045"/>
                </a:lnTo>
                <a:lnTo>
                  <a:pt x="561314" y="122910"/>
                </a:lnTo>
                <a:lnTo>
                  <a:pt x="560057" y="121513"/>
                </a:lnTo>
                <a:lnTo>
                  <a:pt x="559396" y="120484"/>
                </a:lnTo>
                <a:lnTo>
                  <a:pt x="551459" y="111798"/>
                </a:lnTo>
                <a:lnTo>
                  <a:pt x="531355" y="89090"/>
                </a:lnTo>
                <a:lnTo>
                  <a:pt x="528751" y="86906"/>
                </a:lnTo>
                <a:lnTo>
                  <a:pt x="526707" y="84658"/>
                </a:lnTo>
                <a:lnTo>
                  <a:pt x="513168" y="73799"/>
                </a:lnTo>
                <a:lnTo>
                  <a:pt x="495909" y="59270"/>
                </a:lnTo>
                <a:lnTo>
                  <a:pt x="492315" y="57061"/>
                </a:lnTo>
                <a:lnTo>
                  <a:pt x="489178" y="54533"/>
                </a:lnTo>
                <a:lnTo>
                  <a:pt x="474789" y="46253"/>
                </a:lnTo>
                <a:lnTo>
                  <a:pt x="456488" y="34950"/>
                </a:lnTo>
                <a:lnTo>
                  <a:pt x="451383" y="32766"/>
                </a:lnTo>
                <a:lnTo>
                  <a:pt x="447573" y="30556"/>
                </a:lnTo>
                <a:lnTo>
                  <a:pt x="434695" y="25577"/>
                </a:lnTo>
                <a:lnTo>
                  <a:pt x="414985" y="17081"/>
                </a:lnTo>
                <a:lnTo>
                  <a:pt x="407860" y="15176"/>
                </a:lnTo>
                <a:lnTo>
                  <a:pt x="402691" y="13169"/>
                </a:lnTo>
                <a:lnTo>
                  <a:pt x="390296" y="10477"/>
                </a:lnTo>
                <a:lnTo>
                  <a:pt x="372071" y="5588"/>
                </a:lnTo>
                <a:lnTo>
                  <a:pt x="362699" y="4470"/>
                </a:lnTo>
                <a:lnTo>
                  <a:pt x="355295" y="2844"/>
                </a:lnTo>
                <a:lnTo>
                  <a:pt x="343750" y="2184"/>
                </a:lnTo>
                <a:lnTo>
                  <a:pt x="328434" y="330"/>
                </a:lnTo>
                <a:lnTo>
                  <a:pt x="316141" y="584"/>
                </a:lnTo>
                <a:lnTo>
                  <a:pt x="306184" y="0"/>
                </a:lnTo>
                <a:lnTo>
                  <a:pt x="296735" y="977"/>
                </a:lnTo>
                <a:lnTo>
                  <a:pt x="284746" y="1206"/>
                </a:lnTo>
                <a:lnTo>
                  <a:pt x="267881" y="3924"/>
                </a:lnTo>
                <a:lnTo>
                  <a:pt x="256133" y="5118"/>
                </a:lnTo>
                <a:lnTo>
                  <a:pt x="249720" y="6845"/>
                </a:lnTo>
                <a:lnTo>
                  <a:pt x="241681" y="8128"/>
                </a:lnTo>
                <a:lnTo>
                  <a:pt x="219671" y="14884"/>
                </a:lnTo>
                <a:lnTo>
                  <a:pt x="207543" y="18135"/>
                </a:lnTo>
                <a:lnTo>
                  <a:pt x="204152" y="19659"/>
                </a:lnTo>
                <a:lnTo>
                  <a:pt x="199910" y="20955"/>
                </a:lnTo>
                <a:lnTo>
                  <a:pt x="171500" y="34277"/>
                </a:lnTo>
                <a:lnTo>
                  <a:pt x="162648" y="38239"/>
                </a:lnTo>
                <a:lnTo>
                  <a:pt x="161632" y="38912"/>
                </a:lnTo>
                <a:lnTo>
                  <a:pt x="160121" y="39611"/>
                </a:lnTo>
                <a:lnTo>
                  <a:pt x="122974" y="63969"/>
                </a:lnTo>
                <a:lnTo>
                  <a:pt x="122224" y="64643"/>
                </a:lnTo>
                <a:lnTo>
                  <a:pt x="122034" y="64757"/>
                </a:lnTo>
                <a:lnTo>
                  <a:pt x="119062" y="67437"/>
                </a:lnTo>
                <a:lnTo>
                  <a:pt x="89154" y="93916"/>
                </a:lnTo>
                <a:lnTo>
                  <a:pt x="87579" y="95783"/>
                </a:lnTo>
                <a:lnTo>
                  <a:pt x="86271" y="96964"/>
                </a:lnTo>
                <a:lnTo>
                  <a:pt x="76161" y="109347"/>
                </a:lnTo>
                <a:lnTo>
                  <a:pt x="59321" y="129362"/>
                </a:lnTo>
                <a:lnTo>
                  <a:pt x="57797" y="131851"/>
                </a:lnTo>
                <a:lnTo>
                  <a:pt x="55918" y="134162"/>
                </a:lnTo>
                <a:lnTo>
                  <a:pt x="43129" y="155930"/>
                </a:lnTo>
                <a:lnTo>
                  <a:pt x="33642" y="171513"/>
                </a:lnTo>
                <a:lnTo>
                  <a:pt x="32829" y="173469"/>
                </a:lnTo>
                <a:lnTo>
                  <a:pt x="31546" y="175666"/>
                </a:lnTo>
                <a:lnTo>
                  <a:pt x="22123" y="199517"/>
                </a:lnTo>
                <a:lnTo>
                  <a:pt x="15049" y="216750"/>
                </a:lnTo>
                <a:lnTo>
                  <a:pt x="14617" y="218541"/>
                </a:lnTo>
                <a:lnTo>
                  <a:pt x="13741" y="220776"/>
                </a:lnTo>
                <a:lnTo>
                  <a:pt x="8623" y="243776"/>
                </a:lnTo>
                <a:lnTo>
                  <a:pt x="3771" y="264185"/>
                </a:lnTo>
                <a:lnTo>
                  <a:pt x="3594" y="266344"/>
                </a:lnTo>
                <a:lnTo>
                  <a:pt x="3060" y="268782"/>
                </a:lnTo>
                <a:lnTo>
                  <a:pt x="1854" y="288912"/>
                </a:lnTo>
                <a:lnTo>
                  <a:pt x="0" y="312940"/>
                </a:lnTo>
                <a:lnTo>
                  <a:pt x="241" y="315976"/>
                </a:lnTo>
                <a:lnTo>
                  <a:pt x="63" y="318985"/>
                </a:lnTo>
                <a:lnTo>
                  <a:pt x="482" y="318985"/>
                </a:lnTo>
                <a:lnTo>
                  <a:pt x="3962" y="362127"/>
                </a:lnTo>
                <a:lnTo>
                  <a:pt x="15608" y="410095"/>
                </a:lnTo>
                <a:lnTo>
                  <a:pt x="34455" y="455218"/>
                </a:lnTo>
                <a:lnTo>
                  <a:pt x="60020" y="496735"/>
                </a:lnTo>
                <a:lnTo>
                  <a:pt x="91846" y="533882"/>
                </a:lnTo>
                <a:lnTo>
                  <a:pt x="129425" y="565873"/>
                </a:lnTo>
                <a:lnTo>
                  <a:pt x="168846" y="590194"/>
                </a:lnTo>
                <a:lnTo>
                  <a:pt x="210350" y="608050"/>
                </a:lnTo>
                <a:lnTo>
                  <a:pt x="253263" y="619556"/>
                </a:lnTo>
                <a:lnTo>
                  <a:pt x="296900" y="624814"/>
                </a:lnTo>
                <a:lnTo>
                  <a:pt x="340588" y="623938"/>
                </a:lnTo>
                <a:lnTo>
                  <a:pt x="383654" y="617016"/>
                </a:lnTo>
                <a:lnTo>
                  <a:pt x="425424" y="604177"/>
                </a:lnTo>
                <a:lnTo>
                  <a:pt x="463727" y="586232"/>
                </a:lnTo>
                <a:lnTo>
                  <a:pt x="463956" y="586130"/>
                </a:lnTo>
                <a:lnTo>
                  <a:pt x="465213" y="585533"/>
                </a:lnTo>
                <a:lnTo>
                  <a:pt x="502361" y="561174"/>
                </a:lnTo>
                <a:lnTo>
                  <a:pt x="504304" y="559460"/>
                </a:lnTo>
                <a:lnTo>
                  <a:pt x="505714" y="558520"/>
                </a:lnTo>
                <a:lnTo>
                  <a:pt x="514858" y="550100"/>
                </a:lnTo>
                <a:lnTo>
                  <a:pt x="536181" y="531215"/>
                </a:lnTo>
                <a:lnTo>
                  <a:pt x="538924" y="527964"/>
                </a:lnTo>
                <a:lnTo>
                  <a:pt x="541909" y="525208"/>
                </a:lnTo>
                <a:lnTo>
                  <a:pt x="552742" y="511530"/>
                </a:lnTo>
                <a:lnTo>
                  <a:pt x="566013" y="495769"/>
                </a:lnTo>
                <a:lnTo>
                  <a:pt x="568731" y="491350"/>
                </a:lnTo>
                <a:lnTo>
                  <a:pt x="572033" y="487197"/>
                </a:lnTo>
                <a:lnTo>
                  <a:pt x="580059" y="473011"/>
                </a:lnTo>
                <a:lnTo>
                  <a:pt x="590346" y="456361"/>
                </a:lnTo>
                <a:lnTo>
                  <a:pt x="593039" y="450100"/>
                </a:lnTo>
                <a:lnTo>
                  <a:pt x="595744" y="445325"/>
                </a:lnTo>
                <a:lnTo>
                  <a:pt x="600481" y="432803"/>
                </a:lnTo>
                <a:lnTo>
                  <a:pt x="608203" y="414858"/>
                </a:lnTo>
                <a:lnTo>
                  <a:pt x="610463" y="406412"/>
                </a:lnTo>
                <a:lnTo>
                  <a:pt x="612736" y="400418"/>
                </a:lnTo>
                <a:lnTo>
                  <a:pt x="615188" y="388810"/>
                </a:lnTo>
                <a:lnTo>
                  <a:pt x="619709" y="371970"/>
                </a:lnTo>
                <a:lnTo>
                  <a:pt x="620966" y="361480"/>
                </a:lnTo>
                <a:lnTo>
                  <a:pt x="622693" y="353339"/>
                </a:lnTo>
                <a:lnTo>
                  <a:pt x="623277" y="342303"/>
                </a:lnTo>
                <a:lnTo>
                  <a:pt x="624967" y="328333"/>
                </a:lnTo>
                <a:lnTo>
                  <a:pt x="624700" y="315620"/>
                </a:lnTo>
                <a:lnTo>
                  <a:pt x="625284" y="304914"/>
                </a:lnTo>
                <a:close/>
              </a:path>
            </a:pathLst>
          </a:custGeom>
          <a:solidFill>
            <a:srgbClr val="FFFFFF">
              <a:alpha val="9408"/>
            </a:srgbClr>
          </a:solidFill>
        </p:spPr>
        <p:txBody>
          <a:bodyPr wrap="square" lIns="0" tIns="0" rIns="0" bIns="0" rtlCol="0"/>
          <a:lstStyle/>
          <a:p>
            <a:endParaRPr dirty="0"/>
          </a:p>
        </p:txBody>
      </p:sp>
      <p:sp>
        <p:nvSpPr>
          <p:cNvPr id="16" name="object 16"/>
          <p:cNvSpPr/>
          <p:nvPr/>
        </p:nvSpPr>
        <p:spPr>
          <a:xfrm>
            <a:off x="6470420" y="3480988"/>
            <a:ext cx="320040" cy="320040"/>
          </a:xfrm>
          <a:custGeom>
            <a:avLst/>
            <a:gdLst/>
            <a:ahLst/>
            <a:cxnLst/>
            <a:rect l="l" t="t" r="r" b="b"/>
            <a:pathLst>
              <a:path w="320040" h="320039">
                <a:moveTo>
                  <a:pt x="157898" y="319896"/>
                </a:moveTo>
                <a:lnTo>
                  <a:pt x="114862" y="313563"/>
                </a:lnTo>
                <a:lnTo>
                  <a:pt x="159412" y="159813"/>
                </a:lnTo>
                <a:lnTo>
                  <a:pt x="9863" y="216900"/>
                </a:lnTo>
                <a:lnTo>
                  <a:pt x="0" y="174533"/>
                </a:lnTo>
                <a:lnTo>
                  <a:pt x="1736" y="132186"/>
                </a:lnTo>
                <a:lnTo>
                  <a:pt x="14378" y="92063"/>
                </a:lnTo>
                <a:lnTo>
                  <a:pt x="37230" y="56369"/>
                </a:lnTo>
                <a:lnTo>
                  <a:pt x="69599" y="27309"/>
                </a:lnTo>
                <a:lnTo>
                  <a:pt x="108581" y="8006"/>
                </a:lnTo>
                <a:lnTo>
                  <a:pt x="150200" y="0"/>
                </a:lnTo>
                <a:lnTo>
                  <a:pt x="192152" y="3118"/>
                </a:lnTo>
                <a:lnTo>
                  <a:pt x="232130" y="17190"/>
                </a:lnTo>
                <a:lnTo>
                  <a:pt x="267830" y="42045"/>
                </a:lnTo>
                <a:lnTo>
                  <a:pt x="295546" y="75571"/>
                </a:lnTo>
                <a:lnTo>
                  <a:pt x="312870" y="114252"/>
                </a:lnTo>
                <a:lnTo>
                  <a:pt x="319440" y="155803"/>
                </a:lnTo>
                <a:lnTo>
                  <a:pt x="314896" y="197942"/>
                </a:lnTo>
                <a:lnTo>
                  <a:pt x="298876" y="238384"/>
                </a:lnTo>
                <a:lnTo>
                  <a:pt x="272587" y="273041"/>
                </a:lnTo>
                <a:lnTo>
                  <a:pt x="238900" y="298761"/>
                </a:lnTo>
                <a:lnTo>
                  <a:pt x="199958" y="314671"/>
                </a:lnTo>
                <a:lnTo>
                  <a:pt x="157898" y="319896"/>
                </a:lnTo>
                <a:close/>
              </a:path>
            </a:pathLst>
          </a:custGeom>
          <a:solidFill>
            <a:srgbClr val="FFFFFF">
              <a:alpha val="9408"/>
            </a:srgbClr>
          </a:solidFill>
        </p:spPr>
        <p:txBody>
          <a:bodyPr wrap="square" lIns="0" tIns="0" rIns="0" bIns="0" rtlCol="0"/>
          <a:lstStyle/>
          <a:p>
            <a:endParaRPr dirty="0"/>
          </a:p>
        </p:txBody>
      </p:sp>
      <p:sp>
        <p:nvSpPr>
          <p:cNvPr id="17" name="object 17"/>
          <p:cNvSpPr txBox="1"/>
          <p:nvPr/>
        </p:nvSpPr>
        <p:spPr>
          <a:xfrm>
            <a:off x="125467" y="1340730"/>
            <a:ext cx="3933825" cy="574040"/>
          </a:xfrm>
          <a:prstGeom prst="rect">
            <a:avLst/>
          </a:prstGeom>
          <a:solidFill>
            <a:schemeClr val="accent3"/>
          </a:solidFill>
        </p:spPr>
        <p:txBody>
          <a:bodyPr vert="horz" wrap="square" lIns="0" tIns="12700" rIns="0" bIns="0" rtlCol="0">
            <a:spAutoFit/>
          </a:bodyPr>
          <a:lstStyle/>
          <a:p>
            <a:pPr marL="12700">
              <a:lnSpc>
                <a:spcPct val="100000"/>
              </a:lnSpc>
              <a:spcBef>
                <a:spcPts val="100"/>
              </a:spcBef>
            </a:pPr>
            <a:r>
              <a:rPr sz="3600" b="1" spc="-265" dirty="0">
                <a:solidFill>
                  <a:srgbClr val="FFFFFF"/>
                </a:solidFill>
                <a:latin typeface="Lucida Sans"/>
                <a:cs typeface="Lucida Sans"/>
              </a:rPr>
              <a:t>Team</a:t>
            </a:r>
            <a:r>
              <a:rPr sz="3600" b="1" spc="-160" dirty="0">
                <a:solidFill>
                  <a:srgbClr val="FFFFFF"/>
                </a:solidFill>
                <a:latin typeface="Lucida Sans"/>
                <a:cs typeface="Lucida Sans"/>
              </a:rPr>
              <a:t> </a:t>
            </a:r>
            <a:r>
              <a:rPr sz="3600" b="1" spc="-100" dirty="0">
                <a:solidFill>
                  <a:srgbClr val="FFFFFF"/>
                </a:solidFill>
                <a:latin typeface="Lucida Sans"/>
                <a:cs typeface="Lucida Sans"/>
              </a:rPr>
              <a:t>Data</a:t>
            </a:r>
            <a:r>
              <a:rPr sz="3600" b="1" spc="-190" dirty="0">
                <a:solidFill>
                  <a:srgbClr val="FFFFFF"/>
                </a:solidFill>
                <a:latin typeface="Lucida Sans"/>
                <a:cs typeface="Lucida Sans"/>
              </a:rPr>
              <a:t> </a:t>
            </a:r>
            <a:r>
              <a:rPr sz="3600" b="1" spc="-165" dirty="0">
                <a:solidFill>
                  <a:srgbClr val="FFFFFF"/>
                </a:solidFill>
                <a:latin typeface="Lucida Sans"/>
                <a:cs typeface="Lucida Sans"/>
              </a:rPr>
              <a:t>Digger</a:t>
            </a:r>
            <a:endParaRPr sz="3600" dirty="0">
              <a:latin typeface="Lucida Sans"/>
              <a:cs typeface="Lucida Sans"/>
            </a:endParaRPr>
          </a:p>
        </p:txBody>
      </p:sp>
      <p:sp>
        <p:nvSpPr>
          <p:cNvPr id="18" name="object 18"/>
          <p:cNvSpPr txBox="1"/>
          <p:nvPr/>
        </p:nvSpPr>
        <p:spPr>
          <a:xfrm>
            <a:off x="383995" y="4095817"/>
            <a:ext cx="3201222" cy="259045"/>
          </a:xfrm>
          <a:prstGeom prst="rect">
            <a:avLst/>
          </a:prstGeom>
        </p:spPr>
        <p:txBody>
          <a:bodyPr vert="horz" wrap="square" lIns="0" tIns="12700" rIns="0" bIns="0" rtlCol="0">
            <a:spAutoFit/>
          </a:bodyPr>
          <a:lstStyle/>
          <a:p>
            <a:pPr marL="12700">
              <a:lnSpc>
                <a:spcPct val="100000"/>
              </a:lnSpc>
              <a:spcBef>
                <a:spcPts val="100"/>
              </a:spcBef>
            </a:pPr>
            <a:r>
              <a:rPr sz="1600" b="1" spc="-10" dirty="0">
                <a:solidFill>
                  <a:schemeClr val="tx1"/>
                </a:solidFill>
                <a:latin typeface="Arial Unicode MS"/>
                <a:cs typeface="Arial Unicode MS"/>
              </a:rPr>
              <a:t>Capstone</a:t>
            </a:r>
            <a:r>
              <a:rPr sz="1600" b="1" spc="-25" dirty="0">
                <a:solidFill>
                  <a:schemeClr val="tx1"/>
                </a:solidFill>
                <a:latin typeface="Arial Unicode MS"/>
                <a:cs typeface="Arial Unicode MS"/>
              </a:rPr>
              <a:t> </a:t>
            </a:r>
            <a:r>
              <a:rPr sz="1600" b="1" dirty="0">
                <a:solidFill>
                  <a:schemeClr val="tx1"/>
                </a:solidFill>
                <a:latin typeface="Arial Unicode MS"/>
                <a:cs typeface="Arial Unicode MS"/>
              </a:rPr>
              <a:t>project</a:t>
            </a:r>
            <a:r>
              <a:rPr sz="1600" b="1" spc="-25" dirty="0">
                <a:solidFill>
                  <a:schemeClr val="tx1"/>
                </a:solidFill>
                <a:latin typeface="Arial Unicode MS"/>
                <a:cs typeface="Arial Unicode MS"/>
              </a:rPr>
              <a:t> </a:t>
            </a:r>
            <a:r>
              <a:rPr sz="1600" b="1" dirty="0">
                <a:solidFill>
                  <a:schemeClr val="tx1"/>
                </a:solidFill>
                <a:latin typeface="Arial Unicode MS"/>
                <a:cs typeface="Arial Unicode MS"/>
              </a:rPr>
              <a:t>year</a:t>
            </a:r>
            <a:r>
              <a:rPr sz="1600" b="1" spc="-25" dirty="0">
                <a:solidFill>
                  <a:schemeClr val="tx1"/>
                </a:solidFill>
                <a:latin typeface="Arial Unicode MS"/>
                <a:cs typeface="Arial Unicode MS"/>
              </a:rPr>
              <a:t> </a:t>
            </a:r>
            <a:r>
              <a:rPr sz="1600" b="1" spc="40" dirty="0">
                <a:solidFill>
                  <a:schemeClr val="tx1"/>
                </a:solidFill>
                <a:latin typeface="Arial Unicode MS"/>
                <a:cs typeface="Arial Unicode MS"/>
              </a:rPr>
              <a:t>2022</a:t>
            </a:r>
            <a:r>
              <a:rPr lang="en-US" sz="1600" spc="40" dirty="0">
                <a:solidFill>
                  <a:schemeClr val="tx1"/>
                </a:solidFill>
                <a:latin typeface="Arial Unicode MS"/>
                <a:cs typeface="Arial Unicode MS"/>
              </a:rPr>
              <a:t>  </a:t>
            </a:r>
            <a:endParaRPr sz="1600" dirty="0">
              <a:solidFill>
                <a:schemeClr val="tx1"/>
              </a:solidFill>
              <a:latin typeface="Arial Unicode MS"/>
              <a:cs typeface="Arial Unicode MS"/>
            </a:endParaRPr>
          </a:p>
        </p:txBody>
      </p:sp>
      <p:sp>
        <p:nvSpPr>
          <p:cNvPr id="19" name="object 19"/>
          <p:cNvSpPr txBox="1">
            <a:spLocks noGrp="1"/>
          </p:cNvSpPr>
          <p:nvPr>
            <p:ph type="title"/>
          </p:nvPr>
        </p:nvSpPr>
        <p:spPr>
          <a:xfrm>
            <a:off x="125467" y="15099"/>
            <a:ext cx="8450805" cy="779701"/>
          </a:xfrm>
          <a:prstGeom prst="rect">
            <a:avLst/>
          </a:prstGeom>
        </p:spPr>
        <p:txBody>
          <a:bodyPr vert="horz" wrap="square" lIns="0" tIns="12700" rIns="0" bIns="0" rtlCol="0">
            <a:spAutoFit/>
          </a:bodyPr>
          <a:lstStyle/>
          <a:p>
            <a:pPr marL="12700">
              <a:lnSpc>
                <a:spcPct val="100000"/>
              </a:lnSpc>
              <a:spcBef>
                <a:spcPts val="100"/>
              </a:spcBef>
            </a:pPr>
            <a:r>
              <a:rPr sz="4900" b="0" dirty="0">
                <a:solidFill>
                  <a:schemeClr val="tx1"/>
                </a:solidFill>
                <a:latin typeface="Arial"/>
                <a:cs typeface="Arial"/>
              </a:rPr>
              <a:t>HOTEL</a:t>
            </a:r>
            <a:r>
              <a:rPr sz="4900" b="0" spc="-229" dirty="0">
                <a:solidFill>
                  <a:schemeClr val="tx1"/>
                </a:solidFill>
                <a:latin typeface="Arial"/>
                <a:cs typeface="Arial"/>
              </a:rPr>
              <a:t> </a:t>
            </a:r>
            <a:r>
              <a:rPr sz="4900" b="0" dirty="0">
                <a:solidFill>
                  <a:schemeClr val="tx1"/>
                </a:solidFill>
                <a:latin typeface="Arial"/>
                <a:cs typeface="Arial"/>
              </a:rPr>
              <a:t>BOOKING</a:t>
            </a:r>
            <a:r>
              <a:rPr sz="4900" b="0" spc="20" dirty="0">
                <a:solidFill>
                  <a:schemeClr val="tx1"/>
                </a:solidFill>
                <a:latin typeface="Arial"/>
                <a:cs typeface="Arial"/>
              </a:rPr>
              <a:t> </a:t>
            </a:r>
            <a:r>
              <a:rPr sz="4900" b="0" spc="-50" dirty="0">
                <a:solidFill>
                  <a:schemeClr val="tx1"/>
                </a:solidFill>
                <a:latin typeface="Arial"/>
                <a:cs typeface="Arial"/>
              </a:rPr>
              <a:t>ANALYSIS</a:t>
            </a:r>
            <a:endParaRPr sz="4900" dirty="0">
              <a:solidFill>
                <a:schemeClr val="tx1"/>
              </a:solidFill>
              <a:latin typeface="Arial"/>
              <a:cs typeface="Arial"/>
            </a:endParaRPr>
          </a:p>
        </p:txBody>
      </p:sp>
      <p:sp>
        <p:nvSpPr>
          <p:cNvPr id="21" name="Rectangle 20">
            <a:extLst>
              <a:ext uri="{FF2B5EF4-FFF2-40B4-BE49-F238E27FC236}">
                <a16:creationId xmlns:a16="http://schemas.microsoft.com/office/drawing/2014/main" xmlns="" id="{11C9FB19-9ED5-540D-EC43-799258A0D7E3}"/>
              </a:ext>
            </a:extLst>
          </p:cNvPr>
          <p:cNvSpPr/>
          <p:nvPr/>
        </p:nvSpPr>
        <p:spPr>
          <a:xfrm>
            <a:off x="128915" y="3118451"/>
            <a:ext cx="3331121" cy="810715"/>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solidFill>
                  <a:schemeClr val="tx1"/>
                </a:solidFill>
              </a:rPr>
              <a:t>Team Members</a:t>
            </a:r>
          </a:p>
          <a:p>
            <a:pPr algn="ctr"/>
            <a:r>
              <a:rPr lang="en-IN" sz="1600" dirty="0">
                <a:solidFill>
                  <a:schemeClr val="tx1"/>
                </a:solidFill>
              </a:rPr>
              <a:t>Tejas Patil</a:t>
            </a:r>
          </a:p>
          <a:p>
            <a:pPr algn="ctr"/>
            <a:r>
              <a:rPr lang="en-IN" sz="1600" dirty="0">
                <a:solidFill>
                  <a:schemeClr val="tx1"/>
                </a:solidFill>
              </a:rPr>
              <a:t>Kailash sing</a:t>
            </a:r>
          </a:p>
          <a:p>
            <a:pPr algn="ctr"/>
            <a:r>
              <a:rPr lang="en-IN" sz="1600" dirty="0">
                <a:solidFill>
                  <a:schemeClr val="tx1"/>
                </a:solidFill>
              </a:rPr>
              <a:t>Riya Goyal</a:t>
            </a:r>
          </a:p>
          <a:p>
            <a:pPr algn="ctr"/>
            <a:r>
              <a:rPr lang="en-IN" sz="1600" b="0" i="0" dirty="0">
                <a:solidFill>
                  <a:schemeClr val="tx1"/>
                </a:solidFill>
                <a:effectLst/>
                <a:latin typeface="Roboto" panose="02000000000000000000" pitchFamily="2" charset="0"/>
              </a:rPr>
              <a:t>Samrudhhi Parihar </a:t>
            </a:r>
            <a:endParaRPr lang="en-IN" sz="1600" dirty="0">
              <a:solidFill>
                <a:schemeClr val="tx1"/>
              </a:solidFill>
            </a:endParaRPr>
          </a:p>
          <a:p>
            <a:pPr algn="ctr"/>
            <a:r>
              <a:rPr lang="en-IN" sz="1600" dirty="0">
                <a:solidFill>
                  <a:schemeClr val="tx1"/>
                </a:solidFill>
              </a:rPr>
              <a:t>Rupesh Bherane</a:t>
            </a:r>
          </a:p>
          <a:p>
            <a:pPr algn="ctr"/>
            <a:r>
              <a:rPr lang="en-IN" sz="1600" dirty="0">
                <a:solidFill>
                  <a:schemeClr val="tx1"/>
                </a:solidFill>
              </a:rPr>
              <a:t> </a:t>
            </a:r>
          </a:p>
          <a:p>
            <a:pPr algn="ctr"/>
            <a:endParaRPr lang="en-IN" sz="1600" dirty="0">
              <a:solidFill>
                <a:schemeClr val="tx1"/>
              </a:solidFill>
            </a:endParaRPr>
          </a:p>
          <a:p>
            <a:pPr algn="ctr"/>
            <a:endParaRPr lang="en-IN" sz="1600" dirty="0">
              <a:solidFill>
                <a:schemeClr val="tx1"/>
              </a:solidFill>
            </a:endParaRPr>
          </a:p>
          <a:p>
            <a:endParaRPr lang="en-IN"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down)">
                                      <p:cBhvr>
                                        <p:cTn id="14" dur="580">
                                          <p:stCondLst>
                                            <p:cond delay="0"/>
                                          </p:stCondLst>
                                        </p:cTn>
                                        <p:tgtEl>
                                          <p:spTgt spid="17"/>
                                        </p:tgtEl>
                                      </p:cBhvr>
                                    </p:animEffect>
                                    <p:anim calcmode="lin" valueType="num">
                                      <p:cBhvr>
                                        <p:cTn id="15"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20" dur="26">
                                          <p:stCondLst>
                                            <p:cond delay="650"/>
                                          </p:stCondLst>
                                        </p:cTn>
                                        <p:tgtEl>
                                          <p:spTgt spid="17"/>
                                        </p:tgtEl>
                                      </p:cBhvr>
                                      <p:to x="100000" y="60000"/>
                                    </p:animScale>
                                    <p:animScale>
                                      <p:cBhvr>
                                        <p:cTn id="21" dur="166" decel="50000">
                                          <p:stCondLst>
                                            <p:cond delay="676"/>
                                          </p:stCondLst>
                                        </p:cTn>
                                        <p:tgtEl>
                                          <p:spTgt spid="17"/>
                                        </p:tgtEl>
                                      </p:cBhvr>
                                      <p:to x="100000" y="100000"/>
                                    </p:animScale>
                                    <p:animScale>
                                      <p:cBhvr>
                                        <p:cTn id="22" dur="26">
                                          <p:stCondLst>
                                            <p:cond delay="1312"/>
                                          </p:stCondLst>
                                        </p:cTn>
                                        <p:tgtEl>
                                          <p:spTgt spid="17"/>
                                        </p:tgtEl>
                                      </p:cBhvr>
                                      <p:to x="100000" y="80000"/>
                                    </p:animScale>
                                    <p:animScale>
                                      <p:cBhvr>
                                        <p:cTn id="23" dur="166" decel="50000">
                                          <p:stCondLst>
                                            <p:cond delay="1338"/>
                                          </p:stCondLst>
                                        </p:cTn>
                                        <p:tgtEl>
                                          <p:spTgt spid="17"/>
                                        </p:tgtEl>
                                      </p:cBhvr>
                                      <p:to x="100000" y="100000"/>
                                    </p:animScale>
                                    <p:animScale>
                                      <p:cBhvr>
                                        <p:cTn id="24" dur="26">
                                          <p:stCondLst>
                                            <p:cond delay="1642"/>
                                          </p:stCondLst>
                                        </p:cTn>
                                        <p:tgtEl>
                                          <p:spTgt spid="17"/>
                                        </p:tgtEl>
                                      </p:cBhvr>
                                      <p:to x="100000" y="90000"/>
                                    </p:animScale>
                                    <p:animScale>
                                      <p:cBhvr>
                                        <p:cTn id="25" dur="166" decel="50000">
                                          <p:stCondLst>
                                            <p:cond delay="1668"/>
                                          </p:stCondLst>
                                        </p:cTn>
                                        <p:tgtEl>
                                          <p:spTgt spid="17"/>
                                        </p:tgtEl>
                                      </p:cBhvr>
                                      <p:to x="100000" y="100000"/>
                                    </p:animScale>
                                    <p:animScale>
                                      <p:cBhvr>
                                        <p:cTn id="26" dur="26">
                                          <p:stCondLst>
                                            <p:cond delay="1808"/>
                                          </p:stCondLst>
                                        </p:cTn>
                                        <p:tgtEl>
                                          <p:spTgt spid="17"/>
                                        </p:tgtEl>
                                      </p:cBhvr>
                                      <p:to x="100000" y="95000"/>
                                    </p:animScale>
                                    <p:animScale>
                                      <p:cBhvr>
                                        <p:cTn id="27"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49773" y="378372"/>
            <a:ext cx="8647386" cy="3349997"/>
          </a:xfrm>
          <a:prstGeom prst="rect">
            <a:avLst/>
          </a:prstGeom>
        </p:spPr>
      </p:pic>
      <p:sp>
        <p:nvSpPr>
          <p:cNvPr id="5" name="TextBox 4">
            <a:extLst>
              <a:ext uri="{FF2B5EF4-FFF2-40B4-BE49-F238E27FC236}">
                <a16:creationId xmlns:a16="http://schemas.microsoft.com/office/drawing/2014/main" xmlns="" id="{D3AA59E6-00A2-8750-470B-3B98393FEC1A}"/>
              </a:ext>
            </a:extLst>
          </p:cNvPr>
          <p:cNvSpPr txBox="1"/>
          <p:nvPr/>
        </p:nvSpPr>
        <p:spPr>
          <a:xfrm>
            <a:off x="331075" y="3728370"/>
            <a:ext cx="4572000" cy="307777"/>
          </a:xfrm>
          <a:prstGeom prst="rect">
            <a:avLst/>
          </a:prstGeom>
          <a:noFill/>
        </p:spPr>
        <p:txBody>
          <a:bodyPr wrap="square">
            <a:spAutoFit/>
          </a:bodyPr>
          <a:lstStyle/>
          <a:p>
            <a:r>
              <a:rPr lang="en-IN" sz="1400" dirty="0">
                <a:solidFill>
                  <a:schemeClr val="tx1"/>
                </a:solidFill>
              </a:rPr>
              <a:t>Conclusion</a:t>
            </a:r>
          </a:p>
        </p:txBody>
      </p:sp>
      <p:sp>
        <p:nvSpPr>
          <p:cNvPr id="9" name="TextBox 8">
            <a:extLst>
              <a:ext uri="{FF2B5EF4-FFF2-40B4-BE49-F238E27FC236}">
                <a16:creationId xmlns:a16="http://schemas.microsoft.com/office/drawing/2014/main" xmlns="" id="{97CB1456-D2A8-EEDE-BFAC-AE3E05BA813B}"/>
              </a:ext>
            </a:extLst>
          </p:cNvPr>
          <p:cNvSpPr txBox="1"/>
          <p:nvPr/>
        </p:nvSpPr>
        <p:spPr>
          <a:xfrm>
            <a:off x="331074" y="4036147"/>
            <a:ext cx="7480739" cy="995657"/>
          </a:xfrm>
          <a:prstGeom prst="rect">
            <a:avLst/>
          </a:prstGeom>
          <a:noFill/>
        </p:spPr>
        <p:txBody>
          <a:bodyPr wrap="square">
            <a:spAutoFit/>
          </a:bodyPr>
          <a:lstStyle/>
          <a:p>
            <a:pPr marL="12700" marR="24765">
              <a:lnSpc>
                <a:spcPct val="114999"/>
              </a:lnSpc>
              <a:spcBef>
                <a:spcPts val="100"/>
              </a:spcBef>
            </a:pPr>
            <a:r>
              <a:rPr lang="en-US" sz="1400" dirty="0">
                <a:solidFill>
                  <a:schemeClr val="tx2">
                    <a:lumMod val="10000"/>
                  </a:schemeClr>
                </a:solidFill>
                <a:latin typeface="Arial Unicode MS"/>
                <a:cs typeface="Arial Unicode MS"/>
              </a:rPr>
              <a:t>Thus</a:t>
            </a:r>
            <a:r>
              <a:rPr lang="en-US" sz="1400" spc="-5" dirty="0">
                <a:solidFill>
                  <a:schemeClr val="tx2">
                    <a:lumMod val="10000"/>
                  </a:schemeClr>
                </a:solidFill>
                <a:latin typeface="Arial Unicode MS"/>
                <a:cs typeface="Arial Unicode MS"/>
              </a:rPr>
              <a:t> </a:t>
            </a:r>
            <a:r>
              <a:rPr lang="en-US" sz="1400" spc="70" dirty="0">
                <a:solidFill>
                  <a:schemeClr val="tx2">
                    <a:lumMod val="10000"/>
                  </a:schemeClr>
                </a:solidFill>
                <a:latin typeface="Arial Unicode MS"/>
                <a:cs typeface="Arial Unicode MS"/>
              </a:rPr>
              <a:t>we</a:t>
            </a:r>
            <a:r>
              <a:rPr lang="en-US" sz="1400" dirty="0">
                <a:solidFill>
                  <a:schemeClr val="tx2">
                    <a:lumMod val="10000"/>
                  </a:schemeClr>
                </a:solidFill>
                <a:latin typeface="Arial Unicode MS"/>
                <a:cs typeface="Arial Unicode MS"/>
              </a:rPr>
              <a:t> </a:t>
            </a:r>
            <a:r>
              <a:rPr lang="en-US" sz="1400" spc="-20" dirty="0">
                <a:solidFill>
                  <a:schemeClr val="tx2">
                    <a:lumMod val="10000"/>
                  </a:schemeClr>
                </a:solidFill>
                <a:latin typeface="Arial Unicode MS"/>
                <a:cs typeface="Arial Unicode MS"/>
              </a:rPr>
              <a:t>can</a:t>
            </a:r>
            <a:r>
              <a:rPr lang="en-US" sz="1400" dirty="0">
                <a:solidFill>
                  <a:schemeClr val="tx2">
                    <a:lumMod val="10000"/>
                  </a:schemeClr>
                </a:solidFill>
                <a:latin typeface="Arial Unicode MS"/>
                <a:cs typeface="Arial Unicode MS"/>
              </a:rPr>
              <a:t> conclude from above </a:t>
            </a:r>
            <a:r>
              <a:rPr lang="en-US" sz="1400" spc="100" dirty="0">
                <a:solidFill>
                  <a:schemeClr val="tx2">
                    <a:lumMod val="10000"/>
                  </a:schemeClr>
                </a:solidFill>
                <a:latin typeface="Arial Unicode MS"/>
                <a:cs typeface="Arial Unicode MS"/>
              </a:rPr>
              <a:t>two</a:t>
            </a:r>
            <a:r>
              <a:rPr lang="en-US" sz="1400" dirty="0">
                <a:solidFill>
                  <a:schemeClr val="tx2">
                    <a:lumMod val="10000"/>
                  </a:schemeClr>
                </a:solidFill>
                <a:latin typeface="Arial Unicode MS"/>
                <a:cs typeface="Arial Unicode MS"/>
              </a:rPr>
              <a:t> graphs month of august on </a:t>
            </a:r>
            <a:r>
              <a:rPr lang="en-US" sz="1400" spc="-25" dirty="0">
                <a:solidFill>
                  <a:schemeClr val="tx2">
                    <a:lumMod val="10000"/>
                  </a:schemeClr>
                </a:solidFill>
                <a:latin typeface="Arial Unicode MS"/>
                <a:cs typeface="Arial Unicode MS"/>
              </a:rPr>
              <a:t>an </a:t>
            </a:r>
            <a:r>
              <a:rPr lang="en-US" sz="1400" spc="-10" dirty="0">
                <a:solidFill>
                  <a:schemeClr val="tx2">
                    <a:lumMod val="10000"/>
                  </a:schemeClr>
                </a:solidFill>
                <a:latin typeface="Arial Unicode MS"/>
                <a:cs typeface="Arial Unicode MS"/>
              </a:rPr>
              <a:t>average</a:t>
            </a:r>
            <a:r>
              <a:rPr lang="en-US" sz="1400" spc="-5"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basis is the month</a:t>
            </a:r>
            <a:r>
              <a:rPr lang="en-US" sz="1400" spc="-5" dirty="0">
                <a:solidFill>
                  <a:schemeClr val="tx2">
                    <a:lumMod val="10000"/>
                  </a:schemeClr>
                </a:solidFill>
                <a:latin typeface="Arial Unicode MS"/>
                <a:cs typeface="Arial Unicode MS"/>
              </a:rPr>
              <a:t> </a:t>
            </a:r>
            <a:r>
              <a:rPr lang="en-US" sz="1400" spc="75" dirty="0">
                <a:solidFill>
                  <a:schemeClr val="tx2">
                    <a:lumMod val="10000"/>
                  </a:schemeClr>
                </a:solidFill>
                <a:latin typeface="Arial Unicode MS"/>
                <a:cs typeface="Arial Unicode MS"/>
              </a:rPr>
              <a:t>who</a:t>
            </a:r>
            <a:r>
              <a:rPr lang="en-US" sz="1400" dirty="0">
                <a:solidFill>
                  <a:schemeClr val="tx2">
                    <a:lumMod val="10000"/>
                  </a:schemeClr>
                </a:solidFill>
                <a:latin typeface="Arial Unicode MS"/>
                <a:cs typeface="Arial Unicode MS"/>
              </a:rPr>
              <a:t> </a:t>
            </a:r>
            <a:r>
              <a:rPr lang="en-US" sz="1400" spc="-10" dirty="0">
                <a:solidFill>
                  <a:schemeClr val="tx2">
                    <a:lumMod val="10000"/>
                  </a:schemeClr>
                </a:solidFill>
                <a:latin typeface="Arial Unicode MS"/>
                <a:cs typeface="Arial Unicode MS"/>
              </a:rPr>
              <a:t>has</a:t>
            </a:r>
            <a:r>
              <a:rPr lang="en-US" sz="1400" dirty="0">
                <a:solidFill>
                  <a:schemeClr val="tx2">
                    <a:lumMod val="10000"/>
                  </a:schemeClr>
                </a:solidFill>
                <a:latin typeface="Arial Unicode MS"/>
                <a:cs typeface="Arial Unicode MS"/>
              </a:rPr>
              <a:t> </a:t>
            </a:r>
            <a:r>
              <a:rPr lang="en-US" sz="1400" spc="50" dirty="0">
                <a:solidFill>
                  <a:schemeClr val="tx2">
                    <a:lumMod val="10000"/>
                  </a:schemeClr>
                </a:solidFill>
                <a:latin typeface="Arial Unicode MS"/>
                <a:cs typeface="Arial Unicode MS"/>
              </a:rPr>
              <a:t>got</a:t>
            </a:r>
            <a:r>
              <a:rPr lang="en-US" sz="1400" dirty="0">
                <a:solidFill>
                  <a:schemeClr val="tx2">
                    <a:lumMod val="10000"/>
                  </a:schemeClr>
                </a:solidFill>
                <a:latin typeface="Arial Unicode MS"/>
                <a:cs typeface="Arial Unicode MS"/>
              </a:rPr>
              <a:t> most</a:t>
            </a:r>
            <a:r>
              <a:rPr lang="en-US" sz="1400" spc="-5"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trafﬁc and </a:t>
            </a:r>
            <a:r>
              <a:rPr lang="en-US" dirty="0">
                <a:solidFill>
                  <a:schemeClr val="tx2">
                    <a:lumMod val="10000"/>
                  </a:schemeClr>
                </a:solidFill>
                <a:latin typeface="Arial Unicode MS"/>
                <a:cs typeface="Arial Unicode MS"/>
              </a:rPr>
              <a:t>J</a:t>
            </a:r>
            <a:r>
              <a:rPr lang="en-US" sz="1400" dirty="0">
                <a:solidFill>
                  <a:schemeClr val="tx2">
                    <a:lumMod val="10000"/>
                  </a:schemeClr>
                </a:solidFill>
                <a:latin typeface="Arial Unicode MS"/>
                <a:cs typeface="Arial Unicode MS"/>
              </a:rPr>
              <a:t>anuary </a:t>
            </a:r>
            <a:r>
              <a:rPr lang="en-US" sz="1400" spc="-10" dirty="0">
                <a:solidFill>
                  <a:schemeClr val="tx2">
                    <a:lumMod val="10000"/>
                  </a:schemeClr>
                </a:solidFill>
                <a:latin typeface="Arial Unicode MS"/>
                <a:cs typeface="Arial Unicode MS"/>
              </a:rPr>
              <a:t>month </a:t>
            </a:r>
            <a:r>
              <a:rPr lang="en-US" sz="1400" dirty="0">
                <a:solidFill>
                  <a:schemeClr val="tx2">
                    <a:lumMod val="10000"/>
                  </a:schemeClr>
                </a:solidFill>
                <a:latin typeface="Arial Unicode MS"/>
                <a:cs typeface="Arial Unicode MS"/>
              </a:rPr>
              <a:t>on</a:t>
            </a:r>
            <a:r>
              <a:rPr lang="en-US" sz="1400" spc="-55"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an</a:t>
            </a:r>
            <a:r>
              <a:rPr lang="en-US" sz="1400" spc="-50" dirty="0">
                <a:solidFill>
                  <a:schemeClr val="tx2">
                    <a:lumMod val="10000"/>
                  </a:schemeClr>
                </a:solidFill>
                <a:latin typeface="Arial Unicode MS"/>
                <a:cs typeface="Arial Unicode MS"/>
              </a:rPr>
              <a:t> </a:t>
            </a:r>
            <a:r>
              <a:rPr lang="en-US" sz="1400" spc="-10" dirty="0">
                <a:solidFill>
                  <a:schemeClr val="tx2">
                    <a:lumMod val="10000"/>
                  </a:schemeClr>
                </a:solidFill>
                <a:latin typeface="Arial Unicode MS"/>
                <a:cs typeface="Arial Unicode MS"/>
              </a:rPr>
              <a:t>average</a:t>
            </a:r>
            <a:r>
              <a:rPr lang="en-US" sz="1400" spc="-55" dirty="0">
                <a:solidFill>
                  <a:schemeClr val="tx2">
                    <a:lumMod val="10000"/>
                  </a:schemeClr>
                </a:solidFill>
                <a:latin typeface="Arial Unicode MS"/>
                <a:cs typeface="Arial Unicode MS"/>
              </a:rPr>
              <a:t> </a:t>
            </a:r>
            <a:r>
              <a:rPr lang="en-US" sz="1400" spc="-10" dirty="0">
                <a:solidFill>
                  <a:schemeClr val="tx2">
                    <a:lumMod val="10000"/>
                  </a:schemeClr>
                </a:solidFill>
                <a:latin typeface="Arial Unicode MS"/>
                <a:cs typeface="Arial Unicode MS"/>
              </a:rPr>
              <a:t>has</a:t>
            </a:r>
            <a:r>
              <a:rPr lang="en-US" sz="1400" spc="-50" dirty="0">
                <a:solidFill>
                  <a:schemeClr val="tx2">
                    <a:lumMod val="10000"/>
                  </a:schemeClr>
                </a:solidFill>
                <a:latin typeface="Arial Unicode MS"/>
                <a:cs typeface="Arial Unicode MS"/>
              </a:rPr>
              <a:t> </a:t>
            </a:r>
            <a:r>
              <a:rPr lang="en-US" sz="1400" spc="-10" dirty="0">
                <a:solidFill>
                  <a:schemeClr val="tx2">
                    <a:lumMod val="10000"/>
                  </a:schemeClr>
                </a:solidFill>
                <a:latin typeface="Arial Unicode MS"/>
                <a:cs typeface="Arial Unicode MS"/>
              </a:rPr>
              <a:t>received</a:t>
            </a:r>
            <a:r>
              <a:rPr lang="en-US" sz="1400" spc="-5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least</a:t>
            </a:r>
            <a:r>
              <a:rPr lang="en-US" sz="1400" spc="-55" dirty="0">
                <a:solidFill>
                  <a:schemeClr val="tx2">
                    <a:lumMod val="10000"/>
                  </a:schemeClr>
                </a:solidFill>
                <a:latin typeface="Arial Unicode MS"/>
                <a:cs typeface="Arial Unicode MS"/>
              </a:rPr>
              <a:t> </a:t>
            </a:r>
            <a:r>
              <a:rPr lang="en-US" sz="1400" spc="-10" dirty="0">
                <a:solidFill>
                  <a:schemeClr val="tx2">
                    <a:lumMod val="10000"/>
                  </a:schemeClr>
                </a:solidFill>
                <a:latin typeface="Arial Unicode MS"/>
                <a:cs typeface="Arial Unicode MS"/>
              </a:rPr>
              <a:t>trafﬁc</a:t>
            </a:r>
            <a:endParaRPr lang="en-US" sz="1400" dirty="0">
              <a:solidFill>
                <a:schemeClr val="tx2">
                  <a:lumMod val="10000"/>
                </a:schemeClr>
              </a:solidFill>
              <a:latin typeface="Arial Unicode MS"/>
              <a:cs typeface="Arial Unicode MS"/>
            </a:endParaRPr>
          </a:p>
          <a:p>
            <a:pPr marL="12700">
              <a:lnSpc>
                <a:spcPct val="100000"/>
              </a:lnSpc>
              <a:spcBef>
                <a:spcPts val="1525"/>
              </a:spcBef>
            </a:pPr>
            <a:r>
              <a:rPr lang="en-US" sz="1400" spc="-30" dirty="0">
                <a:solidFill>
                  <a:schemeClr val="tx1"/>
                </a:solidFill>
                <a:latin typeface="Arial Unicode MS"/>
                <a:cs typeface="Arial Unicode MS"/>
              </a:rPr>
              <a:t>So</a:t>
            </a:r>
            <a:r>
              <a:rPr lang="en-US" spc="-30" dirty="0">
                <a:solidFill>
                  <a:schemeClr val="tx1"/>
                </a:solidFill>
                <a:latin typeface="Arial Unicode MS"/>
                <a:cs typeface="Arial Unicode MS"/>
              </a:rPr>
              <a:t>, </a:t>
            </a:r>
            <a:r>
              <a:rPr lang="en-US" sz="1400" spc="-30" dirty="0">
                <a:solidFill>
                  <a:schemeClr val="tx1"/>
                </a:solidFill>
                <a:latin typeface="Arial Unicode MS"/>
                <a:cs typeface="Arial Unicode MS"/>
              </a:rPr>
              <a:t>we</a:t>
            </a:r>
            <a:r>
              <a:rPr lang="en-US" sz="1400" spc="-10" dirty="0">
                <a:solidFill>
                  <a:schemeClr val="tx1"/>
                </a:solidFill>
                <a:latin typeface="Arial Unicode MS"/>
                <a:cs typeface="Arial Unicode MS"/>
              </a:rPr>
              <a:t> </a:t>
            </a:r>
            <a:r>
              <a:rPr lang="en-US" sz="1400" spc="-20" dirty="0">
                <a:solidFill>
                  <a:schemeClr val="tx1"/>
                </a:solidFill>
                <a:latin typeface="Arial Unicode MS"/>
                <a:cs typeface="Arial Unicode MS"/>
              </a:rPr>
              <a:t>can</a:t>
            </a:r>
            <a:r>
              <a:rPr lang="en-US" sz="1400" spc="-5" dirty="0">
                <a:solidFill>
                  <a:schemeClr val="tx1"/>
                </a:solidFill>
                <a:latin typeface="Arial Unicode MS"/>
                <a:cs typeface="Arial Unicode MS"/>
              </a:rPr>
              <a:t> </a:t>
            </a:r>
            <a:r>
              <a:rPr lang="en-US" sz="1400" spc="-10" dirty="0">
                <a:solidFill>
                  <a:schemeClr val="tx1"/>
                </a:solidFill>
                <a:latin typeface="Arial Unicode MS"/>
                <a:cs typeface="Arial Unicode MS"/>
              </a:rPr>
              <a:t>say</a:t>
            </a:r>
            <a:r>
              <a:rPr lang="en-US" sz="1400" spc="-5" dirty="0">
                <a:solidFill>
                  <a:schemeClr val="tx1"/>
                </a:solidFill>
                <a:latin typeface="Arial Unicode MS"/>
                <a:cs typeface="Arial Unicode MS"/>
              </a:rPr>
              <a:t> </a:t>
            </a:r>
            <a:r>
              <a:rPr lang="en-US" sz="1400" dirty="0">
                <a:solidFill>
                  <a:schemeClr val="tx1"/>
                </a:solidFill>
                <a:latin typeface="Arial Unicode MS"/>
                <a:cs typeface="Arial Unicode MS"/>
              </a:rPr>
              <a:t>month</a:t>
            </a:r>
            <a:r>
              <a:rPr lang="en-US" sz="1400" spc="-5" dirty="0">
                <a:solidFill>
                  <a:schemeClr val="tx1"/>
                </a:solidFill>
                <a:latin typeface="Arial Unicode MS"/>
                <a:cs typeface="Arial Unicode MS"/>
              </a:rPr>
              <a:t> </a:t>
            </a:r>
            <a:r>
              <a:rPr lang="en-US" sz="1400" dirty="0">
                <a:solidFill>
                  <a:schemeClr val="tx1"/>
                </a:solidFill>
                <a:latin typeface="Arial Unicode MS"/>
                <a:cs typeface="Arial Unicode MS"/>
              </a:rPr>
              <a:t>of</a:t>
            </a:r>
            <a:r>
              <a:rPr lang="en-US" sz="1400" spc="-5" dirty="0">
                <a:solidFill>
                  <a:schemeClr val="tx1"/>
                </a:solidFill>
                <a:latin typeface="Arial Unicode MS"/>
                <a:cs typeface="Arial Unicode MS"/>
              </a:rPr>
              <a:t> </a:t>
            </a:r>
            <a:r>
              <a:rPr lang="en-US" spc="-5" dirty="0">
                <a:solidFill>
                  <a:schemeClr val="tx1"/>
                </a:solidFill>
                <a:latin typeface="Arial Unicode MS"/>
                <a:cs typeface="Arial Unicode MS"/>
              </a:rPr>
              <a:t>J</a:t>
            </a:r>
            <a:r>
              <a:rPr lang="en-US" sz="1400" dirty="0">
                <a:solidFill>
                  <a:schemeClr val="tx1"/>
                </a:solidFill>
                <a:latin typeface="Arial Unicode MS"/>
                <a:cs typeface="Arial Unicode MS"/>
              </a:rPr>
              <a:t>anuary</a:t>
            </a:r>
            <a:r>
              <a:rPr lang="en-US" sz="1400" spc="-10" dirty="0">
                <a:solidFill>
                  <a:schemeClr val="tx1"/>
                </a:solidFill>
                <a:latin typeface="Arial Unicode MS"/>
                <a:cs typeface="Arial Unicode MS"/>
              </a:rPr>
              <a:t> </a:t>
            </a:r>
            <a:r>
              <a:rPr lang="en-US" sz="1400" dirty="0">
                <a:solidFill>
                  <a:schemeClr val="tx1"/>
                </a:solidFill>
                <a:latin typeface="Arial Unicode MS"/>
                <a:cs typeface="Arial Unicode MS"/>
              </a:rPr>
              <a:t>is</a:t>
            </a:r>
            <a:r>
              <a:rPr lang="en-US" sz="1400" spc="-5" dirty="0">
                <a:solidFill>
                  <a:schemeClr val="tx1"/>
                </a:solidFill>
                <a:latin typeface="Arial Unicode MS"/>
                <a:cs typeface="Arial Unicode MS"/>
              </a:rPr>
              <a:t> </a:t>
            </a:r>
            <a:r>
              <a:rPr lang="en-US" sz="1400" dirty="0">
                <a:solidFill>
                  <a:schemeClr val="tx1"/>
                </a:solidFill>
                <a:latin typeface="Arial Unicode MS"/>
                <a:cs typeface="Arial Unicode MS"/>
              </a:rPr>
              <a:t>the</a:t>
            </a:r>
            <a:r>
              <a:rPr lang="en-US" sz="1400" spc="-5" dirty="0">
                <a:solidFill>
                  <a:schemeClr val="tx1"/>
                </a:solidFill>
                <a:latin typeface="Arial Unicode MS"/>
                <a:cs typeface="Arial Unicode MS"/>
              </a:rPr>
              <a:t> </a:t>
            </a:r>
            <a:r>
              <a:rPr lang="en-US" sz="1400" dirty="0">
                <a:solidFill>
                  <a:schemeClr val="tx1"/>
                </a:solidFill>
                <a:latin typeface="Arial Unicode MS"/>
                <a:cs typeface="Arial Unicode MS"/>
              </a:rPr>
              <a:t>best</a:t>
            </a:r>
            <a:r>
              <a:rPr lang="en-US" sz="1400" spc="-5" dirty="0">
                <a:solidFill>
                  <a:schemeClr val="tx1"/>
                </a:solidFill>
                <a:latin typeface="Arial Unicode MS"/>
                <a:cs typeface="Arial Unicode MS"/>
              </a:rPr>
              <a:t> </a:t>
            </a:r>
            <a:r>
              <a:rPr lang="en-US" sz="1400" dirty="0">
                <a:solidFill>
                  <a:schemeClr val="tx1"/>
                </a:solidFill>
                <a:latin typeface="Arial Unicode MS"/>
                <a:cs typeface="Arial Unicode MS"/>
              </a:rPr>
              <a:t>time</a:t>
            </a:r>
            <a:r>
              <a:rPr lang="en-US" sz="1400" spc="-5" dirty="0">
                <a:solidFill>
                  <a:schemeClr val="tx1"/>
                </a:solidFill>
                <a:latin typeface="Arial Unicode MS"/>
                <a:cs typeface="Arial Unicode MS"/>
              </a:rPr>
              <a:t> </a:t>
            </a:r>
            <a:r>
              <a:rPr lang="en-US" sz="1400" spc="50" dirty="0">
                <a:solidFill>
                  <a:schemeClr val="tx1"/>
                </a:solidFill>
                <a:latin typeface="Arial Unicode MS"/>
                <a:cs typeface="Arial Unicode MS"/>
              </a:rPr>
              <a:t>to</a:t>
            </a:r>
            <a:r>
              <a:rPr lang="en-US" sz="1400" spc="-5" dirty="0">
                <a:solidFill>
                  <a:schemeClr val="tx1"/>
                </a:solidFill>
                <a:latin typeface="Arial Unicode MS"/>
                <a:cs typeface="Arial Unicode MS"/>
              </a:rPr>
              <a:t> </a:t>
            </a:r>
            <a:r>
              <a:rPr lang="en-US" sz="1400" dirty="0">
                <a:solidFill>
                  <a:schemeClr val="tx1"/>
                </a:solidFill>
                <a:latin typeface="Arial Unicode MS"/>
                <a:cs typeface="Arial Unicode MS"/>
              </a:rPr>
              <a:t>book</a:t>
            </a:r>
            <a:r>
              <a:rPr lang="en-US" sz="1400" spc="-10" dirty="0">
                <a:solidFill>
                  <a:schemeClr val="tx1"/>
                </a:solidFill>
                <a:latin typeface="Arial Unicode MS"/>
                <a:cs typeface="Arial Unicode MS"/>
              </a:rPr>
              <a:t> </a:t>
            </a:r>
            <a:r>
              <a:rPr lang="en-US" sz="1400" dirty="0">
                <a:solidFill>
                  <a:schemeClr val="tx1"/>
                </a:solidFill>
                <a:latin typeface="Arial Unicode MS"/>
                <a:cs typeface="Arial Unicode MS"/>
              </a:rPr>
              <a:t>a</a:t>
            </a:r>
            <a:r>
              <a:rPr lang="en-US" sz="1400" spc="-5" dirty="0">
                <a:solidFill>
                  <a:schemeClr val="tx1"/>
                </a:solidFill>
                <a:latin typeface="Arial Unicode MS"/>
                <a:cs typeface="Arial Unicode MS"/>
              </a:rPr>
              <a:t> </a:t>
            </a:r>
            <a:r>
              <a:rPr lang="en-US" sz="1400" dirty="0">
                <a:solidFill>
                  <a:schemeClr val="tx1"/>
                </a:solidFill>
                <a:latin typeface="Arial Unicode MS"/>
                <a:cs typeface="Arial Unicode MS"/>
              </a:rPr>
              <a:t>room</a:t>
            </a:r>
            <a:r>
              <a:rPr lang="en-US" sz="1400" spc="-5" dirty="0">
                <a:solidFill>
                  <a:schemeClr val="tx1"/>
                </a:solidFill>
                <a:latin typeface="Arial Unicode MS"/>
                <a:cs typeface="Arial Unicode MS"/>
              </a:rPr>
              <a:t> </a:t>
            </a:r>
            <a:r>
              <a:rPr lang="en-US" sz="1400" dirty="0">
                <a:solidFill>
                  <a:schemeClr val="tx1"/>
                </a:solidFill>
                <a:latin typeface="Arial Unicode MS"/>
                <a:cs typeface="Arial Unicode MS"/>
              </a:rPr>
              <a:t>in</a:t>
            </a:r>
            <a:r>
              <a:rPr lang="en-US" sz="1400" spc="-5" dirty="0">
                <a:solidFill>
                  <a:schemeClr val="tx1"/>
                </a:solidFill>
                <a:latin typeface="Arial Unicode MS"/>
                <a:cs typeface="Arial Unicode MS"/>
              </a:rPr>
              <a:t> </a:t>
            </a:r>
            <a:r>
              <a:rPr lang="en-US" sz="1400" spc="-10" dirty="0">
                <a:solidFill>
                  <a:schemeClr val="tx1"/>
                </a:solidFill>
                <a:latin typeface="Arial Unicode MS"/>
                <a:cs typeface="Arial Unicode MS"/>
              </a:rPr>
              <a:t>hotel</a:t>
            </a:r>
            <a:endParaRPr lang="en-US" sz="1400" dirty="0">
              <a:solidFill>
                <a:schemeClr val="tx1"/>
              </a:solidFill>
              <a:latin typeface="Arial Unicode MS"/>
              <a:cs typeface="Arial Unicode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3.Which Market segment is most profitable (ADR) </a:t>
            </a:r>
          </a:p>
        </p:txBody>
      </p:sp>
      <p:sp>
        <p:nvSpPr>
          <p:cNvPr id="4" name="Rectangle 1"/>
          <p:cNvSpPr>
            <a:spLocks noGrp="1" noChangeArrowheads="1"/>
          </p:cNvSpPr>
          <p:nvPr>
            <p:ph idx="1"/>
          </p:nvPr>
        </p:nvSpPr>
        <p:spPr bwMode="auto">
          <a:xfrm>
            <a:off x="487681" y="1613179"/>
            <a:ext cx="73152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600" b="0" i="0" u="none" strike="noStrike" cap="none" normalizeH="0" baseline="0" dirty="0">
                <a:ln>
                  <a:noFill/>
                </a:ln>
                <a:solidFill>
                  <a:srgbClr val="212121"/>
                </a:solidFill>
                <a:effectLst/>
                <a:latin typeface="Roboto"/>
              </a:rPr>
              <a:t>perhaps we would like to see the revenue generated by each market segment by looking at the Average Daily Rate (ADR).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212121"/>
                </a:solidFill>
                <a:effectLst/>
                <a:latin typeface="Roboto"/>
              </a:rPr>
              <a:t> </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600" b="0" i="0" u="none" strike="noStrike" cap="none" normalizeH="0" baseline="0" dirty="0">
                <a:ln>
                  <a:noFill/>
                </a:ln>
                <a:solidFill>
                  <a:srgbClr val="212121"/>
                </a:solidFill>
                <a:effectLst/>
                <a:latin typeface="Roboto"/>
              </a:rPr>
              <a:t>Average Daily Rate as defined by dividing the sum of all</a:t>
            </a:r>
          </a:p>
          <a:p>
            <a:pPr marL="0" marR="0" lvl="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212121"/>
                </a:solidFill>
                <a:effectLst/>
                <a:latin typeface="Roboto"/>
              </a:rPr>
              <a:t>    lodging transactions by the total number of staying nights.</a:t>
            </a:r>
          </a:p>
          <a:p>
            <a:pPr marL="0" marR="0" lvl="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212121"/>
                </a:solidFill>
                <a:effectLst/>
                <a:latin typeface="Roboto"/>
              </a:rPr>
              <a:t>    Therefore, the higher ADR means more revenue generated for each </a:t>
            </a:r>
          </a:p>
          <a:p>
            <a:pPr marL="0" marR="0" lvl="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212121"/>
                </a:solidFill>
                <a:effectLst/>
                <a:latin typeface="Roboto"/>
              </a:rPr>
              <a:t>    staying  night.</a:t>
            </a:r>
            <a:endParaRPr kumimoji="0" lang="en-US" sz="16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endParaRPr lang="en-US" sz="1600" dirty="0">
              <a:solidFill>
                <a:srgbClr val="212121"/>
              </a:solidFill>
              <a:latin typeface="Roboto"/>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600" dirty="0">
                <a:solidFill>
                  <a:srgbClr val="212121"/>
                </a:solidFill>
                <a:latin typeface="Roboto"/>
              </a:rPr>
              <a:t>B</a:t>
            </a:r>
            <a:r>
              <a:rPr kumimoji="0" lang="en-US" sz="1600" b="0" i="0" u="none" strike="noStrike" cap="none" normalizeH="0" baseline="0" dirty="0">
                <a:ln>
                  <a:noFill/>
                </a:ln>
                <a:solidFill>
                  <a:srgbClr val="212121"/>
                </a:solidFill>
                <a:effectLst/>
                <a:latin typeface="Roboto"/>
              </a:rPr>
              <a:t>y getting insight of ADR we will be able to target a particular customer base for our advertising purposes also</a:t>
            </a:r>
            <a:endParaRPr kumimoji="0" 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849576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4784" y="121832"/>
            <a:ext cx="8520600" cy="572700"/>
          </a:xfrm>
        </p:spPr>
        <p:txBody>
          <a:bodyPr/>
          <a:lstStyle/>
          <a:p>
            <a:r>
              <a:rPr lang="en-US" dirty="0"/>
              <a:t>CALCULATING ADR</a:t>
            </a:r>
          </a:p>
        </p:txBody>
      </p:sp>
      <p:sp>
        <p:nvSpPr>
          <p:cNvPr id="5" name="Text Placeholder 4"/>
          <p:cNvSpPr>
            <a:spLocks noGrp="1"/>
          </p:cNvSpPr>
          <p:nvPr>
            <p:ph type="body" idx="1"/>
          </p:nvPr>
        </p:nvSpPr>
        <p:spPr>
          <a:xfrm>
            <a:off x="866216" y="1322457"/>
            <a:ext cx="3618868" cy="432197"/>
          </a:xfrm>
        </p:spPr>
        <p:txBody>
          <a:bodyPr/>
          <a:lstStyle/>
          <a:p>
            <a:r>
              <a:rPr lang="en-US" dirty="0"/>
              <a:t>ADR for resort hotels</a:t>
            </a:r>
          </a:p>
        </p:txBody>
      </p:sp>
      <p:sp>
        <p:nvSpPr>
          <p:cNvPr id="7" name="Text Placeholder 6"/>
          <p:cNvSpPr>
            <a:spLocks noGrp="1"/>
          </p:cNvSpPr>
          <p:nvPr>
            <p:ph type="body" sz="quarter" idx="3"/>
          </p:nvPr>
        </p:nvSpPr>
        <p:spPr>
          <a:xfrm>
            <a:off x="5442106" y="1312728"/>
            <a:ext cx="3618869" cy="432197"/>
          </a:xfrm>
        </p:spPr>
        <p:txBody>
          <a:bodyPr/>
          <a:lstStyle/>
          <a:p>
            <a:r>
              <a:rPr lang="en-US" dirty="0"/>
              <a:t>ADR for city hotels</a:t>
            </a:r>
          </a:p>
        </p:txBody>
      </p:sp>
      <p:pic>
        <p:nvPicPr>
          <p:cNvPr id="14" name="Content Placeholder 13"/>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693244" y="2013934"/>
            <a:ext cx="3545287" cy="2130425"/>
          </a:xfrm>
        </p:spPr>
      </p:pic>
      <p:pic>
        <p:nvPicPr>
          <p:cNvPr id="13" name="Content Placeholder 1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24784" y="2013935"/>
            <a:ext cx="3545287" cy="2130425"/>
          </a:xfrm>
        </p:spPr>
      </p:pic>
    </p:spTree>
    <p:extLst>
      <p:ext uri="{BB962C8B-B14F-4D97-AF65-F5344CB8AC3E}">
        <p14:creationId xmlns:p14="http://schemas.microsoft.com/office/powerpoint/2010/main" val="706561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13838" y="1012628"/>
            <a:ext cx="811632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rgbClr val="212121"/>
                </a:solidFill>
                <a:effectLst/>
                <a:latin typeface="Arial Unicode MS" panose="020B0604020202020204" pitchFamily="34" charset="-128"/>
                <a:ea typeface="Arial Unicode MS" panose="020B0604020202020204" pitchFamily="34" charset="-128"/>
                <a:cs typeface="Arial Unicode MS" panose="020B0604020202020204" pitchFamily="34" charset="-128"/>
              </a:rPr>
              <a:t>Total ADR generated from online travel agent is the highest both</a:t>
            </a:r>
          </a:p>
          <a:p>
            <a:pPr marL="0" marR="0" lvl="0" indent="0"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rgbClr val="212121"/>
                </a:solidFill>
                <a:effectLst/>
                <a:latin typeface="Arial Unicode MS" panose="020B0604020202020204" pitchFamily="34" charset="-128"/>
                <a:ea typeface="Arial Unicode MS" panose="020B0604020202020204" pitchFamily="34" charset="-128"/>
                <a:cs typeface="Arial Unicode MS" panose="020B0604020202020204" pitchFamily="34" charset="-128"/>
              </a:rPr>
              <a:t> in the city hotel and the resort hotel. The segment of offline travel </a:t>
            </a:r>
          </a:p>
          <a:p>
            <a:pPr marL="0" marR="0" lvl="0" indent="0"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rgbClr val="212121"/>
                </a:solidFill>
                <a:effectLst/>
                <a:latin typeface="Arial Unicode MS" panose="020B0604020202020204" pitchFamily="34" charset="-128"/>
                <a:ea typeface="Arial Unicode MS" panose="020B0604020202020204" pitchFamily="34" charset="-128"/>
                <a:cs typeface="Arial Unicode MS" panose="020B0604020202020204" pitchFamily="34" charset="-128"/>
              </a:rPr>
              <a:t> agent and direct has a little margin with each other, with direct segment has</a:t>
            </a:r>
          </a:p>
          <a:p>
            <a:pPr marL="0" marR="0" lvl="0" indent="0"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rgbClr val="212121"/>
                </a:solidFill>
                <a:effectLst/>
                <a:latin typeface="Arial Unicode MS" panose="020B0604020202020204" pitchFamily="34" charset="-128"/>
                <a:ea typeface="Arial Unicode MS" panose="020B0604020202020204" pitchFamily="34" charset="-128"/>
                <a:cs typeface="Arial Unicode MS" panose="020B0604020202020204" pitchFamily="34" charset="-128"/>
              </a:rPr>
              <a:t> the higher contribution in resort hotel even though it has lower number of transactions. </a:t>
            </a:r>
          </a:p>
          <a:p>
            <a:pPr marL="0" marR="0" lvl="0" indent="0"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rgbClr val="212121"/>
                </a:solidFill>
                <a:effectLst/>
                <a:latin typeface="Arial Unicode MS" panose="020B0604020202020204" pitchFamily="34" charset="-128"/>
                <a:ea typeface="Arial Unicode MS" panose="020B0604020202020204" pitchFamily="34" charset="-128"/>
                <a:cs typeface="Arial Unicode MS" panose="020B0604020202020204" pitchFamily="34" charset="-128"/>
              </a:rPr>
              <a:t>This give us the top 3 market segments, both in term of quantity and profitability. </a:t>
            </a:r>
          </a:p>
          <a:p>
            <a:pPr marL="0" marR="0" lvl="0" indent="0"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rgbClr val="212121"/>
                </a:solidFill>
                <a:effectLst/>
                <a:latin typeface="Arial Unicode MS" panose="020B0604020202020204" pitchFamily="34" charset="-128"/>
                <a:ea typeface="Arial Unicode MS" panose="020B0604020202020204" pitchFamily="34" charset="-128"/>
                <a:cs typeface="Arial Unicode MS" panose="020B0604020202020204" pitchFamily="34" charset="-128"/>
              </a:rPr>
              <a:t>We will focus on this segments for the rest of the analysis</a:t>
            </a:r>
            <a:r>
              <a:rPr kumimoji="0" lang="en-US" sz="1600" b="0" i="0" u="none" strike="noStrike" cap="none" normalizeH="0" baseline="0" dirty="0">
                <a:ln>
                  <a:noFill/>
                </a:ln>
                <a:solidFill>
                  <a:srgbClr val="212121"/>
                </a:solidFill>
                <a:effectLst/>
                <a:latin typeface="Roboto"/>
              </a:rPr>
              <a:t>.</a:t>
            </a:r>
            <a:endParaRPr kumimoji="0" lang="en-US" sz="1600" b="0" i="0" u="none" strike="noStrike" cap="none" normalizeH="0" baseline="0" dirty="0">
              <a:ln>
                <a:noFill/>
              </a:ln>
              <a:solidFill>
                <a:schemeClr val="tx1"/>
              </a:solidFill>
              <a:effectLst/>
            </a:endParaRPr>
          </a:p>
        </p:txBody>
      </p:sp>
      <p:sp>
        <p:nvSpPr>
          <p:cNvPr id="3" name="Title 2">
            <a:extLst>
              <a:ext uri="{FF2B5EF4-FFF2-40B4-BE49-F238E27FC236}">
                <a16:creationId xmlns:a16="http://schemas.microsoft.com/office/drawing/2014/main" xmlns="" id="{5A491035-C9DD-CC00-06DB-2A0A9921F2FF}"/>
              </a:ext>
            </a:extLst>
          </p:cNvPr>
          <p:cNvSpPr>
            <a:spLocks noGrp="1"/>
          </p:cNvSpPr>
          <p:nvPr>
            <p:ph type="title"/>
          </p:nvPr>
        </p:nvSpPr>
        <p:spPr>
          <a:xfrm>
            <a:off x="483662" y="306518"/>
            <a:ext cx="8520600" cy="572700"/>
          </a:xfrm>
        </p:spPr>
        <p:txBody>
          <a:bodyPr/>
          <a:lstStyle/>
          <a:p>
            <a:r>
              <a:rPr kumimoji="0" lang="en-US" sz="2400" b="0" i="0" u="none" strike="noStrike" cap="none" normalizeH="0" baseline="0" dirty="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t>CONCLUSION</a:t>
            </a:r>
            <a:r>
              <a:rPr kumimoji="0" lang="en-US" sz="2800" b="0" i="0" u="none" strike="noStrike" cap="none" normalizeH="0" baseline="0" dirty="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t/>
            </a:r>
            <a:br>
              <a:rPr kumimoji="0" lang="en-US" sz="2800" b="0" i="0" u="none" strike="noStrike" cap="none" normalizeH="0" baseline="0" dirty="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br>
            <a:endParaRPr lang="en-IN" dirty="0"/>
          </a:p>
        </p:txBody>
      </p:sp>
    </p:spTree>
    <p:extLst>
      <p:ext uri="{BB962C8B-B14F-4D97-AF65-F5344CB8AC3E}">
        <p14:creationId xmlns:p14="http://schemas.microsoft.com/office/powerpoint/2010/main" val="3827158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66216" y="1852940"/>
            <a:ext cx="6712094"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212121"/>
                </a:solidFill>
                <a:latin typeface="Roboto"/>
                <a:ea typeface="Arial Unicode MS" panose="020B0604020202020204" pitchFamily="34" charset="-128"/>
                <a:cs typeface="Arial Unicode MS" panose="020B0604020202020204" pitchFamily="34" charset="-128"/>
              </a:rPr>
              <a:t>A</a:t>
            </a:r>
            <a:r>
              <a:rPr kumimoji="0" lang="en-US" sz="1400" i="0" u="none" strike="noStrike" cap="none" normalizeH="0" baseline="0" dirty="0">
                <a:ln>
                  <a:noFill/>
                </a:ln>
                <a:solidFill>
                  <a:srgbClr val="212121"/>
                </a:solidFill>
                <a:effectLst/>
                <a:latin typeface="Roboto"/>
                <a:ea typeface="Arial Unicode MS" panose="020B0604020202020204" pitchFamily="34" charset="-128"/>
                <a:cs typeface="Arial Unicode MS" panose="020B0604020202020204" pitchFamily="34" charset="-128"/>
              </a:rPr>
              <a:t>s a hotel manager or owner you have to be aware of your customer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rgbClr val="212121"/>
                </a:solidFill>
                <a:effectLst/>
                <a:latin typeface="Roboto"/>
                <a:ea typeface="Arial Unicode MS" panose="020B0604020202020204" pitchFamily="34" charset="-128"/>
                <a:cs typeface="Arial Unicode MS" panose="020B0604020202020204" pitchFamily="34" charset="-128"/>
              </a:rPr>
              <a:t>demand and accordingly making yourself more hospitable to them,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rgbClr val="212121"/>
                </a:solidFill>
                <a:effectLst/>
                <a:latin typeface="Roboto"/>
                <a:ea typeface="Arial Unicode MS" panose="020B0604020202020204" pitchFamily="34" charset="-128"/>
                <a:cs typeface="Arial Unicode MS" panose="020B0604020202020204" pitchFamily="34" charset="-128"/>
              </a:rPr>
              <a:t>but sometimes customer demand or special request may cross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rgbClr val="212121"/>
                </a:solidFill>
                <a:effectLst/>
                <a:latin typeface="Roboto"/>
                <a:ea typeface="Arial Unicode MS" panose="020B0604020202020204" pitchFamily="34" charset="-128"/>
                <a:cs typeface="Arial Unicode MS" panose="020B0604020202020204" pitchFamily="34" charset="-128"/>
              </a:rPr>
              <a:t>border of your available services that you can offer to your customer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rgbClr val="212121"/>
                </a:solidFill>
                <a:effectLst/>
                <a:latin typeface="Roboto"/>
                <a:ea typeface="Arial Unicode MS" panose="020B0604020202020204" pitchFamily="34" charset="-128"/>
                <a:cs typeface="Arial Unicode MS" panose="020B0604020202020204" pitchFamily="34" charset="-128"/>
              </a:rPr>
              <a:t>it is suggested to politely refuse the special request if you are not 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rgbClr val="212121"/>
                </a:solidFill>
                <a:effectLst/>
                <a:latin typeface="Roboto"/>
                <a:ea typeface="Arial Unicode MS" panose="020B0604020202020204" pitchFamily="34" charset="-128"/>
                <a:cs typeface="Arial Unicode MS" panose="020B0604020202020204" pitchFamily="34" charset="-128"/>
              </a:rPr>
              <a:t>to deliver it but just think how would it be if you know whether or not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rgbClr val="212121"/>
                </a:solidFill>
                <a:effectLst/>
                <a:latin typeface="Roboto"/>
                <a:ea typeface="Arial Unicode MS" panose="020B0604020202020204" pitchFamily="34" charset="-128"/>
                <a:cs typeface="Arial Unicode MS" panose="020B0604020202020204" pitchFamily="34" charset="-128"/>
              </a:rPr>
              <a:t>your hotel is going to get a special request from customers ,No definitely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rgbClr val="212121"/>
                </a:solidFill>
                <a:effectLst/>
                <a:latin typeface="Roboto"/>
                <a:ea typeface="Arial Unicode MS" panose="020B0604020202020204" pitchFamily="34" charset="-128"/>
                <a:cs typeface="Arial Unicode MS" panose="020B0604020202020204" pitchFamily="34" charset="-128"/>
              </a:rPr>
              <a:t>I am not joking , it is possible from mere fact that "deeper you go in history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rgbClr val="212121"/>
                </a:solidFill>
                <a:effectLst/>
                <a:latin typeface="Roboto"/>
                <a:ea typeface="Arial Unicode MS" panose="020B0604020202020204" pitchFamily="34" charset="-128"/>
                <a:cs typeface="Arial Unicode MS" panose="020B0604020202020204" pitchFamily="34" charset="-128"/>
              </a:rPr>
              <a:t>farther you gaze into future "-MIKE</a:t>
            </a:r>
            <a:r>
              <a:rPr kumimoji="0" lang="en-US" sz="1400" i="0" u="none" strike="noStrike" cap="none" normalizeH="0" dirty="0">
                <a:ln>
                  <a:noFill/>
                </a:ln>
                <a:solidFill>
                  <a:srgbClr val="212121"/>
                </a:solidFill>
                <a:effectLst/>
                <a:latin typeface="Roboto"/>
                <a:ea typeface="Arial Unicode MS" panose="020B0604020202020204" pitchFamily="34" charset="-128"/>
                <a:cs typeface="Arial Unicode MS" panose="020B0604020202020204" pitchFamily="34" charset="-128"/>
              </a:rPr>
              <a:t> MALONY.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a:ln>
                <a:noFill/>
              </a:ln>
              <a:solidFill>
                <a:schemeClr val="tx1"/>
              </a:solidFill>
              <a:effectLst/>
              <a:latin typeface="Roboto"/>
              <a:ea typeface="Arial Unicode MS" panose="020B0604020202020204" pitchFamily="34" charset="-128"/>
              <a:cs typeface="Arial Unicode MS" panose="020B0604020202020204" pitchFamily="34" charset="-128"/>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400" dirty="0">
                <a:solidFill>
                  <a:srgbClr val="212121"/>
                </a:solidFill>
                <a:latin typeface="Roboto"/>
                <a:ea typeface="Arial Unicode MS" panose="020B0604020202020204" pitchFamily="34" charset="-128"/>
                <a:cs typeface="Arial Unicode MS" panose="020B0604020202020204" pitchFamily="34" charset="-128"/>
              </a:rPr>
              <a:t>We</a:t>
            </a:r>
            <a:r>
              <a:rPr kumimoji="0" lang="en-US" sz="1400" i="0" u="none" strike="noStrike" cap="none" normalizeH="0" baseline="0" dirty="0">
                <a:ln>
                  <a:noFill/>
                </a:ln>
                <a:solidFill>
                  <a:srgbClr val="212121"/>
                </a:solidFill>
                <a:effectLst/>
                <a:latin typeface="Roboto"/>
                <a:ea typeface="Arial Unicode MS" panose="020B0604020202020204" pitchFamily="34" charset="-128"/>
                <a:cs typeface="Arial Unicode MS" panose="020B0604020202020204" pitchFamily="34" charset="-128"/>
              </a:rPr>
              <a:t> will now analyze the probability of special request based on your </a:t>
            </a:r>
            <a:r>
              <a:rPr kumimoji="0" lang="en-US" sz="1400" i="0" u="none" strike="noStrike" cap="none" normalizeH="0" baseline="0" dirty="0">
                <a:ln>
                  <a:noFill/>
                </a:ln>
                <a:solidFill>
                  <a:srgbClr val="212121"/>
                </a:solidFill>
                <a:effectLst/>
                <a:latin typeface="Arial Unicode MS" panose="020B0604020202020204" pitchFamily="34" charset="-128"/>
                <a:ea typeface="Arial Unicode MS" panose="020B0604020202020204" pitchFamily="34" charset="-128"/>
                <a:cs typeface="Arial Unicode MS" panose="020B0604020202020204" pitchFamily="34" charset="-128"/>
              </a:rPr>
              <a:t>hotel type</a:t>
            </a:r>
            <a:endParaRPr kumimoji="0" lang="en-US" sz="1400" i="0" u="none" strike="noStrike" cap="none" normalizeH="0" baseline="0" dirty="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Title 3"/>
          <p:cNvSpPr>
            <a:spLocks noGrp="1"/>
          </p:cNvSpPr>
          <p:nvPr>
            <p:ph type="title"/>
          </p:nvPr>
        </p:nvSpPr>
        <p:spPr/>
        <p:txBody>
          <a:bodyPr/>
          <a:lstStyle/>
          <a:p>
            <a:r>
              <a:rPr lang="en-US" dirty="0"/>
              <a:t>4.Calculating Which Hotel is likely to get Special Request</a:t>
            </a:r>
          </a:p>
        </p:txBody>
      </p:sp>
    </p:spTree>
    <p:extLst>
      <p:ext uri="{BB962C8B-B14F-4D97-AF65-F5344CB8AC3E}">
        <p14:creationId xmlns:p14="http://schemas.microsoft.com/office/powerpoint/2010/main" val="1692585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4" name="Text Placeholder 3">
            <a:extLst>
              <a:ext uri="{FF2B5EF4-FFF2-40B4-BE49-F238E27FC236}">
                <a16:creationId xmlns:a16="http://schemas.microsoft.com/office/drawing/2014/main" xmlns="" id="{5C8BD69F-7550-7CA9-B5DE-B89AF4B2E5FD}"/>
              </a:ext>
            </a:extLst>
          </p:cNvPr>
          <p:cNvSpPr>
            <a:spLocks noGrp="1"/>
          </p:cNvSpPr>
          <p:nvPr>
            <p:ph type="body" idx="1"/>
          </p:nvPr>
        </p:nvSpPr>
        <p:spPr>
          <a:xfrm>
            <a:off x="155434" y="3362117"/>
            <a:ext cx="3734182" cy="690027"/>
          </a:xfrm>
        </p:spPr>
        <p:txBody>
          <a:bodyPr/>
          <a:lstStyle/>
          <a:p>
            <a:pPr marL="139700" indent="0">
              <a:buNone/>
            </a:pPr>
            <a:r>
              <a:rPr kumimoji="0" lang="en-US" sz="2400" b="0" i="0" u="none" strike="noStrike" cap="none" normalizeH="0" baseline="0" dirty="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t>CONCLUSION</a:t>
            </a:r>
            <a:endParaRPr lang="en-IN" sz="2400" dirty="0"/>
          </a:p>
        </p:txBody>
      </p:sp>
      <p:pic>
        <p:nvPicPr>
          <p:cNvPr id="2" name="Picture 1">
            <a:extLst>
              <a:ext uri="{FF2B5EF4-FFF2-40B4-BE49-F238E27FC236}">
                <a16:creationId xmlns:a16="http://schemas.microsoft.com/office/drawing/2014/main" xmlns="" id="{8DD2470B-3FE1-6702-AB88-6AC5B3361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65" y="597752"/>
            <a:ext cx="8626530" cy="2437109"/>
          </a:xfrm>
          <a:prstGeom prst="rect">
            <a:avLst/>
          </a:prstGeom>
        </p:spPr>
      </p:pic>
      <p:sp>
        <p:nvSpPr>
          <p:cNvPr id="3" name="Rectangle 1">
            <a:extLst>
              <a:ext uri="{FF2B5EF4-FFF2-40B4-BE49-F238E27FC236}">
                <a16:creationId xmlns:a16="http://schemas.microsoft.com/office/drawing/2014/main" xmlns="" id="{FF38202E-1DD0-8D96-132D-128E9E706529}"/>
              </a:ext>
            </a:extLst>
          </p:cNvPr>
          <p:cNvSpPr txBox="1">
            <a:spLocks noChangeArrowheads="1"/>
          </p:cNvSpPr>
          <p:nvPr/>
        </p:nvSpPr>
        <p:spPr bwMode="auto">
          <a:xfrm>
            <a:off x="311700" y="4052144"/>
            <a:ext cx="73360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eaLnBrk="0" fontAlgn="base" hangingPunct="0">
              <a:spcBef>
                <a:spcPct val="0"/>
              </a:spcBef>
              <a:spcAft>
                <a:spcPct val="0"/>
              </a:spcAft>
              <a:buClrTx/>
              <a:buFontTx/>
              <a:buNone/>
            </a:pPr>
            <a:r>
              <a:rPr lang="en-US" sz="1200" dirty="0">
                <a:solidFill>
                  <a:schemeClr val="tx2">
                    <a:lumMod val="10000"/>
                  </a:schemeClr>
                </a:solidFill>
                <a:latin typeface="Roboto"/>
              </a:rPr>
              <a:t>As you can see red bar is indicating probability in percentage of getting special request to city hotel and blue is indicating probability in percentage of getting special request to Resort hotel.</a:t>
            </a:r>
            <a:endParaRPr lang="en-US" sz="800" dirty="0">
              <a:solidFill>
                <a:schemeClr val="tx2">
                  <a:lumMod val="10000"/>
                </a:schemeClr>
              </a:solidFill>
            </a:endParaRPr>
          </a:p>
          <a:p>
            <a:pPr eaLnBrk="0" fontAlgn="base" hangingPunct="0">
              <a:spcBef>
                <a:spcPct val="0"/>
              </a:spcBef>
              <a:spcAft>
                <a:spcPct val="0"/>
              </a:spcAft>
              <a:buClrTx/>
              <a:buFontTx/>
              <a:buNone/>
            </a:pPr>
            <a:r>
              <a:rPr lang="en-US" sz="1200" dirty="0">
                <a:solidFill>
                  <a:schemeClr val="tx2">
                    <a:lumMod val="10000"/>
                  </a:schemeClr>
                </a:solidFill>
                <a:latin typeface="Arial" panose="020B0604020202020204" pitchFamily="34" charset="0"/>
              </a:rPr>
              <a:t>Resort Hotel is more Likely to get special request than City Hotel</a:t>
            </a:r>
            <a:endParaRPr lang="en-US" sz="1800" dirty="0">
              <a:solidFill>
                <a:schemeClr val="tx2">
                  <a:lumMod val="10000"/>
                </a:schemeClr>
              </a:solidFill>
              <a:latin typeface="Arial" panose="020B0604020202020204" pitchFamily="34" charset="0"/>
            </a:endParaRPr>
          </a:p>
        </p:txBody>
      </p:sp>
    </p:spTree>
    <p:extLst>
      <p:ext uri="{BB962C8B-B14F-4D97-AF65-F5344CB8AC3E}">
        <p14:creationId xmlns:p14="http://schemas.microsoft.com/office/powerpoint/2010/main" val="1814678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9D183756-4880-6FCB-F642-04CA49724A9B}"/>
              </a:ext>
            </a:extLst>
          </p:cNvPr>
          <p:cNvSpPr>
            <a:spLocks noGrp="1"/>
          </p:cNvSpPr>
          <p:nvPr>
            <p:ph type="title"/>
          </p:nvPr>
        </p:nvSpPr>
        <p:spPr>
          <a:xfrm>
            <a:off x="311150" y="444500"/>
            <a:ext cx="8521700" cy="573088"/>
          </a:xfrm>
        </p:spPr>
        <p:txBody>
          <a:bodyPr/>
          <a:lstStyle/>
          <a:p>
            <a:r>
              <a:rPr lang="en-US" dirty="0"/>
              <a:t>5.Customer From Which Nationalities Visits The Hotel Most ?</a:t>
            </a:r>
          </a:p>
        </p:txBody>
      </p:sp>
      <p:sp>
        <p:nvSpPr>
          <p:cNvPr id="8" name="Text Placeholder 2">
            <a:extLst>
              <a:ext uri="{FF2B5EF4-FFF2-40B4-BE49-F238E27FC236}">
                <a16:creationId xmlns:a16="http://schemas.microsoft.com/office/drawing/2014/main" xmlns="" id="{B2B46A5E-CEC3-7EE3-4B12-54F7B5B00541}"/>
              </a:ext>
            </a:extLst>
          </p:cNvPr>
          <p:cNvSpPr txBox="1">
            <a:spLocks/>
          </p:cNvSpPr>
          <p:nvPr/>
        </p:nvSpPr>
        <p:spPr>
          <a:xfrm>
            <a:off x="311150" y="1876890"/>
            <a:ext cx="6619244" cy="185737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Ø"/>
            </a:pPr>
            <a:r>
              <a:rPr lang="en-US" dirty="0">
                <a:solidFill>
                  <a:schemeClr val="accent2"/>
                </a:solidFill>
              </a:rPr>
              <a:t>Sometimes we need to find people from which country visits hotel the most.</a:t>
            </a:r>
          </a:p>
          <a:p>
            <a:pPr marL="285750" indent="-285750">
              <a:buFont typeface="Wingdings" panose="05000000000000000000" pitchFamily="2" charset="2"/>
              <a:buChar char="Ø"/>
            </a:pPr>
            <a:r>
              <a:rPr lang="en-US"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We</a:t>
            </a:r>
            <a:r>
              <a:rPr lang="en-US" dirty="0">
                <a:solidFill>
                  <a:schemeClr val="accent2"/>
                </a:solidFill>
              </a:rPr>
              <a:t> can find </a:t>
            </a:r>
            <a:r>
              <a:rPr lang="en-US" sz="1600" dirty="0">
                <a:solidFill>
                  <a:schemeClr val="accent2"/>
                </a:solidFill>
              </a:rPr>
              <a:t>this</a:t>
            </a:r>
            <a:r>
              <a:rPr lang="en-US" dirty="0">
                <a:solidFill>
                  <a:schemeClr val="accent2"/>
                </a:solidFill>
              </a:rPr>
              <a:t> by grouping the data and then sorting them according.</a:t>
            </a:r>
          </a:p>
          <a:p>
            <a:endParaRPr lang="en-US" dirty="0">
              <a:solidFill>
                <a:schemeClr val="accent2"/>
              </a:solidFill>
              <a:latin typeface="Roboto"/>
            </a:endParaRPr>
          </a:p>
          <a:p>
            <a:pPr marL="285750" indent="-285750">
              <a:buFont typeface="Wingdings" panose="05000000000000000000" pitchFamily="2" charset="2"/>
              <a:buChar char="Ø"/>
            </a:pPr>
            <a:r>
              <a:rPr lang="en-US" dirty="0">
                <a:solidFill>
                  <a:schemeClr val="accent2"/>
                </a:solidFill>
              </a:rPr>
              <a:t>Using this data we can conclude hiring staff which knows Portuguese better would always benefits APA group new hotel , and using this data they can also run profitable ad campaigns</a:t>
            </a:r>
            <a:r>
              <a:rPr lang="en-US" dirty="0">
                <a:solidFill>
                  <a:schemeClr val="accent2"/>
                </a:solidFill>
                <a:latin typeface="Roboto"/>
              </a:rPr>
              <a:t> APA group new hotel , and using this data they can also run profitable ad campaigns.</a:t>
            </a:r>
            <a:endParaRPr lang="en-US" dirty="0">
              <a:solidFill>
                <a:schemeClr val="accent2"/>
              </a:solidFill>
            </a:endParaRPr>
          </a:p>
          <a:p>
            <a:endParaRPr lang="en-US" dirty="0">
              <a:solidFill>
                <a:schemeClr val="bg1"/>
              </a:solidFill>
            </a:endParaRPr>
          </a:p>
        </p:txBody>
      </p:sp>
    </p:spTree>
    <p:extLst>
      <p:ext uri="{BB962C8B-B14F-4D97-AF65-F5344CB8AC3E}">
        <p14:creationId xmlns:p14="http://schemas.microsoft.com/office/powerpoint/2010/main" val="79593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20566A1D-17D0-1C63-1F67-8BB4AE7F4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7" y="895349"/>
            <a:ext cx="4131299" cy="2768288"/>
          </a:xfrm>
          <a:prstGeom prst="rect">
            <a:avLst/>
          </a:prstGeom>
        </p:spPr>
      </p:pic>
      <p:pic>
        <p:nvPicPr>
          <p:cNvPr id="6" name="Picture 5">
            <a:extLst>
              <a:ext uri="{FF2B5EF4-FFF2-40B4-BE49-F238E27FC236}">
                <a16:creationId xmlns:a16="http://schemas.microsoft.com/office/drawing/2014/main" xmlns="" id="{DAE0CA66-7F13-63FE-7EE7-C31952E9EA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7334" y="919561"/>
            <a:ext cx="4131300" cy="2768288"/>
          </a:xfrm>
          <a:prstGeom prst="rect">
            <a:avLst/>
          </a:prstGeom>
        </p:spPr>
      </p:pic>
    </p:spTree>
    <p:extLst>
      <p:ext uri="{BB962C8B-B14F-4D97-AF65-F5344CB8AC3E}">
        <p14:creationId xmlns:p14="http://schemas.microsoft.com/office/powerpoint/2010/main" val="4231177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sz="half" idx="2"/>
          </p:nvPr>
        </p:nvSpPr>
        <p:spPr bwMode="auto">
          <a:xfrm>
            <a:off x="4847035" y="1567972"/>
            <a:ext cx="356540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Roboto"/>
              </a:rPr>
              <a:t>Top Five most Visited nationalities in Resort hotel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Roboto"/>
              </a:rPr>
              <a:t> in Descending order 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accent2"/>
                </a:solidFill>
                <a:effectLst/>
                <a:latin typeface="Arial" panose="020B0604020202020204" pitchFamily="34" charset="0"/>
              </a:rPr>
              <a:t>1)PRT =PORTUGAL</a:t>
            </a:r>
            <a:endParaRPr kumimoji="0" lang="en-US" sz="800" b="0" i="0" u="none"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accent2"/>
                </a:solidFill>
                <a:effectLst/>
                <a:latin typeface="Arial" panose="020B0604020202020204" pitchFamily="34" charset="0"/>
              </a:rPr>
              <a:t>2)GBR = UNITED KINGDOM</a:t>
            </a:r>
            <a:endParaRPr kumimoji="0" lang="en-US" sz="800" b="0" i="0" u="none"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accent2"/>
                </a:solidFill>
                <a:effectLst/>
                <a:latin typeface="Arial" panose="020B0604020202020204" pitchFamily="34" charset="0"/>
              </a:rPr>
              <a:t>3)ESP = SPAIN</a:t>
            </a:r>
            <a:endParaRPr kumimoji="0" lang="en-US" sz="800" b="0" i="0" u="none"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accent2"/>
                </a:solidFill>
                <a:effectLst/>
                <a:latin typeface="Arial" panose="020B0604020202020204" pitchFamily="34" charset="0"/>
              </a:rPr>
              <a:t>4)IRL=IRELAND</a:t>
            </a:r>
            <a:endParaRPr kumimoji="0" lang="en-US" sz="800" b="0" i="0" u="none"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accent2"/>
                </a:solidFill>
                <a:effectLst/>
                <a:latin typeface="Arial" panose="020B0604020202020204" pitchFamily="34" charset="0"/>
              </a:rPr>
              <a:t>5)FRA = FRANCE</a:t>
            </a:r>
            <a:endParaRPr kumimoji="0" lang="en-US" sz="1800" b="0" i="0" u="none" strike="noStrike" cap="none" normalizeH="0" baseline="0" dirty="0">
              <a:ln>
                <a:noFill/>
              </a:ln>
              <a:solidFill>
                <a:schemeClr val="accent2"/>
              </a:solidFill>
              <a:effectLst/>
              <a:latin typeface="Arial" panose="020B0604020202020204" pitchFamily="34" charset="0"/>
            </a:endParaRPr>
          </a:p>
        </p:txBody>
      </p:sp>
      <p:sp>
        <p:nvSpPr>
          <p:cNvPr id="2" name="Title 1"/>
          <p:cNvSpPr>
            <a:spLocks noGrp="1"/>
          </p:cNvSpPr>
          <p:nvPr>
            <p:ph type="title"/>
          </p:nvPr>
        </p:nvSpPr>
        <p:spPr/>
        <p:txBody>
          <a:bodyPr/>
          <a:lstStyle/>
          <a:p>
            <a:r>
              <a:rPr lang="en-US" sz="2800" dirty="0">
                <a:solidFill>
                  <a:schemeClr val="tx1"/>
                </a:solidFill>
                <a:latin typeface="Roboto"/>
              </a:rPr>
              <a:t>Top Five most Visited nationalities</a:t>
            </a:r>
            <a:endParaRPr lang="en-US" dirty="0">
              <a:solidFill>
                <a:schemeClr val="tx1"/>
              </a:solidFill>
            </a:endParaRPr>
          </a:p>
        </p:txBody>
      </p:sp>
      <p:sp>
        <p:nvSpPr>
          <p:cNvPr id="5" name="Rectangle 1"/>
          <p:cNvSpPr>
            <a:spLocks noGrp="1" noChangeArrowheads="1"/>
          </p:cNvSpPr>
          <p:nvPr>
            <p:ph sz="half" idx="1"/>
          </p:nvPr>
        </p:nvSpPr>
        <p:spPr bwMode="auto">
          <a:xfrm>
            <a:off x="685800" y="1511945"/>
            <a:ext cx="3555782"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Roboto"/>
              </a:rPr>
              <a:t>Top Five most Visited nationalities in city hotel 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Roboto"/>
              </a:rPr>
              <a:t>Descending order 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accent2"/>
                </a:solidFill>
                <a:effectLst/>
                <a:latin typeface="Arial" panose="020B0604020202020204" pitchFamily="34" charset="0"/>
              </a:rPr>
              <a:t>1)PRT =PORTUGAL</a:t>
            </a:r>
            <a:endParaRPr kumimoji="0" lang="en-US" sz="800" b="0" i="0" u="none"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accent2"/>
                </a:solidFill>
                <a:effectLst/>
                <a:latin typeface="Arial" panose="020B0604020202020204" pitchFamily="34" charset="0"/>
              </a:rPr>
              <a:t>2)FRA = FRANCE</a:t>
            </a:r>
            <a:endParaRPr kumimoji="0" lang="en-US" sz="800" b="0" i="0" u="none"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accent2"/>
                </a:solidFill>
                <a:effectLst/>
                <a:latin typeface="Arial" panose="020B0604020202020204" pitchFamily="34" charset="0"/>
              </a:rPr>
              <a:t>3)DEU = GERMANY</a:t>
            </a:r>
            <a:endParaRPr kumimoji="0" lang="en-US" sz="800" b="0" i="0" u="none"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accent2"/>
                </a:solidFill>
                <a:effectLst/>
                <a:latin typeface="Arial" panose="020B0604020202020204" pitchFamily="34" charset="0"/>
              </a:rPr>
              <a:t>4)GBR = UNITED KINGDOM</a:t>
            </a:r>
            <a:endParaRPr kumimoji="0" lang="en-US" sz="800" b="0" i="0" u="none"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accent2"/>
                </a:solidFill>
                <a:effectLst/>
                <a:latin typeface="Arial" panose="020B0604020202020204" pitchFamily="34" charset="0"/>
              </a:rPr>
              <a:t>5)ESP = SPAIN</a:t>
            </a:r>
            <a:endParaRPr kumimoji="0" lang="en-US" sz="1800" b="0" i="0" u="none" strike="noStrike" cap="none" normalizeH="0" baseline="0" dirty="0">
              <a:ln>
                <a:noFill/>
              </a:ln>
              <a:solidFill>
                <a:schemeClr val="accent2"/>
              </a:solidFill>
              <a:effectLst/>
              <a:latin typeface="Arial" panose="020B0604020202020204" pitchFamily="34" charset="0"/>
            </a:endParaRPr>
          </a:p>
        </p:txBody>
      </p:sp>
      <p:sp>
        <p:nvSpPr>
          <p:cNvPr id="7" name="Rectangle 6"/>
          <p:cNvSpPr/>
          <p:nvPr/>
        </p:nvSpPr>
        <p:spPr>
          <a:xfrm>
            <a:off x="685800" y="3794891"/>
            <a:ext cx="8153400" cy="1077218"/>
          </a:xfrm>
          <a:prstGeom prst="rect">
            <a:avLst/>
          </a:prstGeom>
        </p:spPr>
        <p:txBody>
          <a:bodyPr wrap="square">
            <a:spAutoFit/>
          </a:bodyPr>
          <a:lstStyle/>
          <a:p>
            <a:r>
              <a:rPr lang="en-US" sz="1600" b="0" i="0" dirty="0">
                <a:solidFill>
                  <a:schemeClr val="accent2"/>
                </a:solidFill>
                <a:effectLst/>
                <a:latin typeface="Roboto"/>
              </a:rPr>
              <a:t>As you can see from above graphs and tables Portugal customers are dominating in both types of hotel ,so we can conclude hiring staff which knows Portuguese better would always benefits APA group new hotel , and using this data they can also run profitable ad campaigns</a:t>
            </a:r>
            <a:endParaRPr lang="en-US" sz="1600" dirty="0">
              <a:solidFill>
                <a:schemeClr val="accent2"/>
              </a:solidFill>
            </a:endParaRPr>
          </a:p>
        </p:txBody>
      </p:sp>
      <p:sp>
        <p:nvSpPr>
          <p:cNvPr id="3" name="Rectangle 2">
            <a:extLst>
              <a:ext uri="{FF2B5EF4-FFF2-40B4-BE49-F238E27FC236}">
                <a16:creationId xmlns:a16="http://schemas.microsoft.com/office/drawing/2014/main" xmlns="" id="{1DE7C862-AF59-3039-4C74-A6546872E0BE}"/>
              </a:ext>
            </a:extLst>
          </p:cNvPr>
          <p:cNvSpPr/>
          <p:nvPr/>
        </p:nvSpPr>
        <p:spPr>
          <a:xfrm>
            <a:off x="685800" y="3376798"/>
            <a:ext cx="1876097" cy="274943"/>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sz="2400" dirty="0"/>
              <a:t>Conclusion</a:t>
            </a:r>
          </a:p>
        </p:txBody>
      </p:sp>
    </p:spTree>
    <p:extLst>
      <p:ext uri="{BB962C8B-B14F-4D97-AF65-F5344CB8AC3E}">
        <p14:creationId xmlns:p14="http://schemas.microsoft.com/office/powerpoint/2010/main" val="1889476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6.How Many Days Customers Prefer TO Stay The Most?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solidFill>
                  <a:schemeClr val="accent2"/>
                </a:solidFill>
              </a:rPr>
              <a:t>Sometimes hotel staffs would need to find how many days customers Want to stay in the hotel.</a:t>
            </a:r>
          </a:p>
          <a:p>
            <a:pPr>
              <a:buFont typeface="Wingdings" panose="05000000000000000000" pitchFamily="2" charset="2"/>
              <a:buChar char="Ø"/>
            </a:pPr>
            <a:r>
              <a:rPr lang="en-US" dirty="0">
                <a:solidFill>
                  <a:schemeClr val="accent2"/>
                </a:solidFill>
              </a:rPr>
              <a:t>This data can be helpful to make new booking offers and holiday packages based on customers preferences.</a:t>
            </a:r>
          </a:p>
          <a:p>
            <a:pPr>
              <a:buFont typeface="Wingdings" panose="05000000000000000000" pitchFamily="2" charset="2"/>
              <a:buChar char="Ø"/>
            </a:pPr>
            <a:r>
              <a:rPr lang="en-US" dirty="0">
                <a:solidFill>
                  <a:schemeClr val="accent2"/>
                </a:solidFill>
              </a:rPr>
              <a:t>We will find this data using different algorithms.</a:t>
            </a:r>
          </a:p>
        </p:txBody>
      </p:sp>
    </p:spTree>
    <p:extLst>
      <p:ext uri="{BB962C8B-B14F-4D97-AF65-F5344CB8AC3E}">
        <p14:creationId xmlns:p14="http://schemas.microsoft.com/office/powerpoint/2010/main" val="2521057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345" y="204741"/>
            <a:ext cx="6571060" cy="530223"/>
          </a:xfrm>
          <a:prstGeom prst="rect">
            <a:avLst/>
          </a:prstGeom>
        </p:spPr>
        <p:txBody>
          <a:bodyPr vert="horz" wrap="square" lIns="0" tIns="12700" rIns="0" bIns="0" rtlCol="0">
            <a:spAutoFit/>
          </a:bodyPr>
          <a:lstStyle/>
          <a:p>
            <a:pPr marL="12700">
              <a:lnSpc>
                <a:spcPct val="100000"/>
              </a:lnSpc>
              <a:spcBef>
                <a:spcPts val="100"/>
              </a:spcBef>
            </a:pPr>
            <a:r>
              <a:rPr spc="-95" dirty="0"/>
              <a:t>Points</a:t>
            </a:r>
            <a:r>
              <a:rPr spc="-105" dirty="0"/>
              <a:t> </a:t>
            </a:r>
            <a:r>
              <a:rPr spc="-165" dirty="0"/>
              <a:t>Of</a:t>
            </a:r>
            <a:r>
              <a:rPr spc="-100" dirty="0"/>
              <a:t> </a:t>
            </a:r>
            <a:r>
              <a:rPr spc="-155" dirty="0"/>
              <a:t>Discussion</a:t>
            </a:r>
          </a:p>
        </p:txBody>
      </p:sp>
      <p:sp>
        <p:nvSpPr>
          <p:cNvPr id="3" name="object 3"/>
          <p:cNvSpPr txBox="1"/>
          <p:nvPr/>
        </p:nvSpPr>
        <p:spPr>
          <a:xfrm>
            <a:off x="1563665" y="753314"/>
            <a:ext cx="6205855" cy="5259710"/>
          </a:xfrm>
          <a:prstGeom prst="rect">
            <a:avLst/>
          </a:prstGeom>
        </p:spPr>
        <p:txBody>
          <a:bodyPr vert="horz" wrap="square" lIns="0" tIns="153035" rIns="0" bIns="0" rtlCol="0">
            <a:spAutoFit/>
          </a:bodyPr>
          <a:lstStyle/>
          <a:p>
            <a:pPr marL="184150" indent="-171450">
              <a:lnSpc>
                <a:spcPct val="100000"/>
              </a:lnSpc>
              <a:spcBef>
                <a:spcPts val="1205"/>
              </a:spcBef>
              <a:buFont typeface="Wingdings" panose="05000000000000000000" pitchFamily="2" charset="2"/>
              <a:buChar char="§"/>
            </a:pPr>
            <a:r>
              <a:rPr sz="900" spc="170" dirty="0">
                <a:solidFill>
                  <a:schemeClr val="tx2">
                    <a:lumMod val="10000"/>
                  </a:schemeClr>
                </a:solidFill>
              </a:rPr>
              <a:t>Data</a:t>
            </a:r>
            <a:r>
              <a:rPr sz="900" spc="25" dirty="0">
                <a:solidFill>
                  <a:schemeClr val="tx2">
                    <a:lumMod val="10000"/>
                  </a:schemeClr>
                </a:solidFill>
              </a:rPr>
              <a:t> </a:t>
            </a:r>
            <a:r>
              <a:rPr sz="900" spc="135" dirty="0">
                <a:solidFill>
                  <a:schemeClr val="tx2">
                    <a:lumMod val="10000"/>
                  </a:schemeClr>
                </a:solidFill>
              </a:rPr>
              <a:t>Summary</a:t>
            </a:r>
            <a:endParaRPr sz="900" dirty="0">
              <a:solidFill>
                <a:schemeClr val="tx2">
                  <a:lumMod val="10000"/>
                </a:schemeClr>
              </a:solidFill>
            </a:endParaRPr>
          </a:p>
          <a:p>
            <a:pPr marL="184150" indent="-171450">
              <a:lnSpc>
                <a:spcPct val="100000"/>
              </a:lnSpc>
              <a:spcBef>
                <a:spcPts val="1105"/>
              </a:spcBef>
              <a:buFont typeface="Wingdings" panose="05000000000000000000" pitchFamily="2" charset="2"/>
              <a:buChar char="§"/>
            </a:pPr>
            <a:r>
              <a:rPr sz="900" spc="100" dirty="0">
                <a:solidFill>
                  <a:schemeClr val="tx2">
                    <a:lumMod val="10000"/>
                  </a:schemeClr>
                </a:solidFill>
              </a:rPr>
              <a:t>Total</a:t>
            </a:r>
            <a:r>
              <a:rPr sz="900" spc="45" dirty="0">
                <a:solidFill>
                  <a:schemeClr val="tx2">
                    <a:lumMod val="10000"/>
                  </a:schemeClr>
                </a:solidFill>
              </a:rPr>
              <a:t> </a:t>
            </a:r>
            <a:r>
              <a:rPr sz="900" spc="145" dirty="0">
                <a:solidFill>
                  <a:schemeClr val="tx2">
                    <a:lumMod val="10000"/>
                  </a:schemeClr>
                </a:solidFill>
              </a:rPr>
              <a:t>Population</a:t>
            </a:r>
            <a:r>
              <a:rPr sz="900" spc="45" dirty="0">
                <a:solidFill>
                  <a:schemeClr val="tx2">
                    <a:lumMod val="10000"/>
                  </a:schemeClr>
                </a:solidFill>
              </a:rPr>
              <a:t> </a:t>
            </a:r>
            <a:r>
              <a:rPr sz="900" spc="145" dirty="0">
                <a:solidFill>
                  <a:schemeClr val="tx2">
                    <a:lumMod val="10000"/>
                  </a:schemeClr>
                </a:solidFill>
              </a:rPr>
              <a:t>Proportion</a:t>
            </a:r>
            <a:endParaRPr sz="900" dirty="0">
              <a:solidFill>
                <a:schemeClr val="tx2">
                  <a:lumMod val="10000"/>
                </a:schemeClr>
              </a:solidFill>
            </a:endParaRPr>
          </a:p>
          <a:p>
            <a:pPr marL="184150" indent="-171450">
              <a:lnSpc>
                <a:spcPct val="100000"/>
              </a:lnSpc>
              <a:spcBef>
                <a:spcPts val="1105"/>
              </a:spcBef>
              <a:buFont typeface="Wingdings" panose="05000000000000000000" pitchFamily="2" charset="2"/>
              <a:buChar char="§"/>
            </a:pPr>
            <a:r>
              <a:rPr lang="en-US" sz="900" spc="90" dirty="0">
                <a:solidFill>
                  <a:schemeClr val="tx2">
                    <a:lumMod val="10000"/>
                  </a:schemeClr>
                </a:solidFill>
              </a:rPr>
              <a:t>B</a:t>
            </a:r>
            <a:r>
              <a:rPr sz="900" spc="90" dirty="0" smtClean="0">
                <a:solidFill>
                  <a:schemeClr val="tx2">
                    <a:lumMod val="10000"/>
                  </a:schemeClr>
                </a:solidFill>
              </a:rPr>
              <a:t>est</a:t>
            </a:r>
            <a:r>
              <a:rPr sz="900" spc="30" dirty="0" smtClean="0">
                <a:solidFill>
                  <a:schemeClr val="tx2">
                    <a:lumMod val="10000"/>
                  </a:schemeClr>
                </a:solidFill>
              </a:rPr>
              <a:t> </a:t>
            </a:r>
            <a:r>
              <a:rPr sz="900" spc="150" dirty="0">
                <a:solidFill>
                  <a:schemeClr val="tx2">
                    <a:lumMod val="10000"/>
                  </a:schemeClr>
                </a:solidFill>
              </a:rPr>
              <a:t>time</a:t>
            </a:r>
            <a:r>
              <a:rPr sz="900" spc="35" dirty="0">
                <a:solidFill>
                  <a:schemeClr val="tx2">
                    <a:lumMod val="10000"/>
                  </a:schemeClr>
                </a:solidFill>
              </a:rPr>
              <a:t> </a:t>
            </a:r>
            <a:r>
              <a:rPr sz="900" spc="210" dirty="0">
                <a:solidFill>
                  <a:schemeClr val="tx2">
                    <a:lumMod val="10000"/>
                  </a:schemeClr>
                </a:solidFill>
              </a:rPr>
              <a:t>to</a:t>
            </a:r>
            <a:r>
              <a:rPr sz="900" spc="35" dirty="0">
                <a:solidFill>
                  <a:schemeClr val="tx2">
                    <a:lumMod val="10000"/>
                  </a:schemeClr>
                </a:solidFill>
              </a:rPr>
              <a:t> </a:t>
            </a:r>
            <a:r>
              <a:rPr sz="900" spc="200" dirty="0">
                <a:solidFill>
                  <a:schemeClr val="tx2">
                    <a:lumMod val="10000"/>
                  </a:schemeClr>
                </a:solidFill>
              </a:rPr>
              <a:t>book</a:t>
            </a:r>
            <a:r>
              <a:rPr sz="900" spc="35" dirty="0">
                <a:solidFill>
                  <a:schemeClr val="tx2">
                    <a:lumMod val="10000"/>
                  </a:schemeClr>
                </a:solidFill>
              </a:rPr>
              <a:t> </a:t>
            </a:r>
            <a:r>
              <a:rPr sz="900" spc="204" dirty="0">
                <a:solidFill>
                  <a:schemeClr val="tx2">
                    <a:lumMod val="10000"/>
                  </a:schemeClr>
                </a:solidFill>
              </a:rPr>
              <a:t>a</a:t>
            </a:r>
            <a:r>
              <a:rPr sz="900" spc="35" dirty="0">
                <a:solidFill>
                  <a:schemeClr val="tx2">
                    <a:lumMod val="10000"/>
                  </a:schemeClr>
                </a:solidFill>
              </a:rPr>
              <a:t> </a:t>
            </a:r>
            <a:r>
              <a:rPr sz="900" spc="180" dirty="0">
                <a:solidFill>
                  <a:schemeClr val="tx2">
                    <a:lumMod val="10000"/>
                  </a:schemeClr>
                </a:solidFill>
              </a:rPr>
              <a:t>room</a:t>
            </a:r>
            <a:r>
              <a:rPr sz="900" spc="35" dirty="0">
                <a:solidFill>
                  <a:schemeClr val="tx2">
                    <a:lumMod val="10000"/>
                  </a:schemeClr>
                </a:solidFill>
              </a:rPr>
              <a:t> </a:t>
            </a:r>
            <a:r>
              <a:rPr sz="900" spc="145" dirty="0">
                <a:solidFill>
                  <a:schemeClr val="tx2">
                    <a:lumMod val="10000"/>
                  </a:schemeClr>
                </a:solidFill>
              </a:rPr>
              <a:t>in</a:t>
            </a:r>
            <a:r>
              <a:rPr sz="900" spc="30" dirty="0">
                <a:solidFill>
                  <a:schemeClr val="tx2">
                    <a:lumMod val="10000"/>
                  </a:schemeClr>
                </a:solidFill>
              </a:rPr>
              <a:t> </a:t>
            </a:r>
            <a:r>
              <a:rPr sz="900" spc="150" dirty="0" smtClean="0">
                <a:solidFill>
                  <a:schemeClr val="tx2">
                    <a:lumMod val="10000"/>
                  </a:schemeClr>
                </a:solidFill>
              </a:rPr>
              <a:t>hotel</a:t>
            </a:r>
            <a:endParaRPr sz="900" dirty="0">
              <a:solidFill>
                <a:schemeClr val="tx2">
                  <a:lumMod val="10000"/>
                </a:schemeClr>
              </a:solidFill>
            </a:endParaRPr>
          </a:p>
          <a:p>
            <a:pPr marL="184150" marR="892175" indent="-171450">
              <a:lnSpc>
                <a:spcPct val="154200"/>
              </a:lnSpc>
              <a:spcBef>
                <a:spcPts val="5"/>
              </a:spcBef>
              <a:buFont typeface="Wingdings" panose="05000000000000000000" pitchFamily="2" charset="2"/>
              <a:buChar char="§"/>
            </a:pPr>
            <a:r>
              <a:rPr sz="900" spc="135" dirty="0">
                <a:solidFill>
                  <a:schemeClr val="tx2">
                    <a:lumMod val="10000"/>
                  </a:schemeClr>
                </a:solidFill>
              </a:rPr>
              <a:t>Proﬁtability</a:t>
            </a:r>
            <a:r>
              <a:rPr sz="900" spc="45" dirty="0">
                <a:solidFill>
                  <a:schemeClr val="tx2">
                    <a:lumMod val="10000"/>
                  </a:schemeClr>
                </a:solidFill>
              </a:rPr>
              <a:t> </a:t>
            </a:r>
            <a:r>
              <a:rPr sz="900" spc="175" dirty="0">
                <a:solidFill>
                  <a:schemeClr val="tx2">
                    <a:lumMod val="10000"/>
                  </a:schemeClr>
                </a:solidFill>
              </a:rPr>
              <a:t>of</a:t>
            </a:r>
            <a:r>
              <a:rPr sz="900" spc="45" dirty="0">
                <a:solidFill>
                  <a:schemeClr val="tx2">
                    <a:lumMod val="10000"/>
                  </a:schemeClr>
                </a:solidFill>
              </a:rPr>
              <a:t> </a:t>
            </a:r>
            <a:r>
              <a:rPr sz="900" spc="150" dirty="0">
                <a:solidFill>
                  <a:schemeClr val="tx2">
                    <a:lumMod val="10000"/>
                  </a:schemeClr>
                </a:solidFill>
              </a:rPr>
              <a:t>market</a:t>
            </a:r>
            <a:r>
              <a:rPr sz="900" spc="45" dirty="0">
                <a:solidFill>
                  <a:schemeClr val="tx2">
                    <a:lumMod val="10000"/>
                  </a:schemeClr>
                </a:solidFill>
              </a:rPr>
              <a:t> </a:t>
            </a:r>
            <a:r>
              <a:rPr sz="900" spc="145" dirty="0">
                <a:solidFill>
                  <a:schemeClr val="tx2">
                    <a:lumMod val="10000"/>
                  </a:schemeClr>
                </a:solidFill>
              </a:rPr>
              <a:t>different</a:t>
            </a:r>
            <a:r>
              <a:rPr sz="900" spc="45" dirty="0">
                <a:solidFill>
                  <a:schemeClr val="tx2">
                    <a:lumMod val="10000"/>
                  </a:schemeClr>
                </a:solidFill>
              </a:rPr>
              <a:t> </a:t>
            </a:r>
            <a:r>
              <a:rPr sz="900" spc="150" dirty="0">
                <a:solidFill>
                  <a:schemeClr val="tx2">
                    <a:lumMod val="10000"/>
                  </a:schemeClr>
                </a:solidFill>
              </a:rPr>
              <a:t>market</a:t>
            </a:r>
            <a:r>
              <a:rPr sz="900" spc="45" dirty="0">
                <a:solidFill>
                  <a:schemeClr val="tx2">
                    <a:lumMod val="10000"/>
                  </a:schemeClr>
                </a:solidFill>
              </a:rPr>
              <a:t> </a:t>
            </a:r>
            <a:r>
              <a:rPr sz="900" spc="130" dirty="0">
                <a:solidFill>
                  <a:schemeClr val="tx2">
                    <a:lumMod val="10000"/>
                  </a:schemeClr>
                </a:solidFill>
              </a:rPr>
              <a:t>segment </a:t>
            </a:r>
            <a:r>
              <a:rPr sz="900" spc="140" dirty="0">
                <a:solidFill>
                  <a:schemeClr val="tx2">
                    <a:lumMod val="10000"/>
                  </a:schemeClr>
                </a:solidFill>
              </a:rPr>
              <a:t>Calculating</a:t>
            </a:r>
            <a:r>
              <a:rPr sz="900" spc="40" dirty="0">
                <a:solidFill>
                  <a:schemeClr val="tx2">
                    <a:lumMod val="10000"/>
                  </a:schemeClr>
                </a:solidFill>
              </a:rPr>
              <a:t> </a:t>
            </a:r>
            <a:r>
              <a:rPr sz="900" spc="165" dirty="0">
                <a:solidFill>
                  <a:schemeClr val="tx2">
                    <a:lumMod val="10000"/>
                  </a:schemeClr>
                </a:solidFill>
              </a:rPr>
              <a:t>probability</a:t>
            </a:r>
            <a:r>
              <a:rPr sz="900" spc="40" dirty="0">
                <a:solidFill>
                  <a:schemeClr val="tx2">
                    <a:lumMod val="10000"/>
                  </a:schemeClr>
                </a:solidFill>
              </a:rPr>
              <a:t> </a:t>
            </a:r>
            <a:r>
              <a:rPr sz="900" spc="175" dirty="0">
                <a:solidFill>
                  <a:schemeClr val="tx2">
                    <a:lumMod val="10000"/>
                  </a:schemeClr>
                </a:solidFill>
              </a:rPr>
              <a:t>of</a:t>
            </a:r>
            <a:r>
              <a:rPr sz="900" spc="45" dirty="0">
                <a:solidFill>
                  <a:schemeClr val="tx2">
                    <a:lumMod val="10000"/>
                  </a:schemeClr>
                </a:solidFill>
              </a:rPr>
              <a:t> </a:t>
            </a:r>
            <a:endParaRPr lang="en-US" sz="900" spc="45" dirty="0" smtClean="0">
              <a:solidFill>
                <a:schemeClr val="tx2">
                  <a:lumMod val="10000"/>
                </a:schemeClr>
              </a:solidFill>
            </a:endParaRPr>
          </a:p>
          <a:p>
            <a:pPr marL="184150" marR="892175" indent="-171450">
              <a:lnSpc>
                <a:spcPct val="154200"/>
              </a:lnSpc>
              <a:spcBef>
                <a:spcPts val="5"/>
              </a:spcBef>
              <a:buFont typeface="Wingdings" panose="05000000000000000000" pitchFamily="2" charset="2"/>
              <a:buChar char="§"/>
            </a:pPr>
            <a:r>
              <a:rPr sz="900" spc="130" dirty="0" smtClean="0">
                <a:solidFill>
                  <a:schemeClr val="tx2">
                    <a:lumMod val="10000"/>
                  </a:schemeClr>
                </a:solidFill>
              </a:rPr>
              <a:t>special</a:t>
            </a:r>
            <a:r>
              <a:rPr sz="900" spc="40" dirty="0" smtClean="0">
                <a:solidFill>
                  <a:schemeClr val="tx2">
                    <a:lumMod val="10000"/>
                  </a:schemeClr>
                </a:solidFill>
              </a:rPr>
              <a:t> </a:t>
            </a:r>
            <a:r>
              <a:rPr sz="900" spc="135" dirty="0" smtClean="0">
                <a:solidFill>
                  <a:schemeClr val="tx2">
                    <a:lumMod val="10000"/>
                  </a:schemeClr>
                </a:solidFill>
              </a:rPr>
              <a:t>request</a:t>
            </a:r>
            <a:endParaRPr lang="en-US" sz="900" spc="135" dirty="0" smtClean="0">
              <a:solidFill>
                <a:schemeClr val="tx2">
                  <a:lumMod val="10000"/>
                </a:schemeClr>
              </a:solidFill>
            </a:endParaRPr>
          </a:p>
          <a:p>
            <a:pPr marL="184150" marR="892175" indent="-171450">
              <a:lnSpc>
                <a:spcPct val="154200"/>
              </a:lnSpc>
              <a:spcBef>
                <a:spcPts val="5"/>
              </a:spcBef>
              <a:buFont typeface="Wingdings" panose="05000000000000000000" pitchFamily="2" charset="2"/>
              <a:buChar char="§"/>
            </a:pPr>
            <a:r>
              <a:rPr sz="900" spc="130" dirty="0" smtClean="0">
                <a:solidFill>
                  <a:schemeClr val="tx2">
                    <a:lumMod val="10000"/>
                  </a:schemeClr>
                </a:solidFill>
              </a:rPr>
              <a:t>Which</a:t>
            </a:r>
            <a:r>
              <a:rPr sz="900" spc="35" dirty="0" smtClean="0">
                <a:solidFill>
                  <a:schemeClr val="tx2">
                    <a:lumMod val="10000"/>
                  </a:schemeClr>
                </a:solidFill>
              </a:rPr>
              <a:t> </a:t>
            </a:r>
            <a:r>
              <a:rPr sz="900" spc="150" dirty="0">
                <a:solidFill>
                  <a:schemeClr val="tx2">
                    <a:lumMod val="10000"/>
                  </a:schemeClr>
                </a:solidFill>
              </a:rPr>
              <a:t>nationalities</a:t>
            </a:r>
            <a:r>
              <a:rPr sz="900" spc="40" dirty="0">
                <a:solidFill>
                  <a:schemeClr val="tx2">
                    <a:lumMod val="10000"/>
                  </a:schemeClr>
                </a:solidFill>
              </a:rPr>
              <a:t> </a:t>
            </a:r>
            <a:r>
              <a:rPr sz="900" spc="165" dirty="0">
                <a:solidFill>
                  <a:schemeClr val="tx2">
                    <a:lumMod val="10000"/>
                  </a:schemeClr>
                </a:solidFill>
              </a:rPr>
              <a:t>customer</a:t>
            </a:r>
            <a:r>
              <a:rPr sz="900" spc="35" dirty="0">
                <a:solidFill>
                  <a:schemeClr val="tx2">
                    <a:lumMod val="10000"/>
                  </a:schemeClr>
                </a:solidFill>
              </a:rPr>
              <a:t> </a:t>
            </a:r>
            <a:r>
              <a:rPr sz="900" spc="110" dirty="0">
                <a:solidFill>
                  <a:schemeClr val="tx2">
                    <a:lumMod val="10000"/>
                  </a:schemeClr>
                </a:solidFill>
              </a:rPr>
              <a:t>visit</a:t>
            </a:r>
            <a:r>
              <a:rPr sz="900" spc="40" dirty="0">
                <a:solidFill>
                  <a:schemeClr val="tx2">
                    <a:lumMod val="10000"/>
                  </a:schemeClr>
                </a:solidFill>
              </a:rPr>
              <a:t> </a:t>
            </a:r>
            <a:r>
              <a:rPr sz="900" spc="155" dirty="0" smtClean="0">
                <a:solidFill>
                  <a:schemeClr val="tx2">
                    <a:lumMod val="10000"/>
                  </a:schemeClr>
                </a:solidFill>
              </a:rPr>
              <a:t>most</a:t>
            </a:r>
            <a:endParaRPr sz="900" dirty="0">
              <a:solidFill>
                <a:schemeClr val="tx2">
                  <a:lumMod val="10000"/>
                </a:schemeClr>
              </a:solidFill>
            </a:endParaRPr>
          </a:p>
          <a:p>
            <a:pPr marL="184150" marR="5080" indent="-171450">
              <a:lnSpc>
                <a:spcPct val="154200"/>
              </a:lnSpc>
              <a:buFont typeface="Wingdings" panose="05000000000000000000" pitchFamily="2" charset="2"/>
              <a:buChar char="§"/>
            </a:pPr>
            <a:r>
              <a:rPr sz="900" spc="130" dirty="0">
                <a:solidFill>
                  <a:schemeClr val="tx2">
                    <a:lumMod val="10000"/>
                  </a:schemeClr>
                </a:solidFill>
              </a:rPr>
              <a:t>Which</a:t>
            </a:r>
            <a:r>
              <a:rPr sz="900" spc="30" dirty="0">
                <a:solidFill>
                  <a:schemeClr val="tx2">
                    <a:lumMod val="10000"/>
                  </a:schemeClr>
                </a:solidFill>
              </a:rPr>
              <a:t> </a:t>
            </a:r>
            <a:r>
              <a:rPr sz="900" spc="150" dirty="0">
                <a:solidFill>
                  <a:schemeClr val="tx2">
                    <a:lumMod val="10000"/>
                  </a:schemeClr>
                </a:solidFill>
              </a:rPr>
              <a:t>days</a:t>
            </a:r>
            <a:r>
              <a:rPr sz="900" spc="30" dirty="0">
                <a:solidFill>
                  <a:schemeClr val="tx2">
                    <a:lumMod val="10000"/>
                  </a:schemeClr>
                </a:solidFill>
              </a:rPr>
              <a:t> </a:t>
            </a:r>
            <a:r>
              <a:rPr sz="900" spc="165" dirty="0">
                <a:solidFill>
                  <a:schemeClr val="tx2">
                    <a:lumMod val="10000"/>
                  </a:schemeClr>
                </a:solidFill>
              </a:rPr>
              <a:t>customer</a:t>
            </a:r>
            <a:r>
              <a:rPr sz="900" spc="30" dirty="0">
                <a:solidFill>
                  <a:schemeClr val="tx2">
                    <a:lumMod val="10000"/>
                  </a:schemeClr>
                </a:solidFill>
              </a:rPr>
              <a:t> </a:t>
            </a:r>
            <a:r>
              <a:rPr sz="900" spc="140" dirty="0">
                <a:solidFill>
                  <a:schemeClr val="tx2">
                    <a:lumMod val="10000"/>
                  </a:schemeClr>
                </a:solidFill>
              </a:rPr>
              <a:t>prefer</a:t>
            </a:r>
            <a:r>
              <a:rPr sz="900" spc="35" dirty="0">
                <a:solidFill>
                  <a:schemeClr val="tx2">
                    <a:lumMod val="10000"/>
                  </a:schemeClr>
                </a:solidFill>
              </a:rPr>
              <a:t> </a:t>
            </a:r>
            <a:r>
              <a:rPr sz="900" spc="210" dirty="0">
                <a:solidFill>
                  <a:schemeClr val="tx2">
                    <a:lumMod val="10000"/>
                  </a:schemeClr>
                </a:solidFill>
              </a:rPr>
              <a:t>to</a:t>
            </a:r>
            <a:r>
              <a:rPr sz="900" spc="30" dirty="0">
                <a:solidFill>
                  <a:schemeClr val="tx2">
                    <a:lumMod val="10000"/>
                  </a:schemeClr>
                </a:solidFill>
              </a:rPr>
              <a:t> </a:t>
            </a:r>
            <a:r>
              <a:rPr sz="900" spc="140" dirty="0">
                <a:solidFill>
                  <a:schemeClr val="tx2">
                    <a:lumMod val="10000"/>
                  </a:schemeClr>
                </a:solidFill>
              </a:rPr>
              <a:t>stay</a:t>
            </a:r>
            <a:r>
              <a:rPr sz="900" spc="30" dirty="0">
                <a:solidFill>
                  <a:schemeClr val="tx2">
                    <a:lumMod val="10000"/>
                  </a:schemeClr>
                </a:solidFill>
              </a:rPr>
              <a:t> </a:t>
            </a:r>
            <a:r>
              <a:rPr sz="900" spc="145" dirty="0">
                <a:solidFill>
                  <a:schemeClr val="tx2">
                    <a:lumMod val="10000"/>
                  </a:schemeClr>
                </a:solidFill>
              </a:rPr>
              <a:t>in</a:t>
            </a:r>
            <a:r>
              <a:rPr sz="900" spc="30" dirty="0">
                <a:solidFill>
                  <a:schemeClr val="tx2">
                    <a:lumMod val="10000"/>
                  </a:schemeClr>
                </a:solidFill>
              </a:rPr>
              <a:t> </a:t>
            </a:r>
            <a:r>
              <a:rPr sz="900" spc="150" dirty="0" smtClean="0">
                <a:solidFill>
                  <a:schemeClr val="tx2">
                    <a:lumMod val="10000"/>
                  </a:schemeClr>
                </a:solidFill>
              </a:rPr>
              <a:t>hotel</a:t>
            </a:r>
            <a:endParaRPr lang="en-US" sz="900" spc="150" dirty="0" smtClean="0">
              <a:solidFill>
                <a:schemeClr val="tx2">
                  <a:lumMod val="10000"/>
                </a:schemeClr>
              </a:solidFill>
            </a:endParaRPr>
          </a:p>
          <a:p>
            <a:pPr marL="184150" marR="5080" indent="-171450">
              <a:lnSpc>
                <a:spcPct val="154200"/>
              </a:lnSpc>
              <a:buFont typeface="Wingdings" panose="05000000000000000000" pitchFamily="2" charset="2"/>
              <a:buChar char="§"/>
            </a:pPr>
            <a:r>
              <a:rPr sz="900" spc="120" dirty="0" smtClean="0">
                <a:solidFill>
                  <a:schemeClr val="tx2">
                    <a:lumMod val="10000"/>
                  </a:schemeClr>
                </a:solidFill>
              </a:rPr>
              <a:t>Percentage</a:t>
            </a:r>
            <a:r>
              <a:rPr sz="900" spc="35" dirty="0" smtClean="0">
                <a:solidFill>
                  <a:schemeClr val="tx2">
                    <a:lumMod val="10000"/>
                  </a:schemeClr>
                </a:solidFill>
              </a:rPr>
              <a:t> </a:t>
            </a:r>
            <a:r>
              <a:rPr sz="900" spc="175" dirty="0">
                <a:solidFill>
                  <a:schemeClr val="tx2">
                    <a:lumMod val="10000"/>
                  </a:schemeClr>
                </a:solidFill>
              </a:rPr>
              <a:t>of</a:t>
            </a:r>
            <a:r>
              <a:rPr sz="900" spc="40" dirty="0">
                <a:solidFill>
                  <a:schemeClr val="tx2">
                    <a:lumMod val="10000"/>
                  </a:schemeClr>
                </a:solidFill>
              </a:rPr>
              <a:t> </a:t>
            </a:r>
            <a:r>
              <a:rPr sz="900" spc="135" dirty="0">
                <a:solidFill>
                  <a:schemeClr val="tx2">
                    <a:lumMod val="10000"/>
                  </a:schemeClr>
                </a:solidFill>
              </a:rPr>
              <a:t>Cancellation</a:t>
            </a:r>
            <a:r>
              <a:rPr sz="900" spc="40" dirty="0">
                <a:solidFill>
                  <a:schemeClr val="tx2">
                    <a:lumMod val="10000"/>
                  </a:schemeClr>
                </a:solidFill>
              </a:rPr>
              <a:t> </a:t>
            </a:r>
            <a:r>
              <a:rPr sz="900" spc="145" dirty="0">
                <a:solidFill>
                  <a:schemeClr val="tx2">
                    <a:lumMod val="10000"/>
                  </a:schemeClr>
                </a:solidFill>
              </a:rPr>
              <a:t>in</a:t>
            </a:r>
            <a:r>
              <a:rPr sz="900" spc="40" dirty="0">
                <a:solidFill>
                  <a:schemeClr val="tx2">
                    <a:lumMod val="10000"/>
                  </a:schemeClr>
                </a:solidFill>
              </a:rPr>
              <a:t> </a:t>
            </a:r>
            <a:r>
              <a:rPr sz="900" spc="140" dirty="0">
                <a:solidFill>
                  <a:schemeClr val="tx2">
                    <a:lumMod val="10000"/>
                  </a:schemeClr>
                </a:solidFill>
              </a:rPr>
              <a:t>resort</a:t>
            </a:r>
            <a:r>
              <a:rPr sz="900" spc="40" dirty="0">
                <a:solidFill>
                  <a:schemeClr val="tx2">
                    <a:lumMod val="10000"/>
                  </a:schemeClr>
                </a:solidFill>
              </a:rPr>
              <a:t> </a:t>
            </a:r>
            <a:r>
              <a:rPr sz="900" spc="225" dirty="0">
                <a:solidFill>
                  <a:schemeClr val="tx2">
                    <a:lumMod val="10000"/>
                  </a:schemeClr>
                </a:solidFill>
              </a:rPr>
              <a:t>and</a:t>
            </a:r>
            <a:r>
              <a:rPr sz="900" spc="40" dirty="0">
                <a:solidFill>
                  <a:schemeClr val="tx2">
                    <a:lumMod val="10000"/>
                  </a:schemeClr>
                </a:solidFill>
              </a:rPr>
              <a:t> </a:t>
            </a:r>
            <a:r>
              <a:rPr sz="900" spc="140" dirty="0">
                <a:solidFill>
                  <a:schemeClr val="tx2">
                    <a:lumMod val="10000"/>
                  </a:schemeClr>
                </a:solidFill>
              </a:rPr>
              <a:t>city</a:t>
            </a:r>
            <a:r>
              <a:rPr sz="900" spc="40" dirty="0">
                <a:solidFill>
                  <a:schemeClr val="tx2">
                    <a:lumMod val="10000"/>
                  </a:schemeClr>
                </a:solidFill>
              </a:rPr>
              <a:t> </a:t>
            </a:r>
            <a:r>
              <a:rPr sz="900" spc="150" dirty="0">
                <a:solidFill>
                  <a:schemeClr val="tx2">
                    <a:lumMod val="10000"/>
                  </a:schemeClr>
                </a:solidFill>
              </a:rPr>
              <a:t>hotel </a:t>
            </a:r>
            <a:endParaRPr lang="en-US" sz="900" spc="150" dirty="0">
              <a:solidFill>
                <a:schemeClr val="tx2">
                  <a:lumMod val="10000"/>
                </a:schemeClr>
              </a:solidFill>
            </a:endParaRPr>
          </a:p>
          <a:p>
            <a:pPr marL="184150" marR="5080" indent="-171450">
              <a:lnSpc>
                <a:spcPct val="154200"/>
              </a:lnSpc>
              <a:buFont typeface="Wingdings" panose="05000000000000000000" pitchFamily="2" charset="2"/>
              <a:buChar char="§"/>
            </a:pPr>
            <a:r>
              <a:rPr sz="900" spc="105" dirty="0" smtClean="0">
                <a:solidFill>
                  <a:schemeClr val="tx2">
                    <a:lumMod val="10000"/>
                  </a:schemeClr>
                </a:solidFill>
              </a:rPr>
              <a:t>Time</a:t>
            </a:r>
            <a:r>
              <a:rPr sz="900" spc="30" dirty="0" smtClean="0">
                <a:solidFill>
                  <a:schemeClr val="tx2">
                    <a:lumMod val="10000"/>
                  </a:schemeClr>
                </a:solidFill>
              </a:rPr>
              <a:t> </a:t>
            </a:r>
            <a:r>
              <a:rPr lang="en-US" sz="900" spc="65" dirty="0" smtClean="0">
                <a:solidFill>
                  <a:schemeClr val="tx2">
                    <a:lumMod val="10000"/>
                  </a:schemeClr>
                </a:solidFill>
              </a:rPr>
              <a:t>serie</a:t>
            </a:r>
            <a:r>
              <a:rPr sz="900" spc="65" dirty="0" smtClean="0">
                <a:solidFill>
                  <a:schemeClr val="tx2">
                    <a:lumMod val="10000"/>
                  </a:schemeClr>
                </a:solidFill>
              </a:rPr>
              <a:t>s</a:t>
            </a:r>
            <a:r>
              <a:rPr sz="900" spc="30" dirty="0" smtClean="0">
                <a:solidFill>
                  <a:schemeClr val="tx2">
                    <a:lumMod val="10000"/>
                  </a:schemeClr>
                </a:solidFill>
              </a:rPr>
              <a:t> </a:t>
            </a:r>
            <a:r>
              <a:rPr sz="900" spc="110" dirty="0">
                <a:solidFill>
                  <a:schemeClr val="tx2">
                    <a:lumMod val="10000"/>
                  </a:schemeClr>
                </a:solidFill>
              </a:rPr>
              <a:t>Analysis</a:t>
            </a:r>
            <a:r>
              <a:rPr sz="900" spc="30" dirty="0">
                <a:solidFill>
                  <a:schemeClr val="tx2">
                    <a:lumMod val="10000"/>
                  </a:schemeClr>
                </a:solidFill>
              </a:rPr>
              <a:t> </a:t>
            </a:r>
            <a:r>
              <a:rPr lang="en-IN" sz="900" spc="225" dirty="0">
                <a:solidFill>
                  <a:schemeClr val="tx2">
                    <a:lumMod val="10000"/>
                  </a:schemeClr>
                </a:solidFill>
              </a:rPr>
              <a:t>o</a:t>
            </a:r>
            <a:r>
              <a:rPr sz="900" spc="225" dirty="0">
                <a:solidFill>
                  <a:schemeClr val="tx2">
                    <a:lumMod val="10000"/>
                  </a:schemeClr>
                </a:solidFill>
              </a:rPr>
              <a:t>n</a:t>
            </a:r>
            <a:r>
              <a:rPr sz="900" spc="30" dirty="0">
                <a:solidFill>
                  <a:schemeClr val="tx2">
                    <a:lumMod val="10000"/>
                  </a:schemeClr>
                </a:solidFill>
              </a:rPr>
              <a:t> </a:t>
            </a:r>
            <a:r>
              <a:rPr sz="900" spc="175" dirty="0">
                <a:solidFill>
                  <a:schemeClr val="tx2">
                    <a:lumMod val="10000"/>
                  </a:schemeClr>
                </a:solidFill>
              </a:rPr>
              <a:t>most</a:t>
            </a:r>
            <a:r>
              <a:rPr sz="900" spc="30" dirty="0">
                <a:solidFill>
                  <a:schemeClr val="tx2">
                    <a:lumMod val="10000"/>
                  </a:schemeClr>
                </a:solidFill>
              </a:rPr>
              <a:t> </a:t>
            </a:r>
            <a:r>
              <a:rPr sz="900" spc="135" dirty="0">
                <a:solidFill>
                  <a:schemeClr val="tx2">
                    <a:lumMod val="10000"/>
                  </a:schemeClr>
                </a:solidFill>
              </a:rPr>
              <a:t>lucrative</a:t>
            </a:r>
            <a:r>
              <a:rPr sz="900" spc="30" dirty="0">
                <a:solidFill>
                  <a:schemeClr val="tx2">
                    <a:lumMod val="10000"/>
                  </a:schemeClr>
                </a:solidFill>
              </a:rPr>
              <a:t> </a:t>
            </a:r>
            <a:r>
              <a:rPr sz="900" spc="155" dirty="0">
                <a:solidFill>
                  <a:schemeClr val="tx2">
                    <a:lumMod val="10000"/>
                  </a:schemeClr>
                </a:solidFill>
              </a:rPr>
              <a:t>market</a:t>
            </a:r>
            <a:r>
              <a:rPr sz="900" spc="30" dirty="0">
                <a:solidFill>
                  <a:schemeClr val="tx2">
                    <a:lumMod val="10000"/>
                  </a:schemeClr>
                </a:solidFill>
              </a:rPr>
              <a:t> </a:t>
            </a:r>
            <a:r>
              <a:rPr sz="900" spc="130" dirty="0" smtClean="0">
                <a:solidFill>
                  <a:schemeClr val="tx2">
                    <a:lumMod val="10000"/>
                  </a:schemeClr>
                </a:solidFill>
              </a:rPr>
              <a:t>segment</a:t>
            </a:r>
            <a:endParaRPr lang="en-US" sz="900" spc="130" dirty="0" smtClean="0">
              <a:solidFill>
                <a:schemeClr val="tx2">
                  <a:lumMod val="10000"/>
                </a:schemeClr>
              </a:solidFill>
            </a:endParaRPr>
          </a:p>
          <a:p>
            <a:pPr marL="184150" marR="5080" indent="-171450">
              <a:lnSpc>
                <a:spcPct val="154200"/>
              </a:lnSpc>
              <a:buFont typeface="Wingdings" panose="05000000000000000000" pitchFamily="2" charset="2"/>
              <a:buChar char="§"/>
            </a:pPr>
            <a:r>
              <a:rPr lang="en-US" sz="900" spc="130" dirty="0" smtClean="0">
                <a:solidFill>
                  <a:schemeClr val="tx2">
                    <a:lumMod val="10000"/>
                  </a:schemeClr>
                </a:solidFill>
              </a:rPr>
              <a:t> What type of meal customers prefer</a:t>
            </a:r>
          </a:p>
          <a:p>
            <a:pPr marL="184150" marR="5080" indent="-171450">
              <a:lnSpc>
                <a:spcPct val="154200"/>
              </a:lnSpc>
              <a:buFont typeface="Wingdings" panose="05000000000000000000" pitchFamily="2" charset="2"/>
              <a:buChar char="§"/>
            </a:pPr>
            <a:r>
              <a:rPr lang="en-US" sz="900" spc="130" dirty="0" smtClean="0">
                <a:solidFill>
                  <a:schemeClr val="tx2">
                    <a:lumMod val="10000"/>
                  </a:schemeClr>
                </a:solidFill>
              </a:rPr>
              <a:t>How many customer require car parking space</a:t>
            </a:r>
          </a:p>
          <a:p>
            <a:pPr marL="184150" marR="5080" indent="-171450">
              <a:lnSpc>
                <a:spcPct val="154200"/>
              </a:lnSpc>
              <a:buFont typeface="Wingdings" panose="05000000000000000000" pitchFamily="2" charset="2"/>
              <a:buChar char="§"/>
            </a:pPr>
            <a:r>
              <a:rPr lang="en-US" sz="900" spc="130" dirty="0" smtClean="0">
                <a:solidFill>
                  <a:schemeClr val="tx2">
                    <a:lumMod val="10000"/>
                  </a:schemeClr>
                </a:solidFill>
              </a:rPr>
              <a:t> predicting whether a hotel receive a disproportionately high number of special requests</a:t>
            </a:r>
          </a:p>
          <a:p>
            <a:pPr marL="184150" marR="5080" indent="-171450">
              <a:lnSpc>
                <a:spcPct val="154200"/>
              </a:lnSpc>
              <a:buFont typeface="Wingdings" panose="05000000000000000000" pitchFamily="2" charset="2"/>
              <a:buChar char="§"/>
            </a:pPr>
            <a:r>
              <a:rPr lang="en-US" sz="900" spc="130" dirty="0" smtClean="0">
                <a:solidFill>
                  <a:schemeClr val="tx2">
                    <a:lumMod val="10000"/>
                  </a:schemeClr>
                </a:solidFill>
              </a:rPr>
              <a:t>How many customers are repeated</a:t>
            </a:r>
          </a:p>
          <a:p>
            <a:pPr marL="184150" marR="5080" indent="-171450">
              <a:lnSpc>
                <a:spcPct val="154200"/>
              </a:lnSpc>
              <a:buFont typeface="Wingdings" panose="05000000000000000000" pitchFamily="2" charset="2"/>
              <a:buChar char="§"/>
            </a:pPr>
            <a:r>
              <a:rPr lang="en-US" sz="900" spc="130" dirty="0" smtClean="0">
                <a:solidFill>
                  <a:schemeClr val="tx2">
                    <a:lumMod val="10000"/>
                  </a:schemeClr>
                </a:solidFill>
              </a:rPr>
              <a:t>Demand based on the market segment</a:t>
            </a:r>
          </a:p>
          <a:p>
            <a:pPr marL="184150" marR="5080" indent="-171450">
              <a:lnSpc>
                <a:spcPct val="154200"/>
              </a:lnSpc>
              <a:buFont typeface="Wingdings" panose="05000000000000000000" pitchFamily="2" charset="2"/>
              <a:buChar char="§"/>
            </a:pPr>
            <a:r>
              <a:rPr lang="en-US" sz="900" spc="130" dirty="0" smtClean="0">
                <a:solidFill>
                  <a:schemeClr val="tx2">
                    <a:lumMod val="10000"/>
                  </a:schemeClr>
                </a:solidFill>
              </a:rPr>
              <a:t>Number of arrivals in the year</a:t>
            </a:r>
          </a:p>
          <a:p>
            <a:pPr marL="184150" marR="5080" indent="-171450">
              <a:lnSpc>
                <a:spcPct val="154200"/>
              </a:lnSpc>
              <a:buFont typeface="Wingdings" panose="05000000000000000000" pitchFamily="2" charset="2"/>
              <a:buChar char="§"/>
            </a:pPr>
            <a:r>
              <a:rPr lang="en-US" sz="900" spc="130" dirty="0" smtClean="0">
                <a:solidFill>
                  <a:schemeClr val="tx2">
                    <a:lumMod val="10000"/>
                  </a:schemeClr>
                </a:solidFill>
              </a:rPr>
              <a:t>Total bookings cancelled in the year</a:t>
            </a:r>
          </a:p>
          <a:p>
            <a:pPr marL="184150" marR="5080" indent="-171450">
              <a:lnSpc>
                <a:spcPct val="154200"/>
              </a:lnSpc>
              <a:buFont typeface="Wingdings" panose="05000000000000000000" pitchFamily="2" charset="2"/>
              <a:buChar char="§"/>
            </a:pPr>
            <a:r>
              <a:rPr lang="en-US" sz="900" spc="130" dirty="0" smtClean="0">
                <a:solidFill>
                  <a:schemeClr val="tx2">
                    <a:lumMod val="10000"/>
                  </a:schemeClr>
                </a:solidFill>
              </a:rPr>
              <a:t>Co-relation of the column</a:t>
            </a:r>
          </a:p>
          <a:p>
            <a:pPr marL="12700" marR="5080">
              <a:lnSpc>
                <a:spcPct val="154200"/>
              </a:lnSpc>
            </a:pPr>
            <a:endParaRPr lang="en-US" sz="1200" spc="130" dirty="0" smtClean="0">
              <a:solidFill>
                <a:schemeClr val="tx2">
                  <a:lumMod val="10000"/>
                </a:schemeClr>
              </a:solidFill>
            </a:endParaRPr>
          </a:p>
          <a:p>
            <a:pPr marL="12700" marR="5080">
              <a:lnSpc>
                <a:spcPct val="154200"/>
              </a:lnSpc>
            </a:pPr>
            <a:endParaRPr lang="en-US" sz="1200" spc="130" dirty="0">
              <a:solidFill>
                <a:schemeClr val="tx2">
                  <a:lumMod val="10000"/>
                </a:schemeClr>
              </a:solidFill>
            </a:endParaRPr>
          </a:p>
          <a:p>
            <a:pPr marL="12700" marR="5080">
              <a:lnSpc>
                <a:spcPct val="154200"/>
              </a:lnSpc>
            </a:pPr>
            <a:r>
              <a:rPr lang="en-US" sz="1200" spc="130" dirty="0" smtClean="0">
                <a:solidFill>
                  <a:schemeClr val="tx2">
                    <a:lumMod val="10000"/>
                  </a:schemeClr>
                </a:solidFill>
              </a:rPr>
              <a:t> </a:t>
            </a:r>
            <a:r>
              <a:rPr lang="en-US" sz="1200" dirty="0" smtClean="0"/>
              <a:t> </a:t>
            </a:r>
            <a:endParaRPr lang="en-US" sz="1200" spc="130" dirty="0" smtClean="0">
              <a:solidFill>
                <a:schemeClr val="tx2">
                  <a:lumMod val="10000"/>
                </a:schemeClr>
              </a:solidFill>
            </a:endParaRPr>
          </a:p>
          <a:p>
            <a:pPr marL="12700" marR="5080">
              <a:lnSpc>
                <a:spcPct val="154200"/>
              </a:lnSpc>
            </a:pPr>
            <a:endParaRPr lang="en-US" sz="1200" spc="130" dirty="0" smtClean="0">
              <a:solidFill>
                <a:schemeClr val="tx2">
                  <a:lumMod val="10000"/>
                </a:schemeClr>
              </a:solidFill>
            </a:endParaRPr>
          </a:p>
          <a:p>
            <a:pPr marL="12700" marR="5080">
              <a:lnSpc>
                <a:spcPct val="154200"/>
              </a:lnSpc>
            </a:pPr>
            <a:endParaRPr lang="en-IN"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D39289D-3E61-E290-EC95-23B9DA3F8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6422"/>
            <a:ext cx="9144000" cy="2851745"/>
          </a:xfrm>
          <a:prstGeom prst="rect">
            <a:avLst/>
          </a:prstGeom>
        </p:spPr>
      </p:pic>
      <p:sp>
        <p:nvSpPr>
          <p:cNvPr id="5" name="Title 1">
            <a:extLst>
              <a:ext uri="{FF2B5EF4-FFF2-40B4-BE49-F238E27FC236}">
                <a16:creationId xmlns:a16="http://schemas.microsoft.com/office/drawing/2014/main" xmlns="" id="{A67C665E-E356-D897-4677-46AC5316732A}"/>
              </a:ext>
            </a:extLst>
          </p:cNvPr>
          <p:cNvSpPr>
            <a:spLocks noGrp="1"/>
          </p:cNvSpPr>
          <p:nvPr>
            <p:ph type="title"/>
          </p:nvPr>
        </p:nvSpPr>
        <p:spPr>
          <a:xfrm>
            <a:off x="275897" y="4043855"/>
            <a:ext cx="7945820" cy="756745"/>
          </a:xfrm>
        </p:spPr>
        <p:txBody>
          <a:bodyPr>
            <a:normAutofit fontScale="90000"/>
          </a:bodyPr>
          <a:lstStyle/>
          <a:p>
            <a:r>
              <a:rPr lang="en-US" sz="1800" dirty="0">
                <a:solidFill>
                  <a:schemeClr val="accent2"/>
                </a:solidFill>
              </a:rPr>
              <a:t>From the graph we see that most of the customers like to stay for 3 days followed by 2 days.</a:t>
            </a:r>
            <a:r>
              <a:rPr lang="en-US" sz="1800" dirty="0">
                <a:solidFill>
                  <a:schemeClr val="tx1"/>
                </a:solidFill>
              </a:rPr>
              <a:t/>
            </a:r>
            <a:br>
              <a:rPr lang="en-US" sz="1800" dirty="0">
                <a:solidFill>
                  <a:schemeClr val="tx1"/>
                </a:solidFill>
              </a:rPr>
            </a:br>
            <a:r>
              <a:rPr lang="en-US" dirty="0"/>
              <a:t/>
            </a:r>
            <a:br>
              <a:rPr lang="en-US" dirty="0"/>
            </a:br>
            <a:r>
              <a:rPr lang="en-US" dirty="0"/>
              <a:t/>
            </a:r>
            <a:br>
              <a:rPr lang="en-US" dirty="0"/>
            </a:br>
            <a:r>
              <a:rPr lang="en-US" dirty="0"/>
              <a:t/>
            </a:r>
            <a:br>
              <a:rPr lang="en-US" dirty="0"/>
            </a:br>
            <a:endParaRPr lang="en-US" dirty="0"/>
          </a:p>
        </p:txBody>
      </p:sp>
      <p:sp>
        <p:nvSpPr>
          <p:cNvPr id="9" name="Rectangle 8">
            <a:extLst>
              <a:ext uri="{FF2B5EF4-FFF2-40B4-BE49-F238E27FC236}">
                <a16:creationId xmlns:a16="http://schemas.microsoft.com/office/drawing/2014/main" xmlns="" id="{CF0C5F32-5A5C-74B1-613E-7D138551771B}"/>
              </a:ext>
            </a:extLst>
          </p:cNvPr>
          <p:cNvSpPr/>
          <p:nvPr/>
        </p:nvSpPr>
        <p:spPr>
          <a:xfrm>
            <a:off x="275897" y="3581749"/>
            <a:ext cx="1876097" cy="274943"/>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sz="2400" dirty="0">
                <a:solidFill>
                  <a:schemeClr val="tx1"/>
                </a:solidFill>
              </a:rPr>
              <a:t>Conclusion</a:t>
            </a:r>
          </a:p>
        </p:txBody>
      </p:sp>
    </p:spTree>
    <p:extLst>
      <p:ext uri="{BB962C8B-B14F-4D97-AF65-F5344CB8AC3E}">
        <p14:creationId xmlns:p14="http://schemas.microsoft.com/office/powerpoint/2010/main" val="4149508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7.What is the rate of cancellation in city hotel and resort hotel?</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solidFill>
                  <a:schemeClr val="accent2"/>
                </a:solidFill>
              </a:rPr>
              <a:t>Having the data for the booking and cancellation rate of hotel types can be very helpful for one to find which hotel provides better services and eventually to decide which hotel to choose for booking.</a:t>
            </a:r>
          </a:p>
          <a:p>
            <a:endParaRPr lang="en-US" dirty="0">
              <a:solidFill>
                <a:schemeClr val="accent2"/>
              </a:solidFill>
            </a:endParaRPr>
          </a:p>
          <a:p>
            <a:pPr>
              <a:buFont typeface="Wingdings" panose="05000000000000000000" pitchFamily="2" charset="2"/>
              <a:buChar char="Ø"/>
            </a:pPr>
            <a:r>
              <a:rPr lang="en-US" dirty="0">
                <a:solidFill>
                  <a:schemeClr val="accent2"/>
                </a:solidFill>
              </a:rPr>
              <a:t>From the dataset we find the booking and cancellation rate in both resorts and city hotel. Then we find which hotel type has higher cancellation rate. </a:t>
            </a:r>
          </a:p>
          <a:p>
            <a:endParaRPr lang="en-US" dirty="0">
              <a:solidFill>
                <a:schemeClr val="accent2"/>
              </a:solidFill>
            </a:endParaRPr>
          </a:p>
        </p:txBody>
      </p:sp>
    </p:spTree>
    <p:extLst>
      <p:ext uri="{BB962C8B-B14F-4D97-AF65-F5344CB8AC3E}">
        <p14:creationId xmlns:p14="http://schemas.microsoft.com/office/powerpoint/2010/main" val="4104071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7B3138CB-A85A-C90D-D022-7B09CF5F27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2187" y="209549"/>
            <a:ext cx="6109138" cy="3371627"/>
          </a:xfrm>
          <a:prstGeom prst="rect">
            <a:avLst/>
          </a:prstGeom>
        </p:spPr>
      </p:pic>
      <p:sp>
        <p:nvSpPr>
          <p:cNvPr id="5" name="Rectangle 1">
            <a:extLst>
              <a:ext uri="{FF2B5EF4-FFF2-40B4-BE49-F238E27FC236}">
                <a16:creationId xmlns:a16="http://schemas.microsoft.com/office/drawing/2014/main" xmlns="" id="{10AEE801-806D-6B9E-7DAD-041256919BE9}"/>
              </a:ext>
            </a:extLst>
          </p:cNvPr>
          <p:cNvSpPr>
            <a:spLocks noGrp="1" noChangeArrowheads="1"/>
          </p:cNvSpPr>
          <p:nvPr>
            <p:ph type="title"/>
          </p:nvPr>
        </p:nvSpPr>
        <p:spPr bwMode="auto">
          <a:xfrm>
            <a:off x="420042" y="4214359"/>
            <a:ext cx="784676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tx2">
                    <a:lumMod val="10000"/>
                  </a:schemeClr>
                </a:solidFill>
                <a:latin typeface="Arial Unicode MS"/>
                <a:cs typeface="Arial Unicode MS"/>
              </a:rPr>
              <a:t>Thus</a:t>
            </a:r>
            <a:r>
              <a:rPr lang="en-US" sz="1600" spc="-5" dirty="0">
                <a:solidFill>
                  <a:schemeClr val="tx2">
                    <a:lumMod val="10000"/>
                  </a:schemeClr>
                </a:solidFill>
                <a:latin typeface="Arial Unicode MS"/>
                <a:cs typeface="Arial Unicode MS"/>
              </a:rPr>
              <a:t> </a:t>
            </a:r>
            <a:r>
              <a:rPr lang="en-US" sz="1600" spc="70" dirty="0">
                <a:solidFill>
                  <a:schemeClr val="tx2">
                    <a:lumMod val="10000"/>
                  </a:schemeClr>
                </a:solidFill>
                <a:latin typeface="Arial Unicode MS"/>
                <a:cs typeface="Arial Unicode MS"/>
              </a:rPr>
              <a:t>we</a:t>
            </a:r>
            <a:r>
              <a:rPr lang="en-US" sz="1600" dirty="0">
                <a:solidFill>
                  <a:schemeClr val="tx2">
                    <a:lumMod val="10000"/>
                  </a:schemeClr>
                </a:solidFill>
                <a:latin typeface="Arial Unicode MS"/>
                <a:cs typeface="Arial Unicode MS"/>
              </a:rPr>
              <a:t> </a:t>
            </a:r>
            <a:r>
              <a:rPr lang="en-US" sz="1600" spc="-20" dirty="0">
                <a:solidFill>
                  <a:schemeClr val="tx2">
                    <a:lumMod val="10000"/>
                  </a:schemeClr>
                </a:solidFill>
                <a:latin typeface="Arial Unicode MS"/>
                <a:cs typeface="Arial Unicode MS"/>
              </a:rPr>
              <a:t>can</a:t>
            </a:r>
            <a:r>
              <a:rPr lang="en-US" sz="1600" dirty="0">
                <a:solidFill>
                  <a:schemeClr val="tx2">
                    <a:lumMod val="10000"/>
                  </a:schemeClr>
                </a:solidFill>
                <a:latin typeface="Arial Unicode MS"/>
                <a:cs typeface="Arial Unicode MS"/>
              </a:rPr>
              <a:t> conclude from above </a:t>
            </a:r>
            <a:r>
              <a:rPr kumimoji="0" lang="en-US" sz="1600" i="0" u="none" strike="noStrike" cap="none" normalizeH="0" baseline="0" dirty="0">
                <a:ln>
                  <a:noFill/>
                </a:ln>
                <a:solidFill>
                  <a:schemeClr val="accent2"/>
                </a:solidFill>
                <a:effectLst/>
                <a:latin typeface="Roboto"/>
              </a:rPr>
              <a:t>Observation that 37% customer were cancelling booking of city or resort hotels</a:t>
            </a:r>
            <a:endParaRPr kumimoji="0" lang="en-US" sz="1600" i="0" u="none" strike="noStrike" cap="none" normalizeH="0" baseline="0" dirty="0">
              <a:ln>
                <a:noFill/>
              </a:ln>
              <a:solidFill>
                <a:schemeClr val="accent2"/>
              </a:solidFill>
              <a:effectLst/>
            </a:endParaRPr>
          </a:p>
        </p:txBody>
      </p:sp>
      <p:sp>
        <p:nvSpPr>
          <p:cNvPr id="6" name="Rectangle 5">
            <a:extLst>
              <a:ext uri="{FF2B5EF4-FFF2-40B4-BE49-F238E27FC236}">
                <a16:creationId xmlns:a16="http://schemas.microsoft.com/office/drawing/2014/main" xmlns="" id="{20195942-EF5F-2A2B-4765-8DE1610DB867}"/>
              </a:ext>
            </a:extLst>
          </p:cNvPr>
          <p:cNvSpPr/>
          <p:nvPr/>
        </p:nvSpPr>
        <p:spPr>
          <a:xfrm>
            <a:off x="420042" y="3889177"/>
            <a:ext cx="1876097" cy="274943"/>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sz="2400" dirty="0">
                <a:solidFill>
                  <a:schemeClr val="tx1"/>
                </a:solidFill>
              </a:rPr>
              <a:t>Conclusion</a:t>
            </a:r>
          </a:p>
        </p:txBody>
      </p:sp>
    </p:spTree>
    <p:extLst>
      <p:ext uri="{BB962C8B-B14F-4D97-AF65-F5344CB8AC3E}">
        <p14:creationId xmlns:p14="http://schemas.microsoft.com/office/powerpoint/2010/main" val="2607763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513" y="422384"/>
            <a:ext cx="6619244" cy="933450"/>
          </a:xfrm>
        </p:spPr>
        <p:txBody>
          <a:bodyPr/>
          <a:lstStyle/>
          <a:p>
            <a:r>
              <a:rPr lang="en-US" dirty="0"/>
              <a:t>8.Time Series Analysis on most lucrative market segment Online TA</a:t>
            </a:r>
            <a:br>
              <a:rPr lang="en-US" dirty="0"/>
            </a:br>
            <a:endParaRPr lang="en-US" dirty="0"/>
          </a:p>
        </p:txBody>
      </p:sp>
      <p:sp>
        <p:nvSpPr>
          <p:cNvPr id="3" name="Content Placeholder 2"/>
          <p:cNvSpPr>
            <a:spLocks noGrp="1"/>
          </p:cNvSpPr>
          <p:nvPr>
            <p:ph idx="1"/>
          </p:nvPr>
        </p:nvSpPr>
        <p:spPr>
          <a:xfrm>
            <a:off x="818919" y="1779204"/>
            <a:ext cx="6619244" cy="2562225"/>
          </a:xfrm>
        </p:spPr>
        <p:txBody>
          <a:bodyPr/>
          <a:lstStyle/>
          <a:p>
            <a:pPr>
              <a:buFont typeface="Wingdings" panose="05000000000000000000" pitchFamily="2" charset="2"/>
              <a:buChar char="Ø"/>
            </a:pPr>
            <a:r>
              <a:rPr lang="en-US" dirty="0">
                <a:solidFill>
                  <a:schemeClr val="accent2"/>
                </a:solidFill>
              </a:rPr>
              <a:t>Time series analysis for hotel booking can be very helpful for hotel and business owners to understand the market.</a:t>
            </a:r>
          </a:p>
          <a:p>
            <a:endParaRPr lang="en-US" dirty="0">
              <a:solidFill>
                <a:schemeClr val="accent2"/>
              </a:solidFill>
            </a:endParaRPr>
          </a:p>
          <a:p>
            <a:pPr>
              <a:buFont typeface="Wingdings" panose="05000000000000000000" pitchFamily="2" charset="2"/>
              <a:buChar char="Ø"/>
            </a:pPr>
            <a:r>
              <a:rPr lang="en-US" dirty="0">
                <a:solidFill>
                  <a:schemeClr val="accent2"/>
                </a:solidFill>
              </a:rPr>
              <a:t>This will be helpful to understand market demand for hotels throughout the year.</a:t>
            </a:r>
          </a:p>
        </p:txBody>
      </p:sp>
    </p:spTree>
    <p:extLst>
      <p:ext uri="{BB962C8B-B14F-4D97-AF65-F5344CB8AC3E}">
        <p14:creationId xmlns:p14="http://schemas.microsoft.com/office/powerpoint/2010/main" val="187399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41442E5-7D4D-3049-325D-F4B32F788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895350"/>
            <a:ext cx="7772400" cy="2113777"/>
          </a:xfrm>
          <a:prstGeom prst="rect">
            <a:avLst/>
          </a:prstGeom>
        </p:spPr>
      </p:pic>
      <p:sp>
        <p:nvSpPr>
          <p:cNvPr id="5" name="Rectangle 1">
            <a:extLst>
              <a:ext uri="{FF2B5EF4-FFF2-40B4-BE49-F238E27FC236}">
                <a16:creationId xmlns:a16="http://schemas.microsoft.com/office/drawing/2014/main" xmlns="" id="{8EEC4C00-E591-7657-1551-2F4027B26AAE}"/>
              </a:ext>
            </a:extLst>
          </p:cNvPr>
          <p:cNvSpPr>
            <a:spLocks noGrp="1" noChangeArrowheads="1"/>
          </p:cNvSpPr>
          <p:nvPr>
            <p:ph type="title"/>
          </p:nvPr>
        </p:nvSpPr>
        <p:spPr bwMode="auto">
          <a:xfrm>
            <a:off x="457200" y="3993424"/>
            <a:ext cx="847700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accent2"/>
                </a:solidFill>
                <a:effectLst/>
                <a:latin typeface="Arial" panose="020B0604020202020204" pitchFamily="34" charset="0"/>
              </a:rPr>
              <a:t>We can clearly see from above graph that there is seasonal variation in hotel bookings both</a:t>
            </a:r>
            <a:br>
              <a:rPr kumimoji="0" lang="en-US" sz="1600" b="0" i="0" u="none" strike="noStrike" cap="none" normalizeH="0" baseline="0" dirty="0">
                <a:ln>
                  <a:noFill/>
                </a:ln>
                <a:solidFill>
                  <a:schemeClr val="accent2"/>
                </a:solidFill>
                <a:effectLst/>
                <a:latin typeface="Arial" panose="020B0604020202020204" pitchFamily="34" charset="0"/>
              </a:rPr>
            </a:br>
            <a:r>
              <a:rPr kumimoji="0" lang="en-US" sz="1600" b="0" i="0" u="none" strike="noStrike" cap="none" normalizeH="0" baseline="0" dirty="0">
                <a:ln>
                  <a:noFill/>
                </a:ln>
                <a:solidFill>
                  <a:schemeClr val="accent2"/>
                </a:solidFill>
                <a:effectLst/>
                <a:latin typeface="Arial" panose="020B0604020202020204" pitchFamily="34" charset="0"/>
              </a:rPr>
              <a:t> hotel is following same trend but with different numbers ,August is most </a:t>
            </a:r>
            <a:br>
              <a:rPr kumimoji="0" lang="en-US" sz="1600" b="0" i="0" u="none" strike="noStrike" cap="none" normalizeH="0" baseline="0" dirty="0">
                <a:ln>
                  <a:noFill/>
                </a:ln>
                <a:solidFill>
                  <a:schemeClr val="accent2"/>
                </a:solidFill>
                <a:effectLst/>
                <a:latin typeface="Arial" panose="020B0604020202020204" pitchFamily="34" charset="0"/>
              </a:rPr>
            </a:br>
            <a:r>
              <a:rPr kumimoji="0" lang="en-US" sz="1600" b="0" i="0" u="none" strike="noStrike" cap="none" normalizeH="0" baseline="0" dirty="0">
                <a:ln>
                  <a:noFill/>
                </a:ln>
                <a:solidFill>
                  <a:schemeClr val="accent2"/>
                </a:solidFill>
                <a:effectLst/>
                <a:latin typeface="Arial" panose="020B0604020202020204" pitchFamily="34" charset="0"/>
              </a:rPr>
              <a:t>visited month and January is least visited in both types of hotel.</a:t>
            </a:r>
          </a:p>
        </p:txBody>
      </p:sp>
      <p:sp>
        <p:nvSpPr>
          <p:cNvPr id="6" name="Rectangle 5">
            <a:extLst>
              <a:ext uri="{FF2B5EF4-FFF2-40B4-BE49-F238E27FC236}">
                <a16:creationId xmlns:a16="http://schemas.microsoft.com/office/drawing/2014/main" xmlns="" id="{AA237ACE-D58D-2059-9A4C-8EA7F8F906CC}"/>
              </a:ext>
            </a:extLst>
          </p:cNvPr>
          <p:cNvSpPr/>
          <p:nvPr/>
        </p:nvSpPr>
        <p:spPr>
          <a:xfrm>
            <a:off x="457200" y="3547906"/>
            <a:ext cx="1876097" cy="274943"/>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sz="2400" dirty="0">
                <a:solidFill>
                  <a:schemeClr val="tx1"/>
                </a:solidFill>
              </a:rPr>
              <a:t>Conclusion</a:t>
            </a:r>
          </a:p>
        </p:txBody>
      </p:sp>
    </p:spTree>
    <p:extLst>
      <p:ext uri="{BB962C8B-B14F-4D97-AF65-F5344CB8AC3E}">
        <p14:creationId xmlns:p14="http://schemas.microsoft.com/office/powerpoint/2010/main" val="3077163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7820" y="163753"/>
            <a:ext cx="8260015" cy="456535"/>
          </a:xfrm>
          <a:prstGeom prst="rect">
            <a:avLst/>
          </a:prstGeom>
        </p:spPr>
        <p:txBody>
          <a:bodyPr vert="horz" wrap="square" lIns="0" tIns="12700" rIns="0" bIns="0" rtlCol="0">
            <a:spAutoFit/>
          </a:bodyPr>
          <a:lstStyle/>
          <a:p>
            <a:pPr marL="12700">
              <a:spcBef>
                <a:spcPts val="100"/>
              </a:spcBef>
            </a:pPr>
            <a:r>
              <a:rPr lang="en-US" dirty="0"/>
              <a:t>9.How Many customers require car parking spaces</a:t>
            </a:r>
            <a:endParaRPr spc="-105" dirty="0">
              <a:solidFill>
                <a:schemeClr val="tx1"/>
              </a:solidFill>
            </a:endParaRPr>
          </a:p>
        </p:txBody>
      </p:sp>
      <p:sp>
        <p:nvSpPr>
          <p:cNvPr id="3" name="object 3"/>
          <p:cNvSpPr txBox="1"/>
          <p:nvPr/>
        </p:nvSpPr>
        <p:spPr>
          <a:xfrm>
            <a:off x="573938" y="904643"/>
            <a:ext cx="6644005" cy="3072764"/>
          </a:xfrm>
          <a:prstGeom prst="rect">
            <a:avLst/>
          </a:prstGeom>
        </p:spPr>
        <p:txBody>
          <a:bodyPr vert="horz" wrap="square" lIns="0" tIns="12065" rIns="0" bIns="0" rtlCol="0">
            <a:spAutoFit/>
          </a:bodyPr>
          <a:lstStyle/>
          <a:p>
            <a:pPr marL="298450" marR="5080" indent="-285750">
              <a:lnSpc>
                <a:spcPct val="116100"/>
              </a:lnSpc>
              <a:spcBef>
                <a:spcPts val="95"/>
              </a:spcBef>
              <a:buFont typeface="Arial" panose="020B0604020202020204" pitchFamily="34" charset="0"/>
              <a:buChar char="•"/>
            </a:pPr>
            <a:r>
              <a:rPr lang="en-US" sz="1600" spc="60" dirty="0">
                <a:solidFill>
                  <a:schemeClr val="tx2">
                    <a:lumMod val="10000"/>
                  </a:schemeClr>
                </a:solidFill>
                <a:latin typeface="Arial Unicode MS"/>
                <a:cs typeface="Arial Unicode MS"/>
              </a:rPr>
              <a:t>For hotel management it is very important to understand demands of their customer. Car parking facility is one of those demands.</a:t>
            </a:r>
            <a:endParaRPr sz="1600" dirty="0">
              <a:solidFill>
                <a:schemeClr val="tx2">
                  <a:lumMod val="10000"/>
                </a:schemeClr>
              </a:solidFill>
              <a:latin typeface="Arial Unicode MS"/>
              <a:cs typeface="Arial Unicode MS"/>
            </a:endParaRPr>
          </a:p>
          <a:p>
            <a:pPr marL="298450" marR="2158365" indent="-285750">
              <a:lnSpc>
                <a:spcPct val="178600"/>
              </a:lnSpc>
              <a:buFont typeface="Arial" panose="020B0604020202020204" pitchFamily="34" charset="0"/>
              <a:buChar char="•"/>
            </a:pPr>
            <a:r>
              <a:rPr lang="en-US" sz="1600" spc="100" dirty="0">
                <a:solidFill>
                  <a:schemeClr val="tx2">
                    <a:lumMod val="10000"/>
                  </a:schemeClr>
                </a:solidFill>
                <a:latin typeface="Arial Unicode MS"/>
                <a:cs typeface="Arial Unicode MS"/>
              </a:rPr>
              <a:t>From the data we will find how many customers would like to have parking facility in hotel.</a:t>
            </a:r>
          </a:p>
          <a:p>
            <a:pPr marL="298450" marR="2158365" indent="-285750">
              <a:lnSpc>
                <a:spcPct val="178600"/>
              </a:lnSpc>
              <a:buFont typeface="Arial" panose="020B0604020202020204" pitchFamily="34" charset="0"/>
              <a:buChar char="•"/>
            </a:pPr>
            <a:r>
              <a:rPr lang="en-US" sz="1600" dirty="0">
                <a:solidFill>
                  <a:schemeClr val="tx2">
                    <a:lumMod val="10000"/>
                  </a:schemeClr>
                </a:solidFill>
                <a:latin typeface="Arial Unicode MS"/>
                <a:cs typeface="Arial Unicode MS"/>
              </a:rPr>
              <a:t>This data will help hotel management to improve their services and business.</a:t>
            </a:r>
            <a:endParaRPr lang="en-US" sz="1600" spc="100" dirty="0">
              <a:solidFill>
                <a:schemeClr val="tx2">
                  <a:lumMod val="10000"/>
                </a:schemeClr>
              </a:solidFill>
              <a:latin typeface="Arial Unicode MS"/>
              <a:cs typeface="Arial Unicode MS"/>
            </a:endParaRPr>
          </a:p>
        </p:txBody>
      </p:sp>
    </p:spTree>
    <p:extLst>
      <p:ext uri="{BB962C8B-B14F-4D97-AF65-F5344CB8AC3E}">
        <p14:creationId xmlns:p14="http://schemas.microsoft.com/office/powerpoint/2010/main" val="2026989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A237ACE-D58D-2059-9A4C-8EA7F8F906CC}"/>
              </a:ext>
            </a:extLst>
          </p:cNvPr>
          <p:cNvSpPr/>
          <p:nvPr/>
        </p:nvSpPr>
        <p:spPr>
          <a:xfrm>
            <a:off x="815787" y="4500283"/>
            <a:ext cx="7763435" cy="89648"/>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sz="2400" dirty="0">
                <a:solidFill>
                  <a:schemeClr val="tx1"/>
                </a:solidFill>
              </a:rPr>
              <a:t>Number of customers who require car parking spaces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787" y="365429"/>
            <a:ext cx="7328306" cy="3731441"/>
          </a:xfrm>
          <a:prstGeom prst="rect">
            <a:avLst/>
          </a:prstGeom>
        </p:spPr>
      </p:pic>
    </p:spTree>
    <p:extLst>
      <p:ext uri="{BB962C8B-B14F-4D97-AF65-F5344CB8AC3E}">
        <p14:creationId xmlns:p14="http://schemas.microsoft.com/office/powerpoint/2010/main" val="2693117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A237ACE-D58D-2059-9A4C-8EA7F8F906CC}"/>
              </a:ext>
            </a:extLst>
          </p:cNvPr>
          <p:cNvSpPr/>
          <p:nvPr/>
        </p:nvSpPr>
        <p:spPr>
          <a:xfrm>
            <a:off x="1380565" y="8991600"/>
            <a:ext cx="7763435" cy="89648"/>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endParaRPr lang="en-IN" sz="2400"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4902" y="295835"/>
            <a:ext cx="3784454" cy="3646394"/>
          </a:xfrm>
          <a:prstGeom prst="rect">
            <a:avLst/>
          </a:prstGeom>
        </p:spPr>
      </p:pic>
      <p:sp>
        <p:nvSpPr>
          <p:cNvPr id="4" name="Rectangle 1"/>
          <p:cNvSpPr>
            <a:spLocks noChangeArrowheads="1"/>
          </p:cNvSpPr>
          <p:nvPr/>
        </p:nvSpPr>
        <p:spPr bwMode="auto">
          <a:xfrm>
            <a:off x="102476" y="3353637"/>
            <a:ext cx="5983014" cy="195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3327"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212121"/>
              </a:solidFill>
              <a:effectLst/>
              <a:latin typeface="Roboto"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212121"/>
              </a:solidFill>
              <a:latin typeface="Roboto"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212121"/>
              </a:solidFill>
              <a:effectLst/>
              <a:latin typeface="Roboto" panose="020B0604020202020204" charset="0"/>
            </a:endParaRPr>
          </a:p>
          <a:p>
            <a:pPr eaLnBrk="0" fontAlgn="base" hangingPunct="0">
              <a:spcBef>
                <a:spcPct val="0"/>
              </a:spcBef>
              <a:spcAft>
                <a:spcPct val="0"/>
              </a:spcAft>
              <a:buClrTx/>
            </a:pPr>
            <a:r>
              <a:rPr lang="en-IN" sz="2400" dirty="0">
                <a:solidFill>
                  <a:schemeClr val="tx1"/>
                </a:solidFill>
              </a:rPr>
              <a:t>Conclusion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212121"/>
              </a:solidFill>
              <a:latin typeface="Roboto"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dirty="0">
                <a:ln>
                  <a:noFill/>
                </a:ln>
                <a:solidFill>
                  <a:schemeClr val="accent2"/>
                </a:solidFill>
                <a:effectLst/>
                <a:latin typeface="Roboto" panose="020B0604020202020204" charset="0"/>
              </a:rPr>
              <a:t>From above graph and pie chart we can observe 93% customers require car parking space</a:t>
            </a:r>
            <a:endParaRPr kumimoji="0" lang="en-US" altLang="en-US" sz="1600" i="0" u="none" strike="noStrike" cap="none" normalizeH="0" baseline="0" dirty="0">
              <a:ln>
                <a:noFill/>
              </a:ln>
              <a:solidFill>
                <a:schemeClr val="accent2"/>
              </a:solidFill>
              <a:effectLst/>
              <a:latin typeface="Roboto"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4018311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7820" y="163753"/>
            <a:ext cx="8260015" cy="887422"/>
          </a:xfrm>
          <a:prstGeom prst="rect">
            <a:avLst/>
          </a:prstGeom>
        </p:spPr>
        <p:txBody>
          <a:bodyPr vert="horz" wrap="square" lIns="0" tIns="12700" rIns="0" bIns="0" rtlCol="0">
            <a:spAutoFit/>
          </a:bodyPr>
          <a:lstStyle/>
          <a:p>
            <a:pPr marL="12700">
              <a:spcBef>
                <a:spcPts val="100"/>
              </a:spcBef>
            </a:pPr>
            <a:r>
              <a:rPr lang="en-US" dirty="0"/>
              <a:t>10.What type of meal customers prefer to have in hotel</a:t>
            </a:r>
            <a:endParaRPr spc="-105" dirty="0">
              <a:solidFill>
                <a:schemeClr val="tx1"/>
              </a:solidFill>
            </a:endParaRPr>
          </a:p>
        </p:txBody>
      </p:sp>
      <p:sp>
        <p:nvSpPr>
          <p:cNvPr id="3" name="object 3"/>
          <p:cNvSpPr txBox="1"/>
          <p:nvPr/>
        </p:nvSpPr>
        <p:spPr>
          <a:xfrm>
            <a:off x="573938" y="904643"/>
            <a:ext cx="6644005" cy="3529043"/>
          </a:xfrm>
          <a:prstGeom prst="rect">
            <a:avLst/>
          </a:prstGeom>
        </p:spPr>
        <p:txBody>
          <a:bodyPr vert="horz" wrap="square" lIns="0" tIns="12065" rIns="0" bIns="0" rtlCol="0">
            <a:spAutoFit/>
          </a:bodyPr>
          <a:lstStyle/>
          <a:p>
            <a:pPr marL="12700" marR="5080">
              <a:lnSpc>
                <a:spcPct val="116100"/>
              </a:lnSpc>
              <a:spcBef>
                <a:spcPts val="95"/>
              </a:spcBef>
            </a:pPr>
            <a:endParaRPr lang="en-US" sz="1600" dirty="0"/>
          </a:p>
          <a:p>
            <a:pPr marL="298450" marR="5080" indent="-285750">
              <a:lnSpc>
                <a:spcPct val="116100"/>
              </a:lnSpc>
              <a:spcBef>
                <a:spcPts val="95"/>
              </a:spcBef>
              <a:buFont typeface="Arial" panose="020B0604020202020204" pitchFamily="34" charset="0"/>
              <a:buChar char="•"/>
            </a:pPr>
            <a:r>
              <a:rPr lang="en-US" sz="1600" dirty="0"/>
              <a:t>From the data </a:t>
            </a:r>
            <a:r>
              <a:rPr lang="en-US" sz="1600" dirty="0" smtClean="0"/>
              <a:t>we </a:t>
            </a:r>
            <a:r>
              <a:rPr lang="en-US" sz="1600" dirty="0"/>
              <a:t>will find what is the most preferred meal type by the customer booking the hotel.</a:t>
            </a:r>
          </a:p>
          <a:p>
            <a:pPr marL="298450" marR="5080" indent="-285750">
              <a:lnSpc>
                <a:spcPct val="116100"/>
              </a:lnSpc>
              <a:spcBef>
                <a:spcPts val="95"/>
              </a:spcBef>
              <a:buFont typeface="Arial" panose="020B0604020202020204" pitchFamily="34" charset="0"/>
              <a:buChar char="•"/>
            </a:pPr>
            <a:endParaRPr lang="en-US" sz="1600" dirty="0"/>
          </a:p>
          <a:p>
            <a:pPr marL="298450" marR="5080" indent="-285750">
              <a:lnSpc>
                <a:spcPct val="116100"/>
              </a:lnSpc>
              <a:spcBef>
                <a:spcPts val="95"/>
              </a:spcBef>
              <a:buFont typeface="Arial" panose="020B0604020202020204" pitchFamily="34" charset="0"/>
              <a:buChar char="•"/>
            </a:pPr>
            <a:r>
              <a:rPr lang="en-US" sz="1600" dirty="0"/>
              <a:t>This data will help hotel management to understand customer needs and improve their services.</a:t>
            </a:r>
          </a:p>
          <a:p>
            <a:pPr marL="298450" marR="5080" indent="-285750">
              <a:lnSpc>
                <a:spcPct val="116100"/>
              </a:lnSpc>
              <a:spcBef>
                <a:spcPts val="95"/>
              </a:spcBef>
              <a:buFont typeface="Arial" panose="020B0604020202020204" pitchFamily="34" charset="0"/>
              <a:buChar char="•"/>
            </a:pPr>
            <a:endParaRPr lang="en-US" sz="1600" dirty="0"/>
          </a:p>
          <a:p>
            <a:pPr marL="298450" marR="5080" indent="-285750">
              <a:lnSpc>
                <a:spcPct val="116100"/>
              </a:lnSpc>
              <a:spcBef>
                <a:spcPts val="95"/>
              </a:spcBef>
              <a:buFont typeface="Arial" panose="020B0604020202020204" pitchFamily="34" charset="0"/>
              <a:buChar char="•"/>
            </a:pPr>
            <a:r>
              <a:rPr lang="en-US" sz="1600" dirty="0"/>
              <a:t>An excellent customer service will improve the relationship between their guests and their establishment.</a:t>
            </a:r>
          </a:p>
          <a:p>
            <a:pPr marL="298450" marR="5080" indent="-285750">
              <a:lnSpc>
                <a:spcPct val="116100"/>
              </a:lnSpc>
              <a:spcBef>
                <a:spcPts val="95"/>
              </a:spcBef>
              <a:buFont typeface="Arial" panose="020B0604020202020204" pitchFamily="34" charset="0"/>
              <a:buChar char="•"/>
            </a:pPr>
            <a:endParaRPr lang="en-US" sz="1600" dirty="0"/>
          </a:p>
          <a:p>
            <a:pPr marL="298450" marR="5080" indent="-285750">
              <a:lnSpc>
                <a:spcPct val="116100"/>
              </a:lnSpc>
              <a:spcBef>
                <a:spcPts val="95"/>
              </a:spcBef>
              <a:buFont typeface="Arial" panose="020B0604020202020204" pitchFamily="34" charset="0"/>
              <a:buChar char="•"/>
            </a:pPr>
            <a:r>
              <a:rPr lang="en-US" sz="1600" dirty="0"/>
              <a:t>Also, satisfied guests are more likely to come back and be loyal to  the hotel, as they will become true brand ambassadors.</a:t>
            </a:r>
            <a:endParaRPr sz="1600" dirty="0">
              <a:solidFill>
                <a:schemeClr val="tx2">
                  <a:lumMod val="10000"/>
                </a:schemeClr>
              </a:solidFill>
              <a:latin typeface="Arial Unicode MS"/>
              <a:cs typeface="Arial Unicode MS"/>
            </a:endParaRPr>
          </a:p>
        </p:txBody>
      </p:sp>
    </p:spTree>
    <p:extLst>
      <p:ext uri="{BB962C8B-B14F-4D97-AF65-F5344CB8AC3E}">
        <p14:creationId xmlns:p14="http://schemas.microsoft.com/office/powerpoint/2010/main" val="2074579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A237ACE-D58D-2059-9A4C-8EA7F8F906CC}"/>
              </a:ext>
            </a:extLst>
          </p:cNvPr>
          <p:cNvSpPr/>
          <p:nvPr/>
        </p:nvSpPr>
        <p:spPr>
          <a:xfrm>
            <a:off x="815787" y="4500283"/>
            <a:ext cx="7763435" cy="89648"/>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sz="2400" dirty="0">
                <a:solidFill>
                  <a:schemeClr val="tx1"/>
                </a:solidFill>
              </a:rPr>
              <a:t>Number of customers preferring different types of meals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871" y="672353"/>
            <a:ext cx="8629975" cy="3009882"/>
          </a:xfrm>
          <a:prstGeom prst="rect">
            <a:avLst/>
          </a:prstGeom>
        </p:spPr>
      </p:pic>
    </p:spTree>
    <p:extLst>
      <p:ext uri="{BB962C8B-B14F-4D97-AF65-F5344CB8AC3E}">
        <p14:creationId xmlns:p14="http://schemas.microsoft.com/office/powerpoint/2010/main" val="2175833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4064" y="315405"/>
            <a:ext cx="2819400" cy="452120"/>
          </a:xfrm>
          <a:prstGeom prst="rect">
            <a:avLst/>
          </a:prstGeom>
        </p:spPr>
        <p:txBody>
          <a:bodyPr vert="horz" wrap="square" lIns="0" tIns="12700" rIns="0" bIns="0" rtlCol="0">
            <a:spAutoFit/>
          </a:bodyPr>
          <a:lstStyle/>
          <a:p>
            <a:pPr marL="12700">
              <a:lnSpc>
                <a:spcPct val="100000"/>
              </a:lnSpc>
              <a:spcBef>
                <a:spcPts val="100"/>
              </a:spcBef>
            </a:pPr>
            <a:r>
              <a:rPr spc="-295" dirty="0"/>
              <a:t>DATA</a:t>
            </a:r>
            <a:r>
              <a:rPr spc="-110" dirty="0"/>
              <a:t> </a:t>
            </a:r>
            <a:r>
              <a:rPr spc="-80" dirty="0"/>
              <a:t>SUMMARY</a:t>
            </a:r>
          </a:p>
        </p:txBody>
      </p:sp>
      <p:sp>
        <p:nvSpPr>
          <p:cNvPr id="3" name="object 3"/>
          <p:cNvSpPr txBox="1"/>
          <p:nvPr/>
        </p:nvSpPr>
        <p:spPr>
          <a:xfrm>
            <a:off x="1124064" y="1045712"/>
            <a:ext cx="6863080" cy="3806940"/>
          </a:xfrm>
          <a:prstGeom prst="rect">
            <a:avLst/>
          </a:prstGeom>
        </p:spPr>
        <p:txBody>
          <a:bodyPr vert="horz" wrap="square" lIns="0" tIns="12065" rIns="0" bIns="0" rtlCol="0">
            <a:spAutoFit/>
          </a:bodyPr>
          <a:lstStyle/>
          <a:p>
            <a:pPr marL="12700" marR="566420">
              <a:lnSpc>
                <a:spcPct val="105300"/>
              </a:lnSpc>
              <a:spcBef>
                <a:spcPts val="95"/>
              </a:spcBef>
            </a:pPr>
            <a:r>
              <a:rPr lang="en-IN" sz="1800" dirty="0">
                <a:solidFill>
                  <a:schemeClr val="tx2">
                    <a:lumMod val="10000"/>
                  </a:schemeClr>
                </a:solidFill>
                <a:latin typeface="Arial Unicode MS"/>
                <a:cs typeface="Arial Unicode MS"/>
              </a:rPr>
              <a:t>h</a:t>
            </a:r>
            <a:r>
              <a:rPr sz="1800" dirty="0" err="1">
                <a:solidFill>
                  <a:schemeClr val="tx2">
                    <a:lumMod val="10000"/>
                  </a:schemeClr>
                </a:solidFill>
                <a:latin typeface="Arial Unicode MS"/>
                <a:cs typeface="Arial Unicode MS"/>
              </a:rPr>
              <a:t>otel</a:t>
            </a:r>
            <a:r>
              <a:rPr sz="1800" dirty="0">
                <a:solidFill>
                  <a:schemeClr val="tx2">
                    <a:lumMod val="10000"/>
                  </a:schemeClr>
                </a:solidFill>
                <a:latin typeface="Arial Unicode MS"/>
                <a:cs typeface="Arial Unicode MS"/>
              </a:rPr>
              <a:t>_</a:t>
            </a:r>
            <a:r>
              <a:rPr lang="en-IN" sz="1800" dirty="0">
                <a:solidFill>
                  <a:schemeClr val="tx2">
                    <a:lumMod val="10000"/>
                  </a:schemeClr>
                </a:solidFill>
                <a:latin typeface="Arial Unicode MS"/>
                <a:cs typeface="Arial Unicode MS"/>
              </a:rPr>
              <a:t>b</a:t>
            </a:r>
            <a:r>
              <a:rPr sz="1800" dirty="0" err="1">
                <a:solidFill>
                  <a:schemeClr val="tx2">
                    <a:lumMod val="10000"/>
                  </a:schemeClr>
                </a:solidFill>
                <a:latin typeface="Arial Unicode MS"/>
                <a:cs typeface="Arial Unicode MS"/>
              </a:rPr>
              <a:t>ooking_df</a:t>
            </a:r>
            <a:r>
              <a:rPr sz="1800" spc="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a:t>
            </a:r>
            <a:r>
              <a:rPr sz="1800" spc="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This</a:t>
            </a:r>
            <a:r>
              <a:rPr sz="1800" spc="3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pandas</a:t>
            </a:r>
            <a:r>
              <a:rPr sz="1800" spc="30"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DataFrame</a:t>
            </a:r>
            <a:r>
              <a:rPr sz="1800" spc="3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contains</a:t>
            </a:r>
            <a:r>
              <a:rPr sz="1800" spc="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and</a:t>
            </a:r>
            <a:r>
              <a:rPr sz="1800" spc="35" dirty="0">
                <a:solidFill>
                  <a:schemeClr val="tx2">
                    <a:lumMod val="10000"/>
                  </a:schemeClr>
                </a:solidFill>
                <a:latin typeface="Arial Unicode MS"/>
                <a:cs typeface="Arial Unicode MS"/>
              </a:rPr>
              <a:t> </a:t>
            </a:r>
            <a:r>
              <a:rPr sz="1800" spc="-20" dirty="0">
                <a:solidFill>
                  <a:schemeClr val="tx2">
                    <a:lumMod val="10000"/>
                  </a:schemeClr>
                </a:solidFill>
                <a:latin typeface="Arial Unicode MS"/>
                <a:cs typeface="Arial Unicode MS"/>
              </a:rPr>
              <a:t>read </a:t>
            </a:r>
            <a:r>
              <a:rPr sz="1800" spc="60" dirty="0">
                <a:solidFill>
                  <a:schemeClr val="tx2">
                    <a:lumMod val="10000"/>
                  </a:schemeClr>
                </a:solidFill>
                <a:latin typeface="Arial Unicode MS"/>
                <a:cs typeface="Arial Unicode MS"/>
              </a:rPr>
              <a:t>whole</a:t>
            </a:r>
            <a:r>
              <a:rPr sz="1800" spc="-3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data</a:t>
            </a:r>
            <a:r>
              <a:rPr sz="1800" spc="-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given</a:t>
            </a:r>
            <a:r>
              <a:rPr sz="1800" spc="-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in</a:t>
            </a:r>
            <a:r>
              <a:rPr sz="1800" spc="-30" dirty="0">
                <a:solidFill>
                  <a:schemeClr val="tx2">
                    <a:lumMod val="10000"/>
                  </a:schemeClr>
                </a:solidFill>
                <a:latin typeface="Arial Unicode MS"/>
                <a:cs typeface="Arial Unicode MS"/>
              </a:rPr>
              <a:t> </a:t>
            </a:r>
            <a:r>
              <a:rPr sz="1800" spc="-55" dirty="0">
                <a:solidFill>
                  <a:schemeClr val="tx2">
                    <a:lumMod val="10000"/>
                  </a:schemeClr>
                </a:solidFill>
                <a:latin typeface="Arial Unicode MS"/>
                <a:cs typeface="Arial Unicode MS"/>
              </a:rPr>
              <a:t>CSV</a:t>
            </a:r>
            <a:r>
              <a:rPr sz="1800" spc="-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so</a:t>
            </a:r>
            <a:r>
              <a:rPr sz="1800" spc="-30" dirty="0">
                <a:solidFill>
                  <a:schemeClr val="tx2">
                    <a:lumMod val="10000"/>
                  </a:schemeClr>
                </a:solidFill>
                <a:latin typeface="Arial Unicode MS"/>
                <a:cs typeface="Arial Unicode MS"/>
              </a:rPr>
              <a:t> </a:t>
            </a:r>
            <a:r>
              <a:rPr sz="1800" spc="70" dirty="0">
                <a:solidFill>
                  <a:schemeClr val="tx2">
                    <a:lumMod val="10000"/>
                  </a:schemeClr>
                </a:solidFill>
                <a:latin typeface="Arial Unicode MS"/>
                <a:cs typeface="Arial Unicode MS"/>
              </a:rPr>
              <a:t>we</a:t>
            </a:r>
            <a:r>
              <a:rPr sz="1800" spc="-35" dirty="0">
                <a:solidFill>
                  <a:schemeClr val="tx2">
                    <a:lumMod val="10000"/>
                  </a:schemeClr>
                </a:solidFill>
                <a:latin typeface="Arial Unicode MS"/>
                <a:cs typeface="Arial Unicode MS"/>
              </a:rPr>
              <a:t> </a:t>
            </a:r>
            <a:r>
              <a:rPr sz="1800" spc="-20" dirty="0">
                <a:solidFill>
                  <a:schemeClr val="tx2">
                    <a:lumMod val="10000"/>
                  </a:schemeClr>
                </a:solidFill>
                <a:latin typeface="Arial Unicode MS"/>
                <a:cs typeface="Arial Unicode MS"/>
              </a:rPr>
              <a:t>can</a:t>
            </a:r>
            <a:r>
              <a:rPr sz="1800" spc="-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use</a:t>
            </a:r>
            <a:r>
              <a:rPr sz="1800" spc="-30" dirty="0">
                <a:solidFill>
                  <a:schemeClr val="tx2">
                    <a:lumMod val="10000"/>
                  </a:schemeClr>
                </a:solidFill>
                <a:latin typeface="Arial Unicode MS"/>
                <a:cs typeface="Arial Unicode MS"/>
              </a:rPr>
              <a:t> </a:t>
            </a:r>
            <a:r>
              <a:rPr sz="1800" spc="70" dirty="0">
                <a:solidFill>
                  <a:schemeClr val="tx2">
                    <a:lumMod val="10000"/>
                  </a:schemeClr>
                </a:solidFill>
                <a:latin typeface="Arial Unicode MS"/>
                <a:cs typeface="Arial Unicode MS"/>
              </a:rPr>
              <a:t>it</a:t>
            </a:r>
            <a:r>
              <a:rPr sz="1800" spc="-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like</a:t>
            </a:r>
            <a:r>
              <a:rPr sz="1800" spc="-30"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spreadsheet</a:t>
            </a:r>
            <a:endParaRPr sz="1800" dirty="0">
              <a:solidFill>
                <a:schemeClr val="tx2">
                  <a:lumMod val="10000"/>
                </a:schemeClr>
              </a:solidFill>
              <a:latin typeface="Arial Unicode MS"/>
              <a:cs typeface="Arial Unicode MS"/>
            </a:endParaRPr>
          </a:p>
          <a:p>
            <a:pPr marL="12700" marR="5080">
              <a:lnSpc>
                <a:spcPct val="105300"/>
              </a:lnSpc>
              <a:spcBef>
                <a:spcPts val="1200"/>
              </a:spcBef>
            </a:pPr>
            <a:r>
              <a:rPr sz="1800" dirty="0">
                <a:solidFill>
                  <a:schemeClr val="tx2">
                    <a:lumMod val="10000"/>
                  </a:schemeClr>
                </a:solidFill>
                <a:latin typeface="Arial Unicode MS"/>
                <a:cs typeface="Arial Unicode MS"/>
              </a:rPr>
              <a:t>Proportion</a:t>
            </a:r>
            <a:r>
              <a:rPr sz="1800" spc="5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variable</a:t>
            </a:r>
            <a:r>
              <a:rPr sz="1800" spc="5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a:t>
            </a:r>
            <a:r>
              <a:rPr sz="1800" spc="6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this</a:t>
            </a:r>
            <a:r>
              <a:rPr sz="1800" spc="5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variable</a:t>
            </a:r>
            <a:r>
              <a:rPr sz="1800" spc="6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refer</a:t>
            </a:r>
            <a:r>
              <a:rPr sz="1800" spc="55" dirty="0">
                <a:solidFill>
                  <a:schemeClr val="tx2">
                    <a:lumMod val="10000"/>
                  </a:schemeClr>
                </a:solidFill>
                <a:latin typeface="Arial Unicode MS"/>
                <a:cs typeface="Arial Unicode MS"/>
              </a:rPr>
              <a:t> </a:t>
            </a:r>
            <a:r>
              <a:rPr sz="1800" spc="60" dirty="0">
                <a:solidFill>
                  <a:schemeClr val="tx2">
                    <a:lumMod val="10000"/>
                  </a:schemeClr>
                </a:solidFill>
                <a:latin typeface="Arial Unicode MS"/>
                <a:cs typeface="Arial Unicode MS"/>
              </a:rPr>
              <a:t>to</a:t>
            </a:r>
            <a:r>
              <a:rPr sz="1800" spc="5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the</a:t>
            </a:r>
            <a:r>
              <a:rPr sz="1800" spc="6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ﬁltered</a:t>
            </a:r>
            <a:r>
              <a:rPr sz="1800" spc="55"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DataFrame</a:t>
            </a:r>
            <a:r>
              <a:rPr sz="1800" spc="60" dirty="0">
                <a:solidFill>
                  <a:schemeClr val="tx2">
                    <a:lumMod val="10000"/>
                  </a:schemeClr>
                </a:solidFill>
                <a:latin typeface="Arial Unicode MS"/>
                <a:cs typeface="Arial Unicode MS"/>
              </a:rPr>
              <a:t> </a:t>
            </a:r>
            <a:r>
              <a:rPr sz="1800" spc="-25" dirty="0">
                <a:solidFill>
                  <a:schemeClr val="tx2">
                    <a:lumMod val="10000"/>
                  </a:schemeClr>
                </a:solidFill>
                <a:latin typeface="Arial Unicode MS"/>
                <a:cs typeface="Arial Unicode MS"/>
              </a:rPr>
              <a:t>of </a:t>
            </a:r>
            <a:r>
              <a:rPr sz="1800" dirty="0">
                <a:solidFill>
                  <a:schemeClr val="tx2">
                    <a:lumMod val="10000"/>
                  </a:schemeClr>
                </a:solidFill>
                <a:latin typeface="Arial Unicode MS"/>
                <a:cs typeface="Arial Unicode MS"/>
              </a:rPr>
              <a:t>hotel_booking_df</a:t>
            </a:r>
            <a:r>
              <a:rPr sz="1800" spc="12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ﬁltered</a:t>
            </a:r>
            <a:r>
              <a:rPr sz="1800" spc="1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according</a:t>
            </a:r>
            <a:r>
              <a:rPr sz="1800" spc="130" dirty="0">
                <a:solidFill>
                  <a:schemeClr val="tx2">
                    <a:lumMod val="10000"/>
                  </a:schemeClr>
                </a:solidFill>
                <a:latin typeface="Arial Unicode MS"/>
                <a:cs typeface="Arial Unicode MS"/>
              </a:rPr>
              <a:t> </a:t>
            </a:r>
            <a:r>
              <a:rPr sz="1800" spc="60" dirty="0">
                <a:solidFill>
                  <a:schemeClr val="tx2">
                    <a:lumMod val="10000"/>
                  </a:schemeClr>
                </a:solidFill>
                <a:latin typeface="Arial Unicode MS"/>
                <a:cs typeface="Arial Unicode MS"/>
              </a:rPr>
              <a:t>to</a:t>
            </a:r>
            <a:r>
              <a:rPr sz="1800" spc="1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the</a:t>
            </a:r>
            <a:r>
              <a:rPr sz="1800" spc="12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adults</a:t>
            </a:r>
            <a:r>
              <a:rPr sz="1800" spc="1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,children</a:t>
            </a:r>
            <a:r>
              <a:rPr sz="1800" spc="130" dirty="0">
                <a:solidFill>
                  <a:schemeClr val="tx2">
                    <a:lumMod val="10000"/>
                  </a:schemeClr>
                </a:solidFill>
                <a:latin typeface="Arial Unicode MS"/>
                <a:cs typeface="Arial Unicode MS"/>
              </a:rPr>
              <a:t> </a:t>
            </a:r>
            <a:r>
              <a:rPr sz="1800" spc="-25" dirty="0">
                <a:solidFill>
                  <a:schemeClr val="tx2">
                    <a:lumMod val="10000"/>
                  </a:schemeClr>
                </a:solidFill>
                <a:latin typeface="Arial Unicode MS"/>
                <a:cs typeface="Arial Unicode MS"/>
              </a:rPr>
              <a:t>and </a:t>
            </a:r>
            <a:r>
              <a:rPr sz="1800" spc="-10" dirty="0">
                <a:solidFill>
                  <a:schemeClr val="tx2">
                    <a:lumMod val="10000"/>
                  </a:schemeClr>
                </a:solidFill>
                <a:latin typeface="Arial Unicode MS"/>
                <a:cs typeface="Arial Unicode MS"/>
              </a:rPr>
              <a:t>babies</a:t>
            </a:r>
            <a:endParaRPr sz="1800" dirty="0">
              <a:solidFill>
                <a:schemeClr val="tx2">
                  <a:lumMod val="10000"/>
                </a:schemeClr>
              </a:solidFill>
              <a:latin typeface="Arial Unicode MS"/>
              <a:cs typeface="Arial Unicode MS"/>
            </a:endParaRPr>
          </a:p>
          <a:p>
            <a:pPr marL="12700" marR="179705">
              <a:lnSpc>
                <a:spcPct val="105300"/>
              </a:lnSpc>
              <a:spcBef>
                <a:spcPts val="1200"/>
              </a:spcBef>
            </a:pPr>
            <a:r>
              <a:rPr sz="1800" dirty="0">
                <a:solidFill>
                  <a:schemeClr val="tx2">
                    <a:lumMod val="10000"/>
                  </a:schemeClr>
                </a:solidFill>
                <a:latin typeface="Arial Unicode MS"/>
                <a:cs typeface="Arial Unicode MS"/>
              </a:rPr>
              <a:t>Hotel_Booking_year1:this</a:t>
            </a:r>
            <a:r>
              <a:rPr sz="1800" spc="6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variable</a:t>
            </a:r>
            <a:r>
              <a:rPr sz="1800" spc="6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binds</a:t>
            </a:r>
            <a:r>
              <a:rPr sz="1800" spc="65" dirty="0">
                <a:solidFill>
                  <a:schemeClr val="tx2">
                    <a:lumMod val="10000"/>
                  </a:schemeClr>
                </a:solidFill>
                <a:latin typeface="Arial Unicode MS"/>
                <a:cs typeface="Arial Unicode MS"/>
              </a:rPr>
              <a:t> </a:t>
            </a:r>
            <a:r>
              <a:rPr sz="1800" spc="60" dirty="0">
                <a:solidFill>
                  <a:schemeClr val="tx2">
                    <a:lumMod val="10000"/>
                  </a:schemeClr>
                </a:solidFill>
                <a:latin typeface="Arial Unicode MS"/>
                <a:cs typeface="Arial Unicode MS"/>
              </a:rPr>
              <a:t>to</a:t>
            </a:r>
            <a:r>
              <a:rPr sz="1800" spc="6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the</a:t>
            </a:r>
            <a:r>
              <a:rPr sz="1800" spc="65"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DataFrame</a:t>
            </a:r>
            <a:r>
              <a:rPr sz="1800" spc="65"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which </a:t>
            </a:r>
            <a:r>
              <a:rPr sz="1800" dirty="0">
                <a:solidFill>
                  <a:schemeClr val="tx2">
                    <a:lumMod val="10000"/>
                  </a:schemeClr>
                </a:solidFill>
                <a:latin typeface="Arial Unicode MS"/>
                <a:cs typeface="Arial Unicode MS"/>
              </a:rPr>
              <a:t>contain</a:t>
            </a:r>
            <a:r>
              <a:rPr sz="1800" spc="4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information</a:t>
            </a:r>
            <a:r>
              <a:rPr sz="1800" spc="4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of</a:t>
            </a:r>
            <a:r>
              <a:rPr sz="1800" spc="5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years</a:t>
            </a:r>
            <a:r>
              <a:rPr sz="1800" spc="4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and</a:t>
            </a:r>
            <a:r>
              <a:rPr sz="1800" spc="4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booking</a:t>
            </a:r>
            <a:r>
              <a:rPr sz="1800" spc="50"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months</a:t>
            </a:r>
            <a:endParaRPr sz="1800" dirty="0">
              <a:solidFill>
                <a:schemeClr val="tx2">
                  <a:lumMod val="10000"/>
                </a:schemeClr>
              </a:solidFill>
              <a:latin typeface="Arial Unicode MS"/>
              <a:cs typeface="Arial Unicode MS"/>
            </a:endParaRPr>
          </a:p>
          <a:p>
            <a:pPr marL="12700" marR="554990">
              <a:lnSpc>
                <a:spcPct val="105300"/>
              </a:lnSpc>
              <a:spcBef>
                <a:spcPts val="1200"/>
              </a:spcBef>
            </a:pPr>
            <a:r>
              <a:rPr sz="1800" dirty="0">
                <a:solidFill>
                  <a:schemeClr val="tx2">
                    <a:lumMod val="10000"/>
                  </a:schemeClr>
                </a:solidFill>
                <a:latin typeface="Arial Unicode MS"/>
                <a:cs typeface="Arial Unicode MS"/>
              </a:rPr>
              <a:t>city_hotel_market_segment:this</a:t>
            </a:r>
            <a:r>
              <a:rPr sz="1800" spc="18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variable</a:t>
            </a:r>
            <a:r>
              <a:rPr sz="1800" spc="18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contains</a:t>
            </a:r>
            <a:r>
              <a:rPr sz="1800" spc="185"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information </a:t>
            </a:r>
            <a:r>
              <a:rPr sz="1800" dirty="0">
                <a:solidFill>
                  <a:schemeClr val="tx2">
                    <a:lumMod val="10000"/>
                  </a:schemeClr>
                </a:solidFill>
                <a:latin typeface="Arial Unicode MS"/>
                <a:cs typeface="Arial Unicode MS"/>
              </a:rPr>
              <a:t>about</a:t>
            </a:r>
            <a:r>
              <a:rPr sz="1800" spc="7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market</a:t>
            </a:r>
            <a:r>
              <a:rPr sz="1800" spc="8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segment</a:t>
            </a:r>
            <a:r>
              <a:rPr sz="1800" spc="7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related</a:t>
            </a:r>
            <a:r>
              <a:rPr sz="1800" spc="80" dirty="0">
                <a:solidFill>
                  <a:schemeClr val="tx2">
                    <a:lumMod val="10000"/>
                  </a:schemeClr>
                </a:solidFill>
                <a:latin typeface="Arial Unicode MS"/>
                <a:cs typeface="Arial Unicode MS"/>
              </a:rPr>
              <a:t> </a:t>
            </a:r>
            <a:r>
              <a:rPr sz="1800" spc="60" dirty="0">
                <a:solidFill>
                  <a:schemeClr val="tx2">
                    <a:lumMod val="10000"/>
                  </a:schemeClr>
                </a:solidFill>
                <a:latin typeface="Arial Unicode MS"/>
                <a:cs typeface="Arial Unicode MS"/>
              </a:rPr>
              <a:t>to</a:t>
            </a:r>
            <a:r>
              <a:rPr sz="1800" spc="8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city</a:t>
            </a:r>
            <a:r>
              <a:rPr sz="1800" spc="75"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hotel</a:t>
            </a:r>
            <a:endParaRPr sz="1800" dirty="0">
              <a:solidFill>
                <a:schemeClr val="tx2">
                  <a:lumMod val="10000"/>
                </a:schemeClr>
              </a:solidFill>
              <a:latin typeface="Arial Unicode MS"/>
              <a:cs typeface="Arial Unicode MS"/>
            </a:endParaRPr>
          </a:p>
          <a:p>
            <a:pPr marL="12700" marR="290830">
              <a:lnSpc>
                <a:spcPct val="105300"/>
              </a:lnSpc>
              <a:spcBef>
                <a:spcPts val="1200"/>
              </a:spcBef>
            </a:pPr>
            <a:r>
              <a:rPr sz="1800" dirty="0">
                <a:solidFill>
                  <a:schemeClr val="tx2">
                    <a:lumMod val="10000"/>
                  </a:schemeClr>
                </a:solidFill>
                <a:latin typeface="Arial Unicode MS"/>
                <a:cs typeface="Arial Unicode MS"/>
              </a:rPr>
              <a:t>resort_hotel_market_segment:this</a:t>
            </a:r>
            <a:r>
              <a:rPr sz="1800" spc="24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variable</a:t>
            </a:r>
            <a:r>
              <a:rPr sz="1800" spc="24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contains</a:t>
            </a:r>
            <a:r>
              <a:rPr sz="1800" spc="245"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information </a:t>
            </a:r>
            <a:r>
              <a:rPr sz="1800" dirty="0">
                <a:solidFill>
                  <a:schemeClr val="tx2">
                    <a:lumMod val="10000"/>
                  </a:schemeClr>
                </a:solidFill>
                <a:latin typeface="Arial Unicode MS"/>
                <a:cs typeface="Arial Unicode MS"/>
              </a:rPr>
              <a:t>about</a:t>
            </a:r>
            <a:r>
              <a:rPr sz="1800" spc="8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market</a:t>
            </a:r>
            <a:r>
              <a:rPr sz="1800" spc="9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segment</a:t>
            </a:r>
            <a:r>
              <a:rPr sz="1800" spc="9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related</a:t>
            </a:r>
            <a:r>
              <a:rPr sz="1800" spc="85" dirty="0">
                <a:solidFill>
                  <a:schemeClr val="tx2">
                    <a:lumMod val="10000"/>
                  </a:schemeClr>
                </a:solidFill>
                <a:latin typeface="Arial Unicode MS"/>
                <a:cs typeface="Arial Unicode MS"/>
              </a:rPr>
              <a:t> </a:t>
            </a:r>
            <a:r>
              <a:rPr sz="1800" spc="60" dirty="0">
                <a:solidFill>
                  <a:schemeClr val="tx2">
                    <a:lumMod val="10000"/>
                  </a:schemeClr>
                </a:solidFill>
                <a:latin typeface="Arial Unicode MS"/>
                <a:cs typeface="Arial Unicode MS"/>
              </a:rPr>
              <a:t>to</a:t>
            </a:r>
            <a:r>
              <a:rPr sz="1800" spc="9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resort</a:t>
            </a:r>
            <a:r>
              <a:rPr sz="1800" spc="90"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hotel</a:t>
            </a:r>
            <a:endParaRPr sz="1800" dirty="0">
              <a:solidFill>
                <a:schemeClr val="tx2">
                  <a:lumMod val="10000"/>
                </a:schemeClr>
              </a:solidFill>
              <a:latin typeface="Arial Unicode MS"/>
              <a:cs typeface="Arial Unicode M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A237ACE-D58D-2059-9A4C-8EA7F8F906CC}"/>
              </a:ext>
            </a:extLst>
          </p:cNvPr>
          <p:cNvSpPr/>
          <p:nvPr/>
        </p:nvSpPr>
        <p:spPr>
          <a:xfrm>
            <a:off x="1380565" y="8991600"/>
            <a:ext cx="7763435" cy="89648"/>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endParaRPr lang="en-IN" sz="2400" dirty="0">
              <a:solidFill>
                <a:schemeClr val="tx1"/>
              </a:solidFill>
            </a:endParaRPr>
          </a:p>
        </p:txBody>
      </p:sp>
      <p:sp>
        <p:nvSpPr>
          <p:cNvPr id="4" name="Rectangle 1"/>
          <p:cNvSpPr>
            <a:spLocks noChangeArrowheads="1"/>
          </p:cNvSpPr>
          <p:nvPr/>
        </p:nvSpPr>
        <p:spPr bwMode="auto">
          <a:xfrm>
            <a:off x="-55179" y="2930661"/>
            <a:ext cx="9199179" cy="2018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3327"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212121"/>
              </a:solidFill>
              <a:effectLst/>
              <a:latin typeface="Roboto"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212121"/>
              </a:solidFill>
              <a:latin typeface="Roboto"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212121"/>
              </a:solidFill>
              <a:effectLst/>
              <a:latin typeface="Roboto"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212121"/>
              </a:solidFill>
              <a:latin typeface="Roboto" panose="020B0604020202020204" charset="0"/>
            </a:endParaRPr>
          </a:p>
          <a:p>
            <a:pPr eaLnBrk="0" fontAlgn="base" hangingPunct="0">
              <a:spcBef>
                <a:spcPct val="0"/>
              </a:spcBef>
              <a:spcAft>
                <a:spcPct val="0"/>
              </a:spcAft>
              <a:buClrTx/>
            </a:pPr>
            <a:r>
              <a:rPr lang="en-IN" sz="2400" dirty="0">
                <a:solidFill>
                  <a:schemeClr val="tx1"/>
                </a:solidFill>
              </a:rPr>
              <a:t>Conclusion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212121"/>
              </a:solidFill>
              <a:effectLst/>
              <a:latin typeface="Roboto" panose="020B0604020202020204" charset="0"/>
            </a:endParaRPr>
          </a:p>
          <a:p>
            <a:pPr lvl="0" eaLnBrk="0" fontAlgn="base" hangingPunct="0">
              <a:spcBef>
                <a:spcPct val="0"/>
              </a:spcBef>
              <a:spcAft>
                <a:spcPct val="0"/>
              </a:spcAft>
              <a:buClrTx/>
            </a:pPr>
            <a:r>
              <a:rPr lang="en-US" sz="1600" dirty="0">
                <a:solidFill>
                  <a:schemeClr val="accent2"/>
                </a:solidFill>
                <a:latin typeface="+mn-lt"/>
              </a:rPr>
              <a:t>Observed here that Highly preferable meal type is BB(bed and breakfast) which is required 77.3% and second most is HB(half board) which is required 12.1%</a:t>
            </a:r>
            <a:endParaRPr kumimoji="0" lang="en-US" altLang="en-US" sz="1600" i="0" u="none" strike="noStrike" cap="none" normalizeH="0" baseline="0" dirty="0">
              <a:ln>
                <a:noFill/>
              </a:ln>
              <a:solidFill>
                <a:schemeClr val="accent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rgbClr val="FF0000"/>
              </a:solidFill>
              <a:effectLst/>
              <a:latin typeface="+mn-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540" y="212436"/>
            <a:ext cx="3277192" cy="3305322"/>
          </a:xfrm>
          <a:prstGeom prst="rect">
            <a:avLst/>
          </a:prstGeom>
        </p:spPr>
      </p:pic>
    </p:spTree>
    <p:extLst>
      <p:ext uri="{BB962C8B-B14F-4D97-AF65-F5344CB8AC3E}">
        <p14:creationId xmlns:p14="http://schemas.microsoft.com/office/powerpoint/2010/main" val="3229387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704" y="403413"/>
            <a:ext cx="9201308" cy="948978"/>
          </a:xfrm>
          <a:prstGeom prst="rect">
            <a:avLst/>
          </a:prstGeom>
        </p:spPr>
        <p:txBody>
          <a:bodyPr vert="horz" wrap="square" lIns="0" tIns="12700" rIns="0" bIns="0" rtlCol="0">
            <a:spAutoFit/>
          </a:bodyPr>
          <a:lstStyle/>
          <a:p>
            <a:pPr marL="12700">
              <a:spcBef>
                <a:spcPts val="100"/>
              </a:spcBef>
            </a:pPr>
            <a:r>
              <a:rPr lang="en-US" sz="2000" dirty="0" smtClean="0"/>
              <a:t>11.</a:t>
            </a:r>
            <a:r>
              <a:rPr lang="en-US" sz="2000" dirty="0"/>
              <a:t> </a:t>
            </a:r>
            <a:r>
              <a:rPr lang="en-US" sz="2000" dirty="0" smtClean="0"/>
              <a:t>Predicting </a:t>
            </a:r>
            <a:r>
              <a:rPr lang="en-US" sz="2000" dirty="0"/>
              <a:t>whether or not a hotel was likely to receive a disproportionately high number of special requests?</a:t>
            </a:r>
            <a:br>
              <a:rPr lang="en-US" sz="2000" dirty="0"/>
            </a:br>
            <a:endParaRPr sz="2000" spc="-105" dirty="0">
              <a:solidFill>
                <a:schemeClr val="tx1"/>
              </a:solidFill>
            </a:endParaRPr>
          </a:p>
        </p:txBody>
      </p:sp>
      <p:sp>
        <p:nvSpPr>
          <p:cNvPr id="3" name="object 3"/>
          <p:cNvSpPr txBox="1"/>
          <p:nvPr/>
        </p:nvSpPr>
        <p:spPr>
          <a:xfrm>
            <a:off x="699444" y="1603890"/>
            <a:ext cx="6644005" cy="2111475"/>
          </a:xfrm>
          <a:prstGeom prst="rect">
            <a:avLst/>
          </a:prstGeom>
        </p:spPr>
        <p:txBody>
          <a:bodyPr vert="horz" wrap="square" lIns="0" tIns="12065" rIns="0" bIns="0" rtlCol="0">
            <a:spAutoFit/>
          </a:bodyPr>
          <a:lstStyle/>
          <a:p>
            <a:pPr marL="12700" marR="5080">
              <a:lnSpc>
                <a:spcPct val="116100"/>
              </a:lnSpc>
              <a:spcBef>
                <a:spcPts val="95"/>
              </a:spcBef>
            </a:pPr>
            <a:endParaRPr lang="en-US" sz="1600" dirty="0"/>
          </a:p>
          <a:p>
            <a:pPr marL="298450" marR="5080" indent="-285750">
              <a:lnSpc>
                <a:spcPct val="116100"/>
              </a:lnSpc>
              <a:spcBef>
                <a:spcPts val="95"/>
              </a:spcBef>
              <a:buFont typeface="Arial" panose="020B0604020202020204" pitchFamily="34" charset="0"/>
              <a:buChar char="•"/>
            </a:pPr>
            <a:r>
              <a:rPr lang="en-US" dirty="0"/>
              <a:t>From the data we </a:t>
            </a:r>
            <a:r>
              <a:rPr lang="en-US" dirty="0" smtClean="0"/>
              <a:t>will find how many special request are made by the customers.</a:t>
            </a:r>
          </a:p>
          <a:p>
            <a:pPr marL="298450" marR="5080" indent="-285750">
              <a:lnSpc>
                <a:spcPct val="116100"/>
              </a:lnSpc>
              <a:spcBef>
                <a:spcPts val="95"/>
              </a:spcBef>
              <a:buFont typeface="Arial" panose="020B0604020202020204" pitchFamily="34" charset="0"/>
              <a:buChar char="•"/>
            </a:pPr>
            <a:endParaRPr lang="en-US" dirty="0"/>
          </a:p>
          <a:p>
            <a:pPr marL="298450" marR="5080" indent="-285750">
              <a:lnSpc>
                <a:spcPct val="116100"/>
              </a:lnSpc>
              <a:spcBef>
                <a:spcPts val="95"/>
              </a:spcBef>
              <a:buFont typeface="Arial" panose="020B0604020202020204" pitchFamily="34" charset="0"/>
              <a:buChar char="•"/>
            </a:pPr>
            <a:r>
              <a:rPr lang="en-US" dirty="0" smtClean="0"/>
              <a:t>Then we will find how many of these request were received for city hotel and resort hotel.</a:t>
            </a:r>
          </a:p>
          <a:p>
            <a:pPr marL="298450" marR="5080" indent="-285750">
              <a:lnSpc>
                <a:spcPct val="116100"/>
              </a:lnSpc>
              <a:spcBef>
                <a:spcPts val="95"/>
              </a:spcBef>
              <a:buFont typeface="Arial" panose="020B0604020202020204" pitchFamily="34" charset="0"/>
              <a:buChar char="•"/>
            </a:pPr>
            <a:endParaRPr lang="en-US" dirty="0"/>
          </a:p>
          <a:p>
            <a:pPr marL="298450" marR="5080" indent="-285750">
              <a:lnSpc>
                <a:spcPct val="116100"/>
              </a:lnSpc>
              <a:spcBef>
                <a:spcPts val="95"/>
              </a:spcBef>
              <a:buFont typeface="Arial" panose="020B0604020202020204" pitchFamily="34" charset="0"/>
              <a:buChar char="•"/>
            </a:pPr>
            <a:r>
              <a:rPr lang="en-US" dirty="0" smtClean="0"/>
              <a:t>We will then find out number of requests received for different months.</a:t>
            </a:r>
            <a:endParaRPr lang="en-US" dirty="0"/>
          </a:p>
        </p:txBody>
      </p:sp>
    </p:spTree>
    <p:extLst>
      <p:ext uri="{BB962C8B-B14F-4D97-AF65-F5344CB8AC3E}">
        <p14:creationId xmlns:p14="http://schemas.microsoft.com/office/powerpoint/2010/main" val="793658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A237ACE-D58D-2059-9A4C-8EA7F8F906CC}"/>
              </a:ext>
            </a:extLst>
          </p:cNvPr>
          <p:cNvSpPr/>
          <p:nvPr/>
        </p:nvSpPr>
        <p:spPr>
          <a:xfrm>
            <a:off x="815787" y="4500283"/>
            <a:ext cx="7763435" cy="89648"/>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sz="2400" dirty="0" smtClean="0">
                <a:solidFill>
                  <a:schemeClr val="tx1"/>
                </a:solidFill>
              </a:rPr>
              <a:t>Conclusion: Both city hotel and resort hotel receive most number of requests in the month of August</a:t>
            </a:r>
            <a:endParaRPr lang="en-IN" sz="2400"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882" y="589943"/>
            <a:ext cx="7960659" cy="3232147"/>
          </a:xfrm>
          <a:prstGeom prst="rect">
            <a:avLst/>
          </a:prstGeom>
        </p:spPr>
      </p:pic>
    </p:spTree>
    <p:extLst>
      <p:ext uri="{BB962C8B-B14F-4D97-AF65-F5344CB8AC3E}">
        <p14:creationId xmlns:p14="http://schemas.microsoft.com/office/powerpoint/2010/main" val="570090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6057" y="259977"/>
            <a:ext cx="9201308" cy="887422"/>
          </a:xfrm>
          <a:prstGeom prst="rect">
            <a:avLst/>
          </a:prstGeom>
        </p:spPr>
        <p:txBody>
          <a:bodyPr vert="horz" wrap="square" lIns="0" tIns="12700" rIns="0" bIns="0" rtlCol="0">
            <a:spAutoFit/>
          </a:bodyPr>
          <a:lstStyle/>
          <a:p>
            <a:pPr marL="12700">
              <a:spcBef>
                <a:spcPts val="100"/>
              </a:spcBef>
            </a:pPr>
            <a:r>
              <a:rPr lang="en-US" dirty="0" smtClean="0"/>
              <a:t>12. How Many Guests Are Repeated</a:t>
            </a:r>
            <a:r>
              <a:rPr lang="en-US" dirty="0"/>
              <a:t/>
            </a:r>
            <a:br>
              <a:rPr lang="en-US" dirty="0"/>
            </a:br>
            <a:endParaRPr spc="-105" dirty="0">
              <a:solidFill>
                <a:schemeClr val="tx1"/>
              </a:solidFill>
            </a:endParaRPr>
          </a:p>
        </p:txBody>
      </p:sp>
      <p:sp>
        <p:nvSpPr>
          <p:cNvPr id="3" name="object 3"/>
          <p:cNvSpPr txBox="1"/>
          <p:nvPr/>
        </p:nvSpPr>
        <p:spPr>
          <a:xfrm>
            <a:off x="699444" y="1603890"/>
            <a:ext cx="6644005" cy="2026965"/>
          </a:xfrm>
          <a:prstGeom prst="rect">
            <a:avLst/>
          </a:prstGeom>
        </p:spPr>
        <p:txBody>
          <a:bodyPr vert="horz" wrap="square" lIns="0" tIns="12065" rIns="0" bIns="0" rtlCol="0">
            <a:spAutoFit/>
          </a:bodyPr>
          <a:lstStyle/>
          <a:p>
            <a:pPr marL="298450" marR="5080" indent="-285750">
              <a:lnSpc>
                <a:spcPct val="116100"/>
              </a:lnSpc>
              <a:spcBef>
                <a:spcPts val="95"/>
              </a:spcBef>
              <a:buFont typeface="Arial" panose="020B0604020202020204" pitchFamily="34" charset="0"/>
              <a:buChar char="•"/>
            </a:pPr>
            <a:r>
              <a:rPr lang="en-US" sz="1600" dirty="0" smtClean="0"/>
              <a:t>Predicting which customers are coming back to book hotels agai</a:t>
            </a:r>
            <a:r>
              <a:rPr lang="en-US" sz="1600" dirty="0" smtClean="0"/>
              <a:t>n can be very helpful for the hotel management from business point of view.</a:t>
            </a:r>
          </a:p>
          <a:p>
            <a:pPr marL="298450" marR="5080" indent="-285750">
              <a:lnSpc>
                <a:spcPct val="116100"/>
              </a:lnSpc>
              <a:spcBef>
                <a:spcPts val="95"/>
              </a:spcBef>
              <a:buFont typeface="Arial" panose="020B0604020202020204" pitchFamily="34" charset="0"/>
              <a:buChar char="•"/>
            </a:pPr>
            <a:endParaRPr lang="en-US" sz="1600" dirty="0"/>
          </a:p>
          <a:p>
            <a:pPr marL="298450" marR="5080" indent="-285750">
              <a:lnSpc>
                <a:spcPct val="116100"/>
              </a:lnSpc>
              <a:spcBef>
                <a:spcPts val="95"/>
              </a:spcBef>
              <a:buFont typeface="Arial" panose="020B0604020202020204" pitchFamily="34" charset="0"/>
              <a:buChar char="•"/>
            </a:pPr>
            <a:r>
              <a:rPr lang="en-US" sz="1600" dirty="0" smtClean="0"/>
              <a:t>This data will be very helpful in retargeting customer base for the marketing campaigns and building a strong customer base.</a:t>
            </a:r>
          </a:p>
          <a:p>
            <a:pPr marL="298450" marR="5080" indent="-285750">
              <a:lnSpc>
                <a:spcPct val="116100"/>
              </a:lnSpc>
              <a:spcBef>
                <a:spcPts val="95"/>
              </a:spcBef>
              <a:buFont typeface="Arial" panose="020B0604020202020204" pitchFamily="34" charset="0"/>
              <a:buChar char="•"/>
            </a:pPr>
            <a:endParaRPr lang="en-US" sz="1600" dirty="0"/>
          </a:p>
          <a:p>
            <a:pPr marL="12700" marR="5080">
              <a:lnSpc>
                <a:spcPct val="116100"/>
              </a:lnSpc>
              <a:spcBef>
                <a:spcPts val="95"/>
              </a:spcBef>
            </a:pPr>
            <a:endParaRPr lang="en-US" dirty="0"/>
          </a:p>
        </p:txBody>
      </p:sp>
    </p:spTree>
    <p:extLst>
      <p:ext uri="{BB962C8B-B14F-4D97-AF65-F5344CB8AC3E}">
        <p14:creationId xmlns:p14="http://schemas.microsoft.com/office/powerpoint/2010/main" val="1027302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A237ACE-D58D-2059-9A4C-8EA7F8F906CC}"/>
              </a:ext>
            </a:extLst>
          </p:cNvPr>
          <p:cNvSpPr/>
          <p:nvPr/>
        </p:nvSpPr>
        <p:spPr>
          <a:xfrm>
            <a:off x="815787" y="4500283"/>
            <a:ext cx="7763435" cy="89648"/>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sz="2400" dirty="0" smtClean="0">
                <a:solidFill>
                  <a:schemeClr val="tx1"/>
                </a:solidFill>
              </a:rPr>
              <a:t>Conclusion</a:t>
            </a:r>
            <a:r>
              <a:rPr lang="en-IN" sz="2400" dirty="0">
                <a:solidFill>
                  <a:schemeClr val="tx1"/>
                </a:solidFill>
              </a:rPr>
              <a:t>: Out of total 87230 customers,83866 are repeated and 3364 are not repeated</a:t>
            </a:r>
          </a:p>
          <a:p>
            <a:endParaRPr lang="en-IN" sz="24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470" y="264011"/>
            <a:ext cx="5093860" cy="3340861"/>
          </a:xfrm>
          <a:prstGeom prst="rect">
            <a:avLst/>
          </a:prstGeom>
        </p:spPr>
      </p:pic>
    </p:spTree>
    <p:extLst>
      <p:ext uri="{BB962C8B-B14F-4D97-AF65-F5344CB8AC3E}">
        <p14:creationId xmlns:p14="http://schemas.microsoft.com/office/powerpoint/2010/main" val="32024649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6057" y="259977"/>
            <a:ext cx="9201308" cy="1318310"/>
          </a:xfrm>
          <a:prstGeom prst="rect">
            <a:avLst/>
          </a:prstGeom>
        </p:spPr>
        <p:txBody>
          <a:bodyPr vert="horz" wrap="square" lIns="0" tIns="12700" rIns="0" bIns="0" rtlCol="0">
            <a:spAutoFit/>
          </a:bodyPr>
          <a:lstStyle/>
          <a:p>
            <a:pPr marL="12700">
              <a:spcBef>
                <a:spcPts val="100"/>
              </a:spcBef>
            </a:pPr>
            <a:r>
              <a:rPr lang="en-US" dirty="0" smtClean="0"/>
              <a:t>13.</a:t>
            </a:r>
            <a:r>
              <a:rPr lang="en-US" dirty="0" smtClean="0"/>
              <a:t>Hotel </a:t>
            </a:r>
            <a:r>
              <a:rPr lang="en-US" dirty="0"/>
              <a:t>Demand By Market Segment</a:t>
            </a:r>
            <a:br>
              <a:rPr lang="en-US" dirty="0"/>
            </a:br>
            <a:r>
              <a:rPr lang="en-US" dirty="0"/>
              <a:t/>
            </a:r>
            <a:br>
              <a:rPr lang="en-US" dirty="0"/>
            </a:br>
            <a:endParaRPr spc="-105" dirty="0">
              <a:solidFill>
                <a:schemeClr val="tx1"/>
              </a:solidFill>
            </a:endParaRPr>
          </a:p>
        </p:txBody>
      </p:sp>
      <p:sp>
        <p:nvSpPr>
          <p:cNvPr id="3" name="object 3"/>
          <p:cNvSpPr txBox="1"/>
          <p:nvPr/>
        </p:nvSpPr>
        <p:spPr>
          <a:xfrm>
            <a:off x="699444" y="1603890"/>
            <a:ext cx="6644005" cy="1465786"/>
          </a:xfrm>
          <a:prstGeom prst="rect">
            <a:avLst/>
          </a:prstGeom>
        </p:spPr>
        <p:txBody>
          <a:bodyPr vert="horz" wrap="square" lIns="0" tIns="12065" rIns="0" bIns="0" rtlCol="0">
            <a:spAutoFit/>
          </a:bodyPr>
          <a:lstStyle/>
          <a:p>
            <a:pPr marL="298450" marR="5080" indent="-285750">
              <a:lnSpc>
                <a:spcPct val="116100"/>
              </a:lnSpc>
              <a:spcBef>
                <a:spcPts val="95"/>
              </a:spcBef>
              <a:buFont typeface="Arial" panose="020B0604020202020204" pitchFamily="34" charset="0"/>
              <a:buChar char="•"/>
            </a:pPr>
            <a:r>
              <a:rPr lang="en-US" sz="1600" dirty="0" smtClean="0"/>
              <a:t>Its very important for hotel management to understand from which market segment does the hotels have more or less demand.</a:t>
            </a:r>
          </a:p>
          <a:p>
            <a:pPr marL="298450" marR="5080" indent="-285750">
              <a:lnSpc>
                <a:spcPct val="116100"/>
              </a:lnSpc>
              <a:spcBef>
                <a:spcPts val="95"/>
              </a:spcBef>
              <a:buFont typeface="Arial" panose="020B0604020202020204" pitchFamily="34" charset="0"/>
              <a:buChar char="•"/>
            </a:pPr>
            <a:endParaRPr lang="en-US" sz="1600" dirty="0"/>
          </a:p>
          <a:p>
            <a:pPr marL="298450" marR="5080" indent="-285750">
              <a:lnSpc>
                <a:spcPct val="116100"/>
              </a:lnSpc>
              <a:spcBef>
                <a:spcPts val="95"/>
              </a:spcBef>
              <a:buFont typeface="Arial" panose="020B0604020202020204" pitchFamily="34" charset="0"/>
              <a:buChar char="•"/>
            </a:pPr>
            <a:r>
              <a:rPr lang="en-US" sz="1600" dirty="0" smtClean="0"/>
              <a:t>This data will help hotel businesses to set their market price based on the increasing or decreasing demand</a:t>
            </a:r>
            <a:r>
              <a:rPr lang="en-US" dirty="0" smtClean="0"/>
              <a:t>.</a:t>
            </a:r>
            <a:endParaRPr lang="en-US" dirty="0"/>
          </a:p>
        </p:txBody>
      </p:sp>
    </p:spTree>
    <p:extLst>
      <p:ext uri="{BB962C8B-B14F-4D97-AF65-F5344CB8AC3E}">
        <p14:creationId xmlns:p14="http://schemas.microsoft.com/office/powerpoint/2010/main" val="33065569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A237ACE-D58D-2059-9A4C-8EA7F8F906CC}"/>
              </a:ext>
            </a:extLst>
          </p:cNvPr>
          <p:cNvSpPr/>
          <p:nvPr/>
        </p:nvSpPr>
        <p:spPr>
          <a:xfrm>
            <a:off x="815787" y="4500283"/>
            <a:ext cx="7763435" cy="89648"/>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sz="1600" dirty="0" smtClean="0">
                <a:solidFill>
                  <a:schemeClr val="tx1"/>
                </a:solidFill>
              </a:rPr>
              <a:t>Conclusion: </a:t>
            </a:r>
            <a:r>
              <a:rPr lang="en-US" sz="1600" dirty="0"/>
              <a:t>Both City Hotel and Resort hotel is in demand among customers belonging to market segment of online TA</a:t>
            </a:r>
            <a:r>
              <a:rPr lang="en-IN" sz="1600" dirty="0" smtClean="0">
                <a:solidFill>
                  <a:schemeClr val="tx1"/>
                </a:solidFill>
              </a:rPr>
              <a:t> </a:t>
            </a:r>
            <a:endParaRPr lang="en-IN" sz="1600" dirty="0">
              <a:solidFill>
                <a:schemeClr val="tx1"/>
              </a:solidFill>
            </a:endParaRPr>
          </a:p>
          <a:p>
            <a:endParaRPr lang="en-IN" sz="1600"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798" y="267855"/>
            <a:ext cx="4248276" cy="3563415"/>
          </a:xfrm>
          <a:prstGeom prst="rect">
            <a:avLst/>
          </a:prstGeom>
        </p:spPr>
      </p:pic>
    </p:spTree>
    <p:extLst>
      <p:ext uri="{BB962C8B-B14F-4D97-AF65-F5344CB8AC3E}">
        <p14:creationId xmlns:p14="http://schemas.microsoft.com/office/powerpoint/2010/main" val="2264917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565" y="285580"/>
            <a:ext cx="9201308" cy="1318310"/>
          </a:xfrm>
          <a:prstGeom prst="rect">
            <a:avLst/>
          </a:prstGeom>
        </p:spPr>
        <p:txBody>
          <a:bodyPr vert="horz" wrap="square" lIns="0" tIns="12700" rIns="0" bIns="0" rtlCol="0">
            <a:spAutoFit/>
          </a:bodyPr>
          <a:lstStyle/>
          <a:p>
            <a:pPr marL="12700">
              <a:spcBef>
                <a:spcPts val="100"/>
              </a:spcBef>
            </a:pPr>
            <a:r>
              <a:rPr lang="en-US" dirty="0" smtClean="0"/>
              <a:t>14:N</a:t>
            </a:r>
            <a:r>
              <a:rPr lang="en-US" dirty="0" smtClean="0"/>
              <a:t>umber </a:t>
            </a:r>
            <a:r>
              <a:rPr lang="en-US" dirty="0"/>
              <a:t>of </a:t>
            </a:r>
            <a:r>
              <a:rPr lang="en-US" dirty="0" smtClean="0"/>
              <a:t>arrivals every day of the month and year</a:t>
            </a:r>
            <a:r>
              <a:rPr lang="en-US" dirty="0"/>
              <a:t/>
            </a:r>
            <a:br>
              <a:rPr lang="en-US" dirty="0"/>
            </a:br>
            <a:r>
              <a:rPr lang="en-US" dirty="0"/>
              <a:t/>
            </a:r>
            <a:br>
              <a:rPr lang="en-US" dirty="0"/>
            </a:br>
            <a:endParaRPr spc="-105" dirty="0">
              <a:solidFill>
                <a:schemeClr val="tx1"/>
              </a:solidFill>
            </a:endParaRPr>
          </a:p>
        </p:txBody>
      </p:sp>
      <p:sp>
        <p:nvSpPr>
          <p:cNvPr id="3" name="object 3"/>
          <p:cNvSpPr txBox="1"/>
          <p:nvPr/>
        </p:nvSpPr>
        <p:spPr>
          <a:xfrm>
            <a:off x="699444" y="1603890"/>
            <a:ext cx="6644005" cy="1465786"/>
          </a:xfrm>
          <a:prstGeom prst="rect">
            <a:avLst/>
          </a:prstGeom>
        </p:spPr>
        <p:txBody>
          <a:bodyPr vert="horz" wrap="square" lIns="0" tIns="12065" rIns="0" bIns="0" rtlCol="0">
            <a:spAutoFit/>
          </a:bodyPr>
          <a:lstStyle/>
          <a:p>
            <a:pPr marL="298450" marR="5080" indent="-285750">
              <a:lnSpc>
                <a:spcPct val="116100"/>
              </a:lnSpc>
              <a:spcBef>
                <a:spcPts val="95"/>
              </a:spcBef>
              <a:buFont typeface="Wingdings" panose="05000000000000000000" pitchFamily="2" charset="2"/>
              <a:buChar char="§"/>
            </a:pPr>
            <a:r>
              <a:rPr lang="en-US" sz="1600" dirty="0" smtClean="0"/>
              <a:t>Having the data of year wise arrival of customers and bookings made by them is very important for hotel businesses.</a:t>
            </a:r>
          </a:p>
          <a:p>
            <a:pPr marL="298450" marR="5080" indent="-285750">
              <a:lnSpc>
                <a:spcPct val="116100"/>
              </a:lnSpc>
              <a:spcBef>
                <a:spcPts val="95"/>
              </a:spcBef>
              <a:buFont typeface="Wingdings" panose="05000000000000000000" pitchFamily="2" charset="2"/>
              <a:buChar char="§"/>
            </a:pPr>
            <a:endParaRPr lang="en-US" sz="1600" dirty="0"/>
          </a:p>
          <a:p>
            <a:pPr marL="298450" marR="5080" indent="-285750">
              <a:lnSpc>
                <a:spcPct val="116100"/>
              </a:lnSpc>
              <a:spcBef>
                <a:spcPts val="95"/>
              </a:spcBef>
              <a:buFont typeface="Wingdings" panose="05000000000000000000" pitchFamily="2" charset="2"/>
              <a:buChar char="§"/>
            </a:pPr>
            <a:r>
              <a:rPr lang="en-US" sz="1600" dirty="0" smtClean="0"/>
              <a:t>Analysis of this data will help hotel businesses to understand how the market is growing every year.</a:t>
            </a:r>
          </a:p>
        </p:txBody>
      </p:sp>
    </p:spTree>
    <p:extLst>
      <p:ext uri="{BB962C8B-B14F-4D97-AF65-F5344CB8AC3E}">
        <p14:creationId xmlns:p14="http://schemas.microsoft.com/office/powerpoint/2010/main" val="18089734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A237ACE-D58D-2059-9A4C-8EA7F8F906CC}"/>
              </a:ext>
            </a:extLst>
          </p:cNvPr>
          <p:cNvSpPr/>
          <p:nvPr/>
        </p:nvSpPr>
        <p:spPr>
          <a:xfrm>
            <a:off x="815787" y="4500283"/>
            <a:ext cx="7763435" cy="89648"/>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endParaRPr lang="en-IN" sz="1600" dirty="0">
              <a:solidFill>
                <a:schemeClr val="tx1"/>
              </a:solidFill>
            </a:endParaRPr>
          </a:p>
          <a:p>
            <a:endParaRPr lang="en-IN" sz="16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5942"/>
            <a:ext cx="8767482" cy="3313463"/>
          </a:xfrm>
          <a:prstGeom prst="rect">
            <a:avLst/>
          </a:prstGeom>
        </p:spPr>
      </p:pic>
    </p:spTree>
    <p:extLst>
      <p:ext uri="{BB962C8B-B14F-4D97-AF65-F5344CB8AC3E}">
        <p14:creationId xmlns:p14="http://schemas.microsoft.com/office/powerpoint/2010/main" val="2518602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A237ACE-D58D-2059-9A4C-8EA7F8F906CC}"/>
              </a:ext>
            </a:extLst>
          </p:cNvPr>
          <p:cNvSpPr/>
          <p:nvPr/>
        </p:nvSpPr>
        <p:spPr>
          <a:xfrm>
            <a:off x="815787" y="4500283"/>
            <a:ext cx="7763435" cy="89648"/>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sz="1600" dirty="0" smtClean="0">
                <a:solidFill>
                  <a:schemeClr val="tx1"/>
                </a:solidFill>
              </a:rPr>
              <a:t>Conclusion:</a:t>
            </a:r>
            <a:r>
              <a:rPr lang="en-US" sz="1600" dirty="0" smtClean="0"/>
              <a:t>From the graph we can </a:t>
            </a:r>
            <a:r>
              <a:rPr lang="en-US" sz="1600" dirty="0"/>
              <a:t>say in year 2015 number of arrivals were same but </a:t>
            </a:r>
            <a:r>
              <a:rPr lang="en-US" sz="1600" dirty="0" smtClean="0"/>
              <a:t>in </a:t>
            </a:r>
            <a:r>
              <a:rPr lang="en-US" sz="1600" dirty="0"/>
              <a:t>2016 city hotel </a:t>
            </a:r>
            <a:r>
              <a:rPr lang="en-US" sz="1600" dirty="0" smtClean="0"/>
              <a:t>has more arrivals than the </a:t>
            </a:r>
            <a:r>
              <a:rPr lang="en-US" sz="1600" dirty="0"/>
              <a:t>resort hotel and </a:t>
            </a:r>
            <a:r>
              <a:rPr lang="en-US" sz="1600" dirty="0" smtClean="0"/>
              <a:t>same trend is followed in the year 2017 as well.</a:t>
            </a:r>
            <a:endParaRPr lang="en-IN" sz="1600" dirty="0">
              <a:solidFill>
                <a:schemeClr val="tx1"/>
              </a:solidFill>
            </a:endParaRPr>
          </a:p>
          <a:p>
            <a:endParaRPr lang="en-IN" sz="1600"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871" y="612054"/>
            <a:ext cx="8462682" cy="2980213"/>
          </a:xfrm>
          <a:prstGeom prst="rect">
            <a:avLst/>
          </a:prstGeom>
        </p:spPr>
      </p:pic>
    </p:spTree>
    <p:extLst>
      <p:ext uri="{BB962C8B-B14F-4D97-AF65-F5344CB8AC3E}">
        <p14:creationId xmlns:p14="http://schemas.microsoft.com/office/powerpoint/2010/main" val="3638926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7525" y="126832"/>
            <a:ext cx="6816725" cy="4420870"/>
          </a:xfrm>
          <a:prstGeom prst="rect">
            <a:avLst/>
          </a:prstGeom>
        </p:spPr>
        <p:txBody>
          <a:bodyPr vert="horz" wrap="square" lIns="0" tIns="12700" rIns="0" bIns="0" rtlCol="0">
            <a:spAutoFit/>
          </a:bodyPr>
          <a:lstStyle/>
          <a:p>
            <a:pPr marL="12700" marR="688340">
              <a:lnSpc>
                <a:spcPct val="114999"/>
              </a:lnSpc>
              <a:spcBef>
                <a:spcPts val="100"/>
              </a:spcBef>
            </a:pPr>
            <a:r>
              <a:rPr sz="1800" dirty="0">
                <a:solidFill>
                  <a:schemeClr val="tx2">
                    <a:lumMod val="10000"/>
                  </a:schemeClr>
                </a:solidFill>
                <a:latin typeface="Arial Unicode MS"/>
                <a:cs typeface="Arial Unicode MS"/>
              </a:rPr>
              <a:t>special_request_count:</a:t>
            </a:r>
            <a:r>
              <a:rPr sz="1800" spc="1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contains</a:t>
            </a:r>
            <a:r>
              <a:rPr sz="1800" spc="53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information</a:t>
            </a:r>
            <a:r>
              <a:rPr sz="1800" spc="1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of</a:t>
            </a:r>
            <a:r>
              <a:rPr sz="1800" spc="15" dirty="0">
                <a:solidFill>
                  <a:schemeClr val="tx2">
                    <a:lumMod val="10000"/>
                  </a:schemeClr>
                </a:solidFill>
                <a:latin typeface="Arial Unicode MS"/>
                <a:cs typeface="Arial Unicode MS"/>
              </a:rPr>
              <a:t> </a:t>
            </a:r>
            <a:r>
              <a:rPr sz="1800" spc="60" dirty="0">
                <a:solidFill>
                  <a:schemeClr val="tx2">
                    <a:lumMod val="10000"/>
                  </a:schemeClr>
                </a:solidFill>
                <a:latin typeface="Arial Unicode MS"/>
                <a:cs typeface="Arial Unicode MS"/>
              </a:rPr>
              <a:t>total</a:t>
            </a:r>
            <a:r>
              <a:rPr sz="1800" spc="15"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special </a:t>
            </a:r>
            <a:r>
              <a:rPr sz="1800" dirty="0">
                <a:solidFill>
                  <a:schemeClr val="tx2">
                    <a:lumMod val="10000"/>
                  </a:schemeClr>
                </a:solidFill>
                <a:latin typeface="Arial Unicode MS"/>
                <a:cs typeface="Arial Unicode MS"/>
              </a:rPr>
              <a:t>request</a:t>
            </a:r>
            <a:r>
              <a:rPr sz="1800" spc="2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demanded</a:t>
            </a:r>
            <a:r>
              <a:rPr sz="1800" spc="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from</a:t>
            </a:r>
            <a:r>
              <a:rPr sz="1800" spc="30"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customer</a:t>
            </a:r>
            <a:endParaRPr sz="1800" dirty="0">
              <a:solidFill>
                <a:schemeClr val="tx2">
                  <a:lumMod val="10000"/>
                </a:schemeClr>
              </a:solidFill>
              <a:latin typeface="Arial Unicode MS"/>
              <a:cs typeface="Arial Unicode MS"/>
            </a:endParaRPr>
          </a:p>
          <a:p>
            <a:pPr marL="12700" marR="5080">
              <a:lnSpc>
                <a:spcPct val="114999"/>
              </a:lnSpc>
              <a:spcBef>
                <a:spcPts val="1200"/>
              </a:spcBef>
            </a:pPr>
            <a:r>
              <a:rPr sz="1800" dirty="0">
                <a:solidFill>
                  <a:schemeClr val="tx2">
                    <a:lumMod val="10000"/>
                  </a:schemeClr>
                </a:solidFill>
                <a:latin typeface="Arial Unicode MS"/>
                <a:cs typeface="Arial Unicode MS"/>
              </a:rPr>
              <a:t>Special_request_probability:contains</a:t>
            </a:r>
            <a:r>
              <a:rPr sz="1800" spc="130"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DataFrame</a:t>
            </a:r>
            <a:r>
              <a:rPr sz="1800" spc="1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which</a:t>
            </a:r>
            <a:r>
              <a:rPr sz="1800" spc="130"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contain </a:t>
            </a:r>
            <a:r>
              <a:rPr sz="1800" dirty="0">
                <a:solidFill>
                  <a:schemeClr val="tx2">
                    <a:lumMod val="10000"/>
                  </a:schemeClr>
                </a:solidFill>
                <a:latin typeface="Arial Unicode MS"/>
                <a:cs typeface="Arial Unicode MS"/>
              </a:rPr>
              <a:t>probability</a:t>
            </a:r>
            <a:r>
              <a:rPr sz="1800" spc="10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of</a:t>
            </a:r>
            <a:r>
              <a:rPr sz="1800" spc="10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getting</a:t>
            </a:r>
            <a:r>
              <a:rPr sz="1800" spc="10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special</a:t>
            </a:r>
            <a:r>
              <a:rPr sz="1800" spc="10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request</a:t>
            </a:r>
            <a:r>
              <a:rPr sz="1800" spc="10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for</a:t>
            </a:r>
            <a:r>
              <a:rPr sz="1800" spc="10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city</a:t>
            </a:r>
            <a:r>
              <a:rPr sz="1800" spc="10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hotel</a:t>
            </a:r>
            <a:r>
              <a:rPr sz="1800" spc="10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and</a:t>
            </a:r>
            <a:r>
              <a:rPr sz="1800" spc="10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resort</a:t>
            </a:r>
            <a:r>
              <a:rPr sz="1800" spc="100"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hotel</a:t>
            </a:r>
            <a:endParaRPr sz="1800" dirty="0">
              <a:solidFill>
                <a:schemeClr val="tx2">
                  <a:lumMod val="10000"/>
                </a:schemeClr>
              </a:solidFill>
              <a:latin typeface="Arial Unicode MS"/>
              <a:cs typeface="Arial Unicode MS"/>
            </a:endParaRPr>
          </a:p>
          <a:p>
            <a:pPr marL="12700" marR="916940">
              <a:lnSpc>
                <a:spcPct val="114999"/>
              </a:lnSpc>
              <a:spcBef>
                <a:spcPts val="1200"/>
              </a:spcBef>
            </a:pPr>
            <a:r>
              <a:rPr sz="1800" dirty="0">
                <a:solidFill>
                  <a:schemeClr val="tx2">
                    <a:lumMod val="10000"/>
                  </a:schemeClr>
                </a:solidFill>
                <a:latin typeface="Arial Unicode MS"/>
                <a:cs typeface="Arial Unicode MS"/>
              </a:rPr>
              <a:t>country_wise:this</a:t>
            </a:r>
            <a:r>
              <a:rPr sz="1800" spc="3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variable</a:t>
            </a:r>
            <a:r>
              <a:rPr sz="1800" spc="3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binds</a:t>
            </a:r>
            <a:r>
              <a:rPr sz="1800" spc="4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and</a:t>
            </a:r>
            <a:r>
              <a:rPr sz="1800" spc="3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contain</a:t>
            </a:r>
            <a:r>
              <a:rPr sz="1800" spc="3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country</a:t>
            </a:r>
            <a:r>
              <a:rPr sz="1800" spc="40" dirty="0">
                <a:solidFill>
                  <a:schemeClr val="tx2">
                    <a:lumMod val="10000"/>
                  </a:schemeClr>
                </a:solidFill>
                <a:latin typeface="Arial Unicode MS"/>
                <a:cs typeface="Arial Unicode MS"/>
              </a:rPr>
              <a:t> </a:t>
            </a:r>
            <a:r>
              <a:rPr sz="1800" spc="-20" dirty="0">
                <a:solidFill>
                  <a:schemeClr val="tx2">
                    <a:lumMod val="10000"/>
                  </a:schemeClr>
                </a:solidFill>
                <a:latin typeface="Arial Unicode MS"/>
                <a:cs typeface="Arial Unicode MS"/>
              </a:rPr>
              <a:t>wise </a:t>
            </a:r>
            <a:r>
              <a:rPr sz="1800" dirty="0">
                <a:solidFill>
                  <a:schemeClr val="tx2">
                    <a:lumMod val="10000"/>
                  </a:schemeClr>
                </a:solidFill>
                <a:latin typeface="Arial Unicode MS"/>
                <a:cs typeface="Arial Unicode MS"/>
              </a:rPr>
              <a:t>distribution</a:t>
            </a:r>
            <a:r>
              <a:rPr sz="1800" spc="19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of</a:t>
            </a:r>
            <a:r>
              <a:rPr sz="1800" spc="200"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customers</a:t>
            </a:r>
            <a:endParaRPr sz="1800" dirty="0">
              <a:solidFill>
                <a:schemeClr val="tx2">
                  <a:lumMod val="10000"/>
                </a:schemeClr>
              </a:solidFill>
              <a:latin typeface="Arial Unicode MS"/>
              <a:cs typeface="Arial Unicode MS"/>
            </a:endParaRPr>
          </a:p>
          <a:p>
            <a:pPr marL="12700" marR="100330">
              <a:lnSpc>
                <a:spcPct val="114999"/>
              </a:lnSpc>
              <a:spcBef>
                <a:spcPts val="1200"/>
              </a:spcBef>
            </a:pPr>
            <a:r>
              <a:rPr sz="1800" dirty="0">
                <a:solidFill>
                  <a:schemeClr val="tx2">
                    <a:lumMod val="10000"/>
                  </a:schemeClr>
                </a:solidFill>
                <a:latin typeface="Arial Unicode MS"/>
                <a:cs typeface="Arial Unicode MS"/>
              </a:rPr>
              <a:t>Function</a:t>
            </a:r>
            <a:r>
              <a:rPr sz="1800" spc="6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total_stay:</a:t>
            </a:r>
            <a:r>
              <a:rPr sz="1800" spc="70" dirty="0">
                <a:solidFill>
                  <a:schemeClr val="tx2">
                    <a:lumMod val="10000"/>
                  </a:schemeClr>
                </a:solidFill>
                <a:latin typeface="Arial Unicode MS"/>
                <a:cs typeface="Arial Unicode MS"/>
              </a:rPr>
              <a:t> </a:t>
            </a:r>
            <a:r>
              <a:rPr sz="1800" spc="105" dirty="0">
                <a:solidFill>
                  <a:schemeClr val="tx2">
                    <a:lumMod val="10000"/>
                  </a:schemeClr>
                </a:solidFill>
                <a:latin typeface="Arial Unicode MS"/>
                <a:cs typeface="Arial Unicode MS"/>
              </a:rPr>
              <a:t>A</a:t>
            </a:r>
            <a:r>
              <a:rPr sz="1800" spc="7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python</a:t>
            </a:r>
            <a:r>
              <a:rPr sz="1800" spc="7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function</a:t>
            </a:r>
            <a:r>
              <a:rPr sz="1800" spc="7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for</a:t>
            </a:r>
            <a:r>
              <a:rPr sz="1800" spc="7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calculating</a:t>
            </a:r>
            <a:r>
              <a:rPr sz="1800" spc="75" dirty="0">
                <a:solidFill>
                  <a:schemeClr val="tx2">
                    <a:lumMod val="10000"/>
                  </a:schemeClr>
                </a:solidFill>
                <a:latin typeface="Arial Unicode MS"/>
                <a:cs typeface="Arial Unicode MS"/>
              </a:rPr>
              <a:t> </a:t>
            </a:r>
            <a:r>
              <a:rPr sz="1800" spc="60" dirty="0">
                <a:solidFill>
                  <a:schemeClr val="tx2">
                    <a:lumMod val="10000"/>
                  </a:schemeClr>
                </a:solidFill>
                <a:latin typeface="Arial Unicode MS"/>
                <a:cs typeface="Arial Unicode MS"/>
              </a:rPr>
              <a:t>total</a:t>
            </a:r>
            <a:r>
              <a:rPr sz="1800" spc="7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stay</a:t>
            </a:r>
            <a:r>
              <a:rPr sz="1800" spc="75" dirty="0">
                <a:solidFill>
                  <a:schemeClr val="tx2">
                    <a:lumMod val="10000"/>
                  </a:schemeClr>
                </a:solidFill>
                <a:latin typeface="Arial Unicode MS"/>
                <a:cs typeface="Arial Unicode MS"/>
              </a:rPr>
              <a:t> </a:t>
            </a:r>
            <a:r>
              <a:rPr sz="1800" spc="-25" dirty="0">
                <a:solidFill>
                  <a:schemeClr val="tx2">
                    <a:lumMod val="10000"/>
                  </a:schemeClr>
                </a:solidFill>
                <a:latin typeface="Arial Unicode MS"/>
                <a:cs typeface="Arial Unicode MS"/>
              </a:rPr>
              <a:t>of </a:t>
            </a:r>
            <a:r>
              <a:rPr sz="1800" spc="-10" dirty="0">
                <a:solidFill>
                  <a:schemeClr val="tx2">
                    <a:lumMod val="10000"/>
                  </a:schemeClr>
                </a:solidFill>
                <a:latin typeface="Arial Unicode MS"/>
                <a:cs typeface="Arial Unicode MS"/>
              </a:rPr>
              <a:t>customers</a:t>
            </a:r>
            <a:endParaRPr sz="1800" dirty="0">
              <a:solidFill>
                <a:schemeClr val="tx2">
                  <a:lumMod val="10000"/>
                </a:schemeClr>
              </a:solidFill>
              <a:latin typeface="Arial Unicode MS"/>
              <a:cs typeface="Arial Unicode MS"/>
            </a:endParaRPr>
          </a:p>
          <a:p>
            <a:pPr marL="12700" marR="187960">
              <a:lnSpc>
                <a:spcPct val="114999"/>
              </a:lnSpc>
              <a:spcBef>
                <a:spcPts val="1200"/>
              </a:spcBef>
            </a:pPr>
            <a:r>
              <a:rPr sz="1800" dirty="0">
                <a:solidFill>
                  <a:schemeClr val="tx2">
                    <a:lumMod val="10000"/>
                  </a:schemeClr>
                </a:solidFill>
                <a:latin typeface="Arial Unicode MS"/>
                <a:cs typeface="Arial Unicode MS"/>
              </a:rPr>
              <a:t>ﬁltered_df</a:t>
            </a:r>
            <a:r>
              <a:rPr sz="1800" spc="30" dirty="0">
                <a:solidFill>
                  <a:schemeClr val="tx2">
                    <a:lumMod val="10000"/>
                  </a:schemeClr>
                </a:solidFill>
                <a:latin typeface="Arial Unicode MS"/>
                <a:cs typeface="Arial Unicode MS"/>
              </a:rPr>
              <a:t> </a:t>
            </a:r>
            <a:r>
              <a:rPr sz="1800" spc="-100" dirty="0">
                <a:solidFill>
                  <a:schemeClr val="tx2">
                    <a:lumMod val="10000"/>
                  </a:schemeClr>
                </a:solidFill>
                <a:latin typeface="Arial Unicode MS"/>
                <a:cs typeface="Arial Unicode MS"/>
              </a:rPr>
              <a:t>:</a:t>
            </a:r>
            <a:r>
              <a:rPr sz="1800" spc="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this</a:t>
            </a:r>
            <a:r>
              <a:rPr sz="1800" spc="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pandas</a:t>
            </a:r>
            <a:r>
              <a:rPr sz="1800" spc="30"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DataFrame</a:t>
            </a:r>
            <a:r>
              <a:rPr sz="1800" spc="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object</a:t>
            </a:r>
            <a:r>
              <a:rPr sz="1800" spc="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contains</a:t>
            </a:r>
            <a:r>
              <a:rPr sz="1800" spc="30"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information </a:t>
            </a:r>
            <a:r>
              <a:rPr sz="1800" dirty="0">
                <a:solidFill>
                  <a:schemeClr val="tx2">
                    <a:lumMod val="10000"/>
                  </a:schemeClr>
                </a:solidFill>
                <a:latin typeface="Arial Unicode MS"/>
                <a:cs typeface="Arial Unicode MS"/>
              </a:rPr>
              <a:t>about</a:t>
            </a:r>
            <a:r>
              <a:rPr sz="1800" spc="4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hotel,arrival</a:t>
            </a:r>
            <a:r>
              <a:rPr sz="1800" spc="4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date</a:t>
            </a:r>
            <a:r>
              <a:rPr sz="1800" spc="4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month</a:t>
            </a:r>
            <a:r>
              <a:rPr sz="1800" spc="4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and</a:t>
            </a:r>
            <a:r>
              <a:rPr sz="1800" spc="4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market</a:t>
            </a:r>
            <a:r>
              <a:rPr sz="1800" spc="4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segment</a:t>
            </a:r>
            <a:r>
              <a:rPr sz="1800" spc="4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and</a:t>
            </a:r>
            <a:r>
              <a:rPr sz="1800" spc="4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used</a:t>
            </a:r>
            <a:r>
              <a:rPr sz="1800" spc="40" dirty="0">
                <a:solidFill>
                  <a:schemeClr val="tx2">
                    <a:lumMod val="10000"/>
                  </a:schemeClr>
                </a:solidFill>
                <a:latin typeface="Arial Unicode MS"/>
                <a:cs typeface="Arial Unicode MS"/>
              </a:rPr>
              <a:t> </a:t>
            </a:r>
            <a:r>
              <a:rPr sz="1800" spc="-25" dirty="0">
                <a:solidFill>
                  <a:schemeClr val="tx2">
                    <a:lumMod val="10000"/>
                  </a:schemeClr>
                </a:solidFill>
                <a:latin typeface="Arial Unicode MS"/>
                <a:cs typeface="Arial Unicode MS"/>
              </a:rPr>
              <a:t>for </a:t>
            </a:r>
            <a:r>
              <a:rPr sz="1800" dirty="0">
                <a:solidFill>
                  <a:schemeClr val="tx2">
                    <a:lumMod val="10000"/>
                  </a:schemeClr>
                </a:solidFill>
                <a:latin typeface="Arial Unicode MS"/>
                <a:cs typeface="Arial Unicode MS"/>
              </a:rPr>
              <a:t>time</a:t>
            </a:r>
            <a:r>
              <a:rPr sz="1800" spc="45"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series</a:t>
            </a:r>
            <a:r>
              <a:rPr sz="1800" spc="50" dirty="0">
                <a:solidFill>
                  <a:schemeClr val="tx2">
                    <a:lumMod val="10000"/>
                  </a:schemeClr>
                </a:solidFill>
                <a:latin typeface="Arial Unicode MS"/>
                <a:cs typeface="Arial Unicode MS"/>
              </a:rPr>
              <a:t> </a:t>
            </a:r>
            <a:r>
              <a:rPr sz="1800" spc="55" dirty="0">
                <a:solidFill>
                  <a:schemeClr val="tx2">
                    <a:lumMod val="10000"/>
                  </a:schemeClr>
                </a:solidFill>
                <a:latin typeface="Arial Unicode MS"/>
                <a:cs typeface="Arial Unicode MS"/>
              </a:rPr>
              <a:t>plotting</a:t>
            </a:r>
            <a:r>
              <a:rPr sz="1800" spc="5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for</a:t>
            </a:r>
            <a:r>
              <a:rPr sz="1800" spc="5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showing</a:t>
            </a:r>
            <a:r>
              <a:rPr sz="1800" spc="5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time</a:t>
            </a:r>
            <a:r>
              <a:rPr sz="1800" spc="50" dirty="0">
                <a:solidFill>
                  <a:schemeClr val="tx2">
                    <a:lumMod val="10000"/>
                  </a:schemeClr>
                </a:solidFill>
                <a:latin typeface="Arial Unicode MS"/>
                <a:cs typeface="Arial Unicode MS"/>
              </a:rPr>
              <a:t> to </a:t>
            </a:r>
            <a:r>
              <a:rPr sz="1800" dirty="0">
                <a:solidFill>
                  <a:schemeClr val="tx2">
                    <a:lumMod val="10000"/>
                  </a:schemeClr>
                </a:solidFill>
                <a:latin typeface="Arial Unicode MS"/>
                <a:cs typeface="Arial Unicode MS"/>
              </a:rPr>
              <a:t>time</a:t>
            </a:r>
            <a:r>
              <a:rPr sz="1800" spc="5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variation</a:t>
            </a:r>
            <a:r>
              <a:rPr sz="1800" spc="5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of</a:t>
            </a:r>
            <a:r>
              <a:rPr sz="1800" spc="50" dirty="0">
                <a:solidFill>
                  <a:schemeClr val="tx2">
                    <a:lumMod val="10000"/>
                  </a:schemeClr>
                </a:solidFill>
                <a:latin typeface="Arial Unicode MS"/>
                <a:cs typeface="Arial Unicode MS"/>
              </a:rPr>
              <a:t> </a:t>
            </a:r>
            <a:r>
              <a:rPr sz="1800" spc="-20" dirty="0">
                <a:solidFill>
                  <a:schemeClr val="tx2">
                    <a:lumMod val="10000"/>
                  </a:schemeClr>
                </a:solidFill>
                <a:latin typeface="Arial Unicode MS"/>
                <a:cs typeface="Arial Unicode MS"/>
              </a:rPr>
              <a:t>most </a:t>
            </a:r>
            <a:r>
              <a:rPr sz="1800" dirty="0">
                <a:solidFill>
                  <a:schemeClr val="tx2">
                    <a:lumMod val="10000"/>
                  </a:schemeClr>
                </a:solidFill>
                <a:latin typeface="Arial Unicode MS"/>
                <a:cs typeface="Arial Unicode MS"/>
              </a:rPr>
              <a:t>lucrative</a:t>
            </a:r>
            <a:r>
              <a:rPr sz="1800" spc="6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market</a:t>
            </a:r>
            <a:r>
              <a:rPr sz="1800" spc="65"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segment</a:t>
            </a:r>
            <a:endParaRPr sz="1800" dirty="0">
              <a:solidFill>
                <a:schemeClr val="tx2">
                  <a:lumMod val="10000"/>
                </a:schemeClr>
              </a:solidFill>
              <a:latin typeface="Arial Unicode MS"/>
              <a:cs typeface="Arial Unicode M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442598"/>
            <a:ext cx="9201308" cy="1318310"/>
          </a:xfrm>
          <a:prstGeom prst="rect">
            <a:avLst/>
          </a:prstGeom>
        </p:spPr>
        <p:txBody>
          <a:bodyPr vert="horz" wrap="square" lIns="0" tIns="12700" rIns="0" bIns="0" rtlCol="0">
            <a:spAutoFit/>
          </a:bodyPr>
          <a:lstStyle/>
          <a:p>
            <a:pPr marL="12700">
              <a:spcBef>
                <a:spcPts val="100"/>
              </a:spcBef>
            </a:pPr>
            <a:r>
              <a:rPr lang="en-US" dirty="0" smtClean="0"/>
              <a:t>15: </a:t>
            </a:r>
            <a:r>
              <a:rPr lang="en-US" dirty="0"/>
              <a:t>Total </a:t>
            </a:r>
            <a:r>
              <a:rPr lang="en-US" dirty="0" smtClean="0"/>
              <a:t>Bookings </a:t>
            </a:r>
            <a:r>
              <a:rPr lang="en-US" dirty="0"/>
              <a:t>Canceled in </a:t>
            </a:r>
            <a:r>
              <a:rPr lang="en-US" dirty="0" smtClean="0"/>
              <a:t>every months of the year</a:t>
            </a:r>
            <a:r>
              <a:rPr lang="en-US" dirty="0"/>
              <a:t/>
            </a:r>
            <a:br>
              <a:rPr lang="en-US" dirty="0"/>
            </a:br>
            <a:r>
              <a:rPr lang="en-US" dirty="0"/>
              <a:t/>
            </a:r>
            <a:br>
              <a:rPr lang="en-US" dirty="0"/>
            </a:br>
            <a:endParaRPr spc="-105" dirty="0">
              <a:solidFill>
                <a:schemeClr val="tx1"/>
              </a:solidFill>
            </a:endParaRPr>
          </a:p>
        </p:txBody>
      </p:sp>
      <p:sp>
        <p:nvSpPr>
          <p:cNvPr id="3" name="object 3"/>
          <p:cNvSpPr txBox="1"/>
          <p:nvPr/>
        </p:nvSpPr>
        <p:spPr>
          <a:xfrm>
            <a:off x="699444" y="1603890"/>
            <a:ext cx="6644005" cy="1751377"/>
          </a:xfrm>
          <a:prstGeom prst="rect">
            <a:avLst/>
          </a:prstGeom>
        </p:spPr>
        <p:txBody>
          <a:bodyPr vert="horz" wrap="square" lIns="0" tIns="12065" rIns="0" bIns="0" rtlCol="0">
            <a:spAutoFit/>
          </a:bodyPr>
          <a:lstStyle/>
          <a:p>
            <a:pPr marL="12700" marR="5080">
              <a:lnSpc>
                <a:spcPct val="116100"/>
              </a:lnSpc>
              <a:spcBef>
                <a:spcPts val="95"/>
              </a:spcBef>
            </a:pPr>
            <a:r>
              <a:rPr lang="en-US" sz="1600" dirty="0" smtClean="0"/>
              <a:t>Having the data of month wise hotel booking cancellations is important for hotel management.</a:t>
            </a:r>
          </a:p>
          <a:p>
            <a:pPr marL="12700" marR="5080">
              <a:lnSpc>
                <a:spcPct val="116100"/>
              </a:lnSpc>
              <a:spcBef>
                <a:spcPts val="95"/>
              </a:spcBef>
            </a:pPr>
            <a:endParaRPr lang="en-US" sz="1600" dirty="0"/>
          </a:p>
          <a:p>
            <a:pPr marL="12700" marR="5080">
              <a:lnSpc>
                <a:spcPct val="116100"/>
              </a:lnSpc>
              <a:spcBef>
                <a:spcPts val="95"/>
              </a:spcBef>
            </a:pPr>
            <a:r>
              <a:rPr lang="en-US" sz="1600" dirty="0" smtClean="0"/>
              <a:t>This data can help hotel management to understand why the cancellations occurred in the particular month and hence they can improve their service for the future.</a:t>
            </a:r>
            <a:endParaRPr lang="en-US" sz="1600" dirty="0" smtClean="0"/>
          </a:p>
        </p:txBody>
      </p:sp>
    </p:spTree>
    <p:extLst>
      <p:ext uri="{BB962C8B-B14F-4D97-AF65-F5344CB8AC3E}">
        <p14:creationId xmlns:p14="http://schemas.microsoft.com/office/powerpoint/2010/main" val="14036810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A237ACE-D58D-2059-9A4C-8EA7F8F906CC}"/>
              </a:ext>
            </a:extLst>
          </p:cNvPr>
          <p:cNvSpPr/>
          <p:nvPr/>
        </p:nvSpPr>
        <p:spPr>
          <a:xfrm>
            <a:off x="714190" y="4731192"/>
            <a:ext cx="7763435" cy="89648"/>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600" dirty="0" smtClean="0"/>
              <a:t>Conclusion: </a:t>
            </a:r>
            <a:r>
              <a:rPr lang="en-US" sz="1600" dirty="0"/>
              <a:t>F</a:t>
            </a:r>
            <a:r>
              <a:rPr lang="en-US" sz="1600" dirty="0" smtClean="0"/>
              <a:t>rom the graph </a:t>
            </a:r>
            <a:r>
              <a:rPr lang="en-US" sz="1600" dirty="0"/>
              <a:t>month of </a:t>
            </a:r>
            <a:r>
              <a:rPr lang="en-US" sz="1600" dirty="0" smtClean="0"/>
              <a:t>August </a:t>
            </a:r>
            <a:r>
              <a:rPr lang="en-US" sz="1600" dirty="0"/>
              <a:t>faced most cancellation of bookings </a:t>
            </a:r>
            <a:r>
              <a:rPr lang="en-US" sz="1600" dirty="0" smtClean="0"/>
              <a:t>and </a:t>
            </a:r>
            <a:r>
              <a:rPr lang="en-US" sz="1600" dirty="0"/>
              <a:t>month in of </a:t>
            </a:r>
            <a:r>
              <a:rPr lang="en-US" sz="1600" dirty="0"/>
              <a:t>J</a:t>
            </a:r>
            <a:r>
              <a:rPr lang="en-US" sz="1600" dirty="0" smtClean="0"/>
              <a:t>anuary </a:t>
            </a:r>
            <a:r>
              <a:rPr lang="en-US" sz="1600" dirty="0"/>
              <a:t>customers canceled bookings least</a:t>
            </a:r>
            <a:endParaRPr lang="en-IN" sz="1600" dirty="0">
              <a:solidFill>
                <a:schemeClr val="tx1"/>
              </a:solidFill>
            </a:endParaRPr>
          </a:p>
          <a:p>
            <a:endParaRPr lang="en-IN" sz="1600"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6233" y="147780"/>
            <a:ext cx="5120058" cy="3978423"/>
          </a:xfrm>
          <a:prstGeom prst="rect">
            <a:avLst/>
          </a:prstGeom>
        </p:spPr>
      </p:pic>
    </p:spTree>
    <p:extLst>
      <p:ext uri="{BB962C8B-B14F-4D97-AF65-F5344CB8AC3E}">
        <p14:creationId xmlns:p14="http://schemas.microsoft.com/office/powerpoint/2010/main" val="15109217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1660" y="161365"/>
            <a:ext cx="9201308" cy="1318310"/>
          </a:xfrm>
          <a:prstGeom prst="rect">
            <a:avLst/>
          </a:prstGeom>
        </p:spPr>
        <p:txBody>
          <a:bodyPr vert="horz" wrap="square" lIns="0" tIns="12700" rIns="0" bIns="0" rtlCol="0">
            <a:spAutoFit/>
          </a:bodyPr>
          <a:lstStyle/>
          <a:p>
            <a:pPr marL="12700">
              <a:spcBef>
                <a:spcPts val="100"/>
              </a:spcBef>
            </a:pPr>
            <a:r>
              <a:rPr lang="en-US" dirty="0" smtClean="0"/>
              <a:t>            16:</a:t>
            </a:r>
            <a:r>
              <a:rPr lang="en-US" dirty="0" smtClean="0"/>
              <a:t>Co-relation </a:t>
            </a:r>
            <a:r>
              <a:rPr lang="en-US" dirty="0"/>
              <a:t>of the column</a:t>
            </a:r>
            <a:br>
              <a:rPr lang="en-US" dirty="0"/>
            </a:br>
            <a:r>
              <a:rPr lang="en-US" dirty="0"/>
              <a:t/>
            </a:r>
            <a:br>
              <a:rPr lang="en-US" dirty="0"/>
            </a:br>
            <a:endParaRPr spc="-105" dirty="0">
              <a:solidFill>
                <a:schemeClr val="tx1"/>
              </a:solidFill>
            </a:endParaRPr>
          </a:p>
        </p:txBody>
      </p:sp>
      <p:sp>
        <p:nvSpPr>
          <p:cNvPr id="3" name="object 3"/>
          <p:cNvSpPr txBox="1"/>
          <p:nvPr/>
        </p:nvSpPr>
        <p:spPr>
          <a:xfrm>
            <a:off x="699444" y="1603890"/>
            <a:ext cx="6644005" cy="1917128"/>
          </a:xfrm>
          <a:prstGeom prst="rect">
            <a:avLst/>
          </a:prstGeom>
        </p:spPr>
        <p:txBody>
          <a:bodyPr vert="horz" wrap="square" lIns="0" tIns="12065" rIns="0" bIns="0" rtlCol="0">
            <a:spAutoFit/>
          </a:bodyPr>
          <a:lstStyle/>
          <a:p>
            <a:pPr marL="298450" marR="5080" indent="-285750">
              <a:lnSpc>
                <a:spcPct val="116100"/>
              </a:lnSpc>
              <a:spcBef>
                <a:spcPts val="95"/>
              </a:spcBef>
              <a:buFont typeface="Arial" panose="020B0604020202020204" pitchFamily="34" charset="0"/>
              <a:buChar char="•"/>
            </a:pPr>
            <a:r>
              <a:rPr lang="en-US" sz="1800" dirty="0" smtClean="0">
                <a:solidFill>
                  <a:srgbClr val="212121"/>
                </a:solidFill>
                <a:latin typeface="+mn-lt"/>
              </a:rPr>
              <a:t>Co-relation </a:t>
            </a:r>
            <a:r>
              <a:rPr lang="en-US" sz="1800" dirty="0">
                <a:solidFill>
                  <a:srgbClr val="212121"/>
                </a:solidFill>
                <a:latin typeface="+mn-lt"/>
              </a:rPr>
              <a:t>is measure of strength of </a:t>
            </a:r>
            <a:r>
              <a:rPr lang="en-US" sz="1800" dirty="0" smtClean="0">
                <a:solidFill>
                  <a:srgbClr val="212121"/>
                </a:solidFill>
                <a:latin typeface="+mn-lt"/>
              </a:rPr>
              <a:t>relation   between </a:t>
            </a:r>
            <a:r>
              <a:rPr lang="en-US" sz="1800" dirty="0">
                <a:solidFill>
                  <a:srgbClr val="212121"/>
                </a:solidFill>
                <a:latin typeface="+mn-lt"/>
              </a:rPr>
              <a:t>two variables </a:t>
            </a:r>
            <a:r>
              <a:rPr lang="en-US" sz="1800" dirty="0" smtClean="0">
                <a:solidFill>
                  <a:srgbClr val="212121"/>
                </a:solidFill>
                <a:latin typeface="+mn-lt"/>
              </a:rPr>
              <a:t>like, if </a:t>
            </a:r>
            <a:r>
              <a:rPr lang="en-US" sz="1800" dirty="0">
                <a:solidFill>
                  <a:srgbClr val="212121"/>
                </a:solidFill>
                <a:latin typeface="+mn-lt"/>
              </a:rPr>
              <a:t>there is </a:t>
            </a:r>
            <a:r>
              <a:rPr lang="en-US" sz="1800" dirty="0" smtClean="0">
                <a:solidFill>
                  <a:srgbClr val="212121"/>
                </a:solidFill>
                <a:latin typeface="+mn-lt"/>
              </a:rPr>
              <a:t>positive co-relation between </a:t>
            </a:r>
            <a:r>
              <a:rPr lang="en-US" sz="1800" dirty="0">
                <a:solidFill>
                  <a:srgbClr val="212121"/>
                </a:solidFill>
                <a:latin typeface="+mn-lt"/>
              </a:rPr>
              <a:t>two variable then the are strongly </a:t>
            </a:r>
            <a:r>
              <a:rPr lang="en-US" sz="1800" dirty="0" smtClean="0">
                <a:solidFill>
                  <a:srgbClr val="212121"/>
                </a:solidFill>
                <a:latin typeface="+mn-lt"/>
              </a:rPr>
              <a:t>co-related </a:t>
            </a:r>
            <a:r>
              <a:rPr lang="en-US" sz="1800" dirty="0">
                <a:solidFill>
                  <a:srgbClr val="212121"/>
                </a:solidFill>
                <a:latin typeface="+mn-lt"/>
              </a:rPr>
              <a:t>for </a:t>
            </a:r>
            <a:r>
              <a:rPr lang="en-US" sz="1800" dirty="0" smtClean="0">
                <a:solidFill>
                  <a:srgbClr val="212121"/>
                </a:solidFill>
                <a:latin typeface="+mn-lt"/>
              </a:rPr>
              <a:t>example </a:t>
            </a:r>
            <a:r>
              <a:rPr lang="en-US" sz="1800" dirty="0">
                <a:solidFill>
                  <a:srgbClr val="212121"/>
                </a:solidFill>
                <a:latin typeface="+mn-lt"/>
              </a:rPr>
              <a:t>if demand is increasing supply is increasing ,and negative </a:t>
            </a:r>
            <a:r>
              <a:rPr lang="en-US" sz="1800" dirty="0" smtClean="0">
                <a:solidFill>
                  <a:srgbClr val="212121"/>
                </a:solidFill>
                <a:latin typeface="+mn-lt"/>
              </a:rPr>
              <a:t>co-relation </a:t>
            </a:r>
            <a:r>
              <a:rPr lang="en-US" sz="1800" dirty="0">
                <a:solidFill>
                  <a:srgbClr val="212121"/>
                </a:solidFill>
                <a:latin typeface="+mn-lt"/>
              </a:rPr>
              <a:t>specify just vice </a:t>
            </a:r>
            <a:r>
              <a:rPr lang="en-US" sz="1800" dirty="0" smtClean="0">
                <a:solidFill>
                  <a:srgbClr val="212121"/>
                </a:solidFill>
                <a:latin typeface="+mn-lt"/>
              </a:rPr>
              <a:t>versa.</a:t>
            </a:r>
            <a:endParaRPr lang="en-US" sz="1800" dirty="0">
              <a:latin typeface="+mn-lt"/>
            </a:endParaRPr>
          </a:p>
          <a:p>
            <a:pPr marL="12700" marR="5080">
              <a:lnSpc>
                <a:spcPct val="116100"/>
              </a:lnSpc>
              <a:spcBef>
                <a:spcPts val="95"/>
              </a:spcBef>
            </a:pPr>
            <a:endParaRPr lang="en-US" sz="1600" dirty="0" smtClean="0"/>
          </a:p>
        </p:txBody>
      </p:sp>
      <p:sp>
        <p:nvSpPr>
          <p:cNvPr id="4" name="Rectangle 3"/>
          <p:cNvSpPr/>
          <p:nvPr/>
        </p:nvSpPr>
        <p:spPr>
          <a:xfrm>
            <a:off x="2286000" y="1986975"/>
            <a:ext cx="4572000" cy="307777"/>
          </a:xfrm>
          <a:prstGeom prst="rect">
            <a:avLst/>
          </a:prstGeom>
        </p:spPr>
        <p:txBody>
          <a:bodyPr>
            <a:spAutoFit/>
          </a:bodyPr>
          <a:lstStyle/>
          <a:p>
            <a:r>
              <a:rPr lang="en-US" dirty="0">
                <a:solidFill>
                  <a:srgbClr val="212121"/>
                </a:solidFill>
                <a:latin typeface="Roboto" panose="020B0604020202020204" charset="0"/>
              </a:rPr>
              <a:t> </a:t>
            </a:r>
            <a:endParaRPr lang="en-US" dirty="0"/>
          </a:p>
        </p:txBody>
      </p:sp>
    </p:spTree>
    <p:extLst>
      <p:ext uri="{BB962C8B-B14F-4D97-AF65-F5344CB8AC3E}">
        <p14:creationId xmlns:p14="http://schemas.microsoft.com/office/powerpoint/2010/main" val="15645671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A237ACE-D58D-2059-9A4C-8EA7F8F906CC}"/>
              </a:ext>
            </a:extLst>
          </p:cNvPr>
          <p:cNvSpPr/>
          <p:nvPr/>
        </p:nvSpPr>
        <p:spPr>
          <a:xfrm>
            <a:off x="714190" y="4731192"/>
            <a:ext cx="7763435" cy="89648"/>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200" dirty="0" smtClean="0"/>
              <a:t>Conclusion:</a:t>
            </a:r>
            <a:r>
              <a:rPr lang="en-US" sz="1200" dirty="0"/>
              <a:t>  </a:t>
            </a:r>
            <a:r>
              <a:rPr lang="en-US" sz="1200" dirty="0" smtClean="0"/>
              <a:t>In  the above co-relation </a:t>
            </a:r>
            <a:r>
              <a:rPr lang="en-US" sz="1200" dirty="0"/>
              <a:t>matrix we have </a:t>
            </a:r>
            <a:r>
              <a:rPr lang="en-US" sz="1200" dirty="0" smtClean="0"/>
              <a:t>co-relation </a:t>
            </a:r>
            <a:r>
              <a:rPr lang="en-US" sz="1200" dirty="0"/>
              <a:t>between different </a:t>
            </a:r>
            <a:r>
              <a:rPr lang="en-US" sz="1200" dirty="0" smtClean="0"/>
              <a:t>columns </a:t>
            </a:r>
            <a:r>
              <a:rPr lang="en-US" sz="1200" dirty="0"/>
              <a:t>of </a:t>
            </a:r>
            <a:r>
              <a:rPr lang="en-US" sz="1200" dirty="0" smtClean="0"/>
              <a:t>Data Frame </a:t>
            </a:r>
            <a:r>
              <a:rPr lang="en-US" sz="1200" dirty="0"/>
              <a:t>and we can compare the two columns based on </a:t>
            </a:r>
            <a:r>
              <a:rPr lang="en-US" sz="1200" dirty="0" smtClean="0"/>
              <a:t>their </a:t>
            </a:r>
            <a:r>
              <a:rPr lang="en-US" sz="1200" dirty="0" err="1"/>
              <a:t>annoted</a:t>
            </a:r>
            <a:r>
              <a:rPr lang="en-US" sz="1200" dirty="0"/>
              <a:t> values take "</a:t>
            </a:r>
            <a:r>
              <a:rPr lang="en-US" sz="1200" dirty="0" err="1"/>
              <a:t>is_cancled</a:t>
            </a:r>
            <a:r>
              <a:rPr lang="en-US" sz="1200" dirty="0"/>
              <a:t>" and "</a:t>
            </a:r>
            <a:r>
              <a:rPr lang="en-US" sz="1200" dirty="0" err="1"/>
              <a:t>lead_time</a:t>
            </a:r>
            <a:r>
              <a:rPr lang="en-US" sz="1200" dirty="0"/>
              <a:t>' column for example you can there is positive </a:t>
            </a:r>
            <a:r>
              <a:rPr lang="en-US" sz="1200" dirty="0" smtClean="0"/>
              <a:t>c-</a:t>
            </a:r>
            <a:r>
              <a:rPr lang="en-US" sz="1200" dirty="0" err="1" smtClean="0"/>
              <a:t>orelation</a:t>
            </a:r>
            <a:r>
              <a:rPr lang="en-US" sz="1200" dirty="0" smtClean="0"/>
              <a:t> </a:t>
            </a:r>
            <a:r>
              <a:rPr lang="en-US" sz="1200" dirty="0"/>
              <a:t>between these two columns but not very large</a:t>
            </a:r>
            <a:r>
              <a:rPr lang="en-US" sz="1200" dirty="0" smtClean="0"/>
              <a:t> </a:t>
            </a:r>
            <a:endParaRPr lang="en-IN" sz="1200" dirty="0">
              <a:solidFill>
                <a:schemeClr val="tx1"/>
              </a:solidFill>
            </a:endParaRPr>
          </a:p>
          <a:p>
            <a:endParaRPr lang="en-IN" sz="1600"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168" y="107575"/>
            <a:ext cx="6024161" cy="4085666"/>
          </a:xfrm>
          <a:prstGeom prst="rect">
            <a:avLst/>
          </a:prstGeom>
        </p:spPr>
      </p:pic>
    </p:spTree>
    <p:extLst>
      <p:ext uri="{BB962C8B-B14F-4D97-AF65-F5344CB8AC3E}">
        <p14:creationId xmlns:p14="http://schemas.microsoft.com/office/powerpoint/2010/main" val="13762912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168008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7820" y="163753"/>
            <a:ext cx="4732655" cy="456535"/>
          </a:xfrm>
          <a:prstGeom prst="rect">
            <a:avLst/>
          </a:prstGeom>
        </p:spPr>
        <p:txBody>
          <a:bodyPr vert="horz" wrap="square" lIns="0" tIns="12700" rIns="0" bIns="0" rtlCol="0">
            <a:spAutoFit/>
          </a:bodyPr>
          <a:lstStyle/>
          <a:p>
            <a:pPr marL="12700">
              <a:lnSpc>
                <a:spcPct val="100000"/>
              </a:lnSpc>
              <a:spcBef>
                <a:spcPts val="100"/>
              </a:spcBef>
            </a:pPr>
            <a:r>
              <a:rPr lang="en-US" spc="-175" dirty="0">
                <a:solidFill>
                  <a:schemeClr val="tx1"/>
                </a:solidFill>
              </a:rPr>
              <a:t>1.</a:t>
            </a:r>
            <a:r>
              <a:rPr spc="-175" dirty="0">
                <a:solidFill>
                  <a:schemeClr val="tx1"/>
                </a:solidFill>
              </a:rPr>
              <a:t>Total</a:t>
            </a:r>
            <a:r>
              <a:rPr spc="-75" dirty="0">
                <a:solidFill>
                  <a:schemeClr val="tx1"/>
                </a:solidFill>
              </a:rPr>
              <a:t> </a:t>
            </a:r>
            <a:r>
              <a:rPr spc="-100" dirty="0">
                <a:solidFill>
                  <a:schemeClr val="tx1"/>
                </a:solidFill>
              </a:rPr>
              <a:t>Population</a:t>
            </a:r>
            <a:r>
              <a:rPr spc="-75" dirty="0">
                <a:solidFill>
                  <a:schemeClr val="tx1"/>
                </a:solidFill>
              </a:rPr>
              <a:t> </a:t>
            </a:r>
            <a:r>
              <a:rPr spc="-105" dirty="0">
                <a:solidFill>
                  <a:schemeClr val="tx1"/>
                </a:solidFill>
              </a:rPr>
              <a:t>proportion</a:t>
            </a:r>
          </a:p>
        </p:txBody>
      </p:sp>
      <p:sp>
        <p:nvSpPr>
          <p:cNvPr id="3" name="object 3"/>
          <p:cNvSpPr txBox="1"/>
          <p:nvPr/>
        </p:nvSpPr>
        <p:spPr>
          <a:xfrm>
            <a:off x="573938" y="904643"/>
            <a:ext cx="6644005" cy="3487420"/>
          </a:xfrm>
          <a:prstGeom prst="rect">
            <a:avLst/>
          </a:prstGeom>
        </p:spPr>
        <p:txBody>
          <a:bodyPr vert="horz" wrap="square" lIns="0" tIns="12065" rIns="0" bIns="0" rtlCol="0">
            <a:spAutoFit/>
          </a:bodyPr>
          <a:lstStyle/>
          <a:p>
            <a:pPr marL="12700" marR="5080">
              <a:lnSpc>
                <a:spcPct val="116100"/>
              </a:lnSpc>
              <a:spcBef>
                <a:spcPts val="95"/>
              </a:spcBef>
            </a:pPr>
            <a:r>
              <a:rPr sz="1600" spc="60" dirty="0">
                <a:solidFill>
                  <a:schemeClr val="tx2">
                    <a:lumMod val="10000"/>
                  </a:schemeClr>
                </a:solidFill>
                <a:latin typeface="Arial Unicode MS"/>
                <a:cs typeface="Arial Unicode MS"/>
              </a:rPr>
              <a:t>We</a:t>
            </a:r>
            <a:r>
              <a:rPr sz="1600" spc="30" dirty="0">
                <a:solidFill>
                  <a:schemeClr val="tx2">
                    <a:lumMod val="10000"/>
                  </a:schemeClr>
                </a:solidFill>
                <a:latin typeface="Arial Unicode MS"/>
                <a:cs typeface="Arial Unicode MS"/>
              </a:rPr>
              <a:t> </a:t>
            </a:r>
            <a:r>
              <a:rPr sz="1600" spc="114" dirty="0">
                <a:solidFill>
                  <a:schemeClr val="tx2">
                    <a:lumMod val="10000"/>
                  </a:schemeClr>
                </a:solidFill>
                <a:latin typeface="Arial Unicode MS"/>
                <a:cs typeface="Arial Unicode MS"/>
              </a:rPr>
              <a:t>will</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analyse</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entire</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data</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and</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divide</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the</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customers</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in</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three</a:t>
            </a:r>
            <a:r>
              <a:rPr sz="1600" spc="30" dirty="0">
                <a:solidFill>
                  <a:schemeClr val="tx2">
                    <a:lumMod val="10000"/>
                  </a:schemeClr>
                </a:solidFill>
                <a:latin typeface="Arial Unicode MS"/>
                <a:cs typeface="Arial Unicode MS"/>
              </a:rPr>
              <a:t> </a:t>
            </a:r>
            <a:r>
              <a:rPr sz="1600" spc="-10" dirty="0">
                <a:solidFill>
                  <a:schemeClr val="tx2">
                    <a:lumMod val="10000"/>
                  </a:schemeClr>
                </a:solidFill>
                <a:latin typeface="Arial Unicode MS"/>
                <a:cs typeface="Arial Unicode MS"/>
              </a:rPr>
              <a:t>categories </a:t>
            </a:r>
            <a:r>
              <a:rPr sz="1600" dirty="0">
                <a:solidFill>
                  <a:schemeClr val="tx2">
                    <a:lumMod val="10000"/>
                  </a:schemeClr>
                </a:solidFill>
                <a:latin typeface="Arial Unicode MS"/>
                <a:cs typeface="Arial Unicode MS"/>
              </a:rPr>
              <a:t>adults</a:t>
            </a:r>
            <a:r>
              <a:rPr sz="1600" spc="2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,children</a:t>
            </a:r>
            <a:r>
              <a:rPr sz="1600" spc="2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and</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babies</a:t>
            </a:r>
            <a:r>
              <a:rPr sz="1600" spc="2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and</a:t>
            </a:r>
            <a:r>
              <a:rPr sz="1600" spc="30" dirty="0">
                <a:solidFill>
                  <a:schemeClr val="tx2">
                    <a:lumMod val="10000"/>
                  </a:schemeClr>
                </a:solidFill>
                <a:latin typeface="Arial Unicode MS"/>
                <a:cs typeface="Arial Unicode MS"/>
              </a:rPr>
              <a:t> </a:t>
            </a:r>
            <a:r>
              <a:rPr sz="1600" spc="114" dirty="0">
                <a:solidFill>
                  <a:schemeClr val="tx2">
                    <a:lumMod val="10000"/>
                  </a:schemeClr>
                </a:solidFill>
                <a:latin typeface="Arial Unicode MS"/>
                <a:cs typeface="Arial Unicode MS"/>
              </a:rPr>
              <a:t>will</a:t>
            </a:r>
            <a:r>
              <a:rPr sz="1600" spc="2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give</a:t>
            </a:r>
            <a:r>
              <a:rPr sz="1600" spc="2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the</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answers</a:t>
            </a:r>
            <a:r>
              <a:rPr sz="1600" spc="25" dirty="0">
                <a:solidFill>
                  <a:schemeClr val="tx2">
                    <a:lumMod val="10000"/>
                  </a:schemeClr>
                </a:solidFill>
                <a:latin typeface="Arial Unicode MS"/>
                <a:cs typeface="Arial Unicode MS"/>
              </a:rPr>
              <a:t> </a:t>
            </a:r>
            <a:r>
              <a:rPr sz="1600" spc="55" dirty="0">
                <a:solidFill>
                  <a:schemeClr val="tx2">
                    <a:lumMod val="10000"/>
                  </a:schemeClr>
                </a:solidFill>
                <a:latin typeface="Arial Unicode MS"/>
                <a:cs typeface="Arial Unicode MS"/>
              </a:rPr>
              <a:t>to</a:t>
            </a:r>
            <a:r>
              <a:rPr sz="1600" spc="30" dirty="0">
                <a:solidFill>
                  <a:schemeClr val="tx2">
                    <a:lumMod val="10000"/>
                  </a:schemeClr>
                </a:solidFill>
                <a:latin typeface="Arial Unicode MS"/>
                <a:cs typeface="Arial Unicode MS"/>
              </a:rPr>
              <a:t> </a:t>
            </a:r>
            <a:r>
              <a:rPr sz="1600" spc="50" dirty="0">
                <a:solidFill>
                  <a:schemeClr val="tx2">
                    <a:lumMod val="10000"/>
                  </a:schemeClr>
                </a:solidFill>
                <a:latin typeface="Arial Unicode MS"/>
                <a:cs typeface="Arial Unicode MS"/>
              </a:rPr>
              <a:t>following </a:t>
            </a:r>
            <a:r>
              <a:rPr sz="1600" spc="-10" dirty="0">
                <a:solidFill>
                  <a:schemeClr val="tx2">
                    <a:lumMod val="10000"/>
                  </a:schemeClr>
                </a:solidFill>
                <a:latin typeface="Arial Unicode MS"/>
                <a:cs typeface="Arial Unicode MS"/>
              </a:rPr>
              <a:t>questions</a:t>
            </a:r>
            <a:endParaRPr sz="1600" dirty="0">
              <a:solidFill>
                <a:schemeClr val="tx2">
                  <a:lumMod val="10000"/>
                </a:schemeClr>
              </a:solidFill>
              <a:latin typeface="Arial Unicode MS"/>
              <a:cs typeface="Arial Unicode MS"/>
            </a:endParaRPr>
          </a:p>
          <a:p>
            <a:pPr marL="12700" marR="2158365">
              <a:lnSpc>
                <a:spcPct val="178600"/>
              </a:lnSpc>
            </a:pPr>
            <a:r>
              <a:rPr sz="1600" spc="100" dirty="0">
                <a:solidFill>
                  <a:schemeClr val="tx2">
                    <a:lumMod val="10000"/>
                  </a:schemeClr>
                </a:solidFill>
                <a:latin typeface="Arial Unicode MS"/>
                <a:cs typeface="Arial Unicode MS"/>
              </a:rPr>
              <a:t>What</a:t>
            </a:r>
            <a:r>
              <a:rPr sz="1600" spc="3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is</a:t>
            </a:r>
            <a:r>
              <a:rPr sz="1600" spc="4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the</a:t>
            </a:r>
            <a:r>
              <a:rPr sz="1600" spc="40" dirty="0">
                <a:solidFill>
                  <a:schemeClr val="tx2">
                    <a:lumMod val="10000"/>
                  </a:schemeClr>
                </a:solidFill>
                <a:latin typeface="Arial Unicode MS"/>
                <a:cs typeface="Arial Unicode MS"/>
              </a:rPr>
              <a:t> </a:t>
            </a:r>
            <a:r>
              <a:rPr sz="1600" spc="60" dirty="0">
                <a:solidFill>
                  <a:schemeClr val="tx2">
                    <a:lumMod val="10000"/>
                  </a:schemeClr>
                </a:solidFill>
                <a:latin typeface="Arial Unicode MS"/>
                <a:cs typeface="Arial Unicode MS"/>
              </a:rPr>
              <a:t>total</a:t>
            </a:r>
            <a:r>
              <a:rPr sz="1600" spc="4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number</a:t>
            </a:r>
            <a:r>
              <a:rPr sz="1600" spc="3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of</a:t>
            </a:r>
            <a:r>
              <a:rPr sz="1600" spc="4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adults</a:t>
            </a:r>
            <a:r>
              <a:rPr sz="1600" spc="4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in</a:t>
            </a:r>
            <a:r>
              <a:rPr sz="1600" spc="4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our</a:t>
            </a:r>
            <a:r>
              <a:rPr sz="1600" spc="35" dirty="0">
                <a:solidFill>
                  <a:schemeClr val="tx2">
                    <a:lumMod val="10000"/>
                  </a:schemeClr>
                </a:solidFill>
                <a:latin typeface="Arial Unicode MS"/>
                <a:cs typeface="Arial Unicode MS"/>
              </a:rPr>
              <a:t> </a:t>
            </a:r>
            <a:r>
              <a:rPr sz="1600" spc="-10" dirty="0">
                <a:solidFill>
                  <a:schemeClr val="tx2">
                    <a:lumMod val="10000"/>
                  </a:schemeClr>
                </a:solidFill>
                <a:latin typeface="Arial Unicode MS"/>
                <a:cs typeface="Arial Unicode MS"/>
              </a:rPr>
              <a:t>data? </a:t>
            </a:r>
            <a:r>
              <a:rPr sz="1600" spc="100" dirty="0">
                <a:solidFill>
                  <a:schemeClr val="tx2">
                    <a:lumMod val="10000"/>
                  </a:schemeClr>
                </a:solidFill>
                <a:latin typeface="Arial Unicode MS"/>
                <a:cs typeface="Arial Unicode MS"/>
              </a:rPr>
              <a:t>What</a:t>
            </a:r>
            <a:r>
              <a:rPr sz="1600" spc="2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is</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the</a:t>
            </a:r>
            <a:r>
              <a:rPr sz="1600" spc="30" dirty="0">
                <a:solidFill>
                  <a:schemeClr val="tx2">
                    <a:lumMod val="10000"/>
                  </a:schemeClr>
                </a:solidFill>
                <a:latin typeface="Arial Unicode MS"/>
                <a:cs typeface="Arial Unicode MS"/>
              </a:rPr>
              <a:t> </a:t>
            </a:r>
            <a:r>
              <a:rPr sz="1600" spc="60" dirty="0">
                <a:solidFill>
                  <a:schemeClr val="tx2">
                    <a:lumMod val="10000"/>
                  </a:schemeClr>
                </a:solidFill>
                <a:latin typeface="Arial Unicode MS"/>
                <a:cs typeface="Arial Unicode MS"/>
              </a:rPr>
              <a:t>total</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number</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of</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children</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in</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our</a:t>
            </a:r>
            <a:r>
              <a:rPr sz="1600" spc="30" dirty="0">
                <a:solidFill>
                  <a:schemeClr val="tx2">
                    <a:lumMod val="10000"/>
                  </a:schemeClr>
                </a:solidFill>
                <a:latin typeface="Arial Unicode MS"/>
                <a:cs typeface="Arial Unicode MS"/>
              </a:rPr>
              <a:t> </a:t>
            </a:r>
            <a:r>
              <a:rPr sz="1600" spc="-10" dirty="0">
                <a:solidFill>
                  <a:schemeClr val="tx2">
                    <a:lumMod val="10000"/>
                  </a:schemeClr>
                </a:solidFill>
                <a:latin typeface="Arial Unicode MS"/>
                <a:cs typeface="Arial Unicode MS"/>
              </a:rPr>
              <a:t>data? </a:t>
            </a:r>
            <a:r>
              <a:rPr sz="1600" spc="100" dirty="0">
                <a:solidFill>
                  <a:schemeClr val="tx2">
                    <a:lumMod val="10000"/>
                  </a:schemeClr>
                </a:solidFill>
                <a:latin typeface="Arial Unicode MS"/>
                <a:cs typeface="Arial Unicode MS"/>
              </a:rPr>
              <a:t>What</a:t>
            </a:r>
            <a:r>
              <a:rPr sz="1600" spc="1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is</a:t>
            </a:r>
            <a:r>
              <a:rPr sz="1600" spc="1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the</a:t>
            </a:r>
            <a:r>
              <a:rPr sz="1600" spc="15" dirty="0">
                <a:solidFill>
                  <a:schemeClr val="tx2">
                    <a:lumMod val="10000"/>
                  </a:schemeClr>
                </a:solidFill>
                <a:latin typeface="Arial Unicode MS"/>
                <a:cs typeface="Arial Unicode MS"/>
              </a:rPr>
              <a:t> </a:t>
            </a:r>
            <a:r>
              <a:rPr sz="1600" spc="60" dirty="0">
                <a:solidFill>
                  <a:schemeClr val="tx2">
                    <a:lumMod val="10000"/>
                  </a:schemeClr>
                </a:solidFill>
                <a:latin typeface="Arial Unicode MS"/>
                <a:cs typeface="Arial Unicode MS"/>
              </a:rPr>
              <a:t>total</a:t>
            </a:r>
            <a:r>
              <a:rPr sz="1600" spc="1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number</a:t>
            </a:r>
            <a:r>
              <a:rPr sz="1600" spc="1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of</a:t>
            </a:r>
            <a:r>
              <a:rPr sz="1600" spc="1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babies</a:t>
            </a:r>
            <a:r>
              <a:rPr sz="1600" spc="1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in</a:t>
            </a:r>
            <a:r>
              <a:rPr sz="1600" spc="1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our</a:t>
            </a:r>
            <a:r>
              <a:rPr sz="1600" spc="15" dirty="0">
                <a:solidFill>
                  <a:schemeClr val="tx2">
                    <a:lumMod val="10000"/>
                  </a:schemeClr>
                </a:solidFill>
                <a:latin typeface="Arial Unicode MS"/>
                <a:cs typeface="Arial Unicode MS"/>
              </a:rPr>
              <a:t> </a:t>
            </a:r>
            <a:r>
              <a:rPr sz="1600" spc="-10" dirty="0">
                <a:solidFill>
                  <a:schemeClr val="tx2">
                    <a:lumMod val="10000"/>
                  </a:schemeClr>
                </a:solidFill>
                <a:latin typeface="Arial Unicode MS"/>
                <a:cs typeface="Arial Unicode MS"/>
              </a:rPr>
              <a:t>data?</a:t>
            </a:r>
            <a:endParaRPr sz="1600" dirty="0">
              <a:solidFill>
                <a:schemeClr val="tx2">
                  <a:lumMod val="10000"/>
                </a:schemeClr>
              </a:solidFill>
              <a:latin typeface="Arial Unicode MS"/>
              <a:cs typeface="Arial Unicode MS"/>
            </a:endParaRPr>
          </a:p>
          <a:p>
            <a:pPr marL="12700" marR="2263140">
              <a:lnSpc>
                <a:spcPct val="178600"/>
              </a:lnSpc>
            </a:pPr>
            <a:r>
              <a:rPr sz="1600" spc="100" dirty="0">
                <a:solidFill>
                  <a:schemeClr val="tx2">
                    <a:lumMod val="10000"/>
                  </a:schemeClr>
                </a:solidFill>
                <a:latin typeface="Arial Unicode MS"/>
                <a:cs typeface="Arial Unicode MS"/>
              </a:rPr>
              <a:t>What</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is</a:t>
            </a:r>
            <a:r>
              <a:rPr sz="1600" spc="3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the</a:t>
            </a:r>
            <a:r>
              <a:rPr sz="1600" spc="50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percentage</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of</a:t>
            </a:r>
            <a:r>
              <a:rPr sz="1600" spc="3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adults</a:t>
            </a:r>
            <a:r>
              <a:rPr sz="1600" spc="3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in</a:t>
            </a:r>
            <a:r>
              <a:rPr sz="1600" spc="3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our</a:t>
            </a:r>
            <a:r>
              <a:rPr sz="1600" spc="30" dirty="0">
                <a:solidFill>
                  <a:schemeClr val="tx2">
                    <a:lumMod val="10000"/>
                  </a:schemeClr>
                </a:solidFill>
                <a:latin typeface="Arial Unicode MS"/>
                <a:cs typeface="Arial Unicode MS"/>
              </a:rPr>
              <a:t> </a:t>
            </a:r>
            <a:r>
              <a:rPr sz="1600" spc="-10" dirty="0">
                <a:solidFill>
                  <a:schemeClr val="tx2">
                    <a:lumMod val="10000"/>
                  </a:schemeClr>
                </a:solidFill>
                <a:latin typeface="Arial Unicode MS"/>
                <a:cs typeface="Arial Unicode MS"/>
              </a:rPr>
              <a:t>data? </a:t>
            </a:r>
            <a:r>
              <a:rPr sz="1600" spc="100" dirty="0">
                <a:solidFill>
                  <a:schemeClr val="tx2">
                    <a:lumMod val="10000"/>
                  </a:schemeClr>
                </a:solidFill>
                <a:latin typeface="Arial Unicode MS"/>
                <a:cs typeface="Arial Unicode MS"/>
              </a:rPr>
              <a:t>What</a:t>
            </a:r>
            <a:r>
              <a:rPr sz="1600" spc="2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is</a:t>
            </a:r>
            <a:r>
              <a:rPr sz="1600" spc="49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the</a:t>
            </a:r>
            <a:r>
              <a:rPr sz="1600" spc="2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percentage</a:t>
            </a:r>
            <a:r>
              <a:rPr sz="1600" spc="2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of</a:t>
            </a:r>
            <a:r>
              <a:rPr sz="1600" spc="2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children</a:t>
            </a:r>
            <a:r>
              <a:rPr sz="1600" spc="2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in</a:t>
            </a:r>
            <a:r>
              <a:rPr sz="1600" spc="2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our</a:t>
            </a:r>
            <a:r>
              <a:rPr sz="1600" spc="25" dirty="0">
                <a:solidFill>
                  <a:schemeClr val="tx2">
                    <a:lumMod val="10000"/>
                  </a:schemeClr>
                </a:solidFill>
                <a:latin typeface="Arial Unicode MS"/>
                <a:cs typeface="Arial Unicode MS"/>
              </a:rPr>
              <a:t> </a:t>
            </a:r>
            <a:r>
              <a:rPr sz="1600" spc="-10" dirty="0">
                <a:solidFill>
                  <a:schemeClr val="tx2">
                    <a:lumMod val="10000"/>
                  </a:schemeClr>
                </a:solidFill>
                <a:latin typeface="Arial Unicode MS"/>
                <a:cs typeface="Arial Unicode MS"/>
              </a:rPr>
              <a:t>data? </a:t>
            </a:r>
            <a:r>
              <a:rPr sz="1600" spc="100" dirty="0">
                <a:solidFill>
                  <a:schemeClr val="tx2">
                    <a:lumMod val="10000"/>
                  </a:schemeClr>
                </a:solidFill>
                <a:latin typeface="Arial Unicode MS"/>
                <a:cs typeface="Arial Unicode MS"/>
              </a:rPr>
              <a:t>What</a:t>
            </a:r>
            <a:r>
              <a:rPr sz="1600" spc="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is</a:t>
            </a:r>
            <a:r>
              <a:rPr sz="1600" spc="45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the</a:t>
            </a:r>
            <a:r>
              <a:rPr sz="1600" spc="1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percentage</a:t>
            </a:r>
            <a:r>
              <a:rPr sz="1600" spc="1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of</a:t>
            </a:r>
            <a:r>
              <a:rPr sz="1600" spc="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babies</a:t>
            </a:r>
            <a:r>
              <a:rPr sz="1600" spc="1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in</a:t>
            </a:r>
            <a:r>
              <a:rPr sz="1600" spc="1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our</a:t>
            </a:r>
            <a:r>
              <a:rPr sz="1600" spc="10" dirty="0">
                <a:solidFill>
                  <a:schemeClr val="tx2">
                    <a:lumMod val="10000"/>
                  </a:schemeClr>
                </a:solidFill>
                <a:latin typeface="Arial Unicode MS"/>
                <a:cs typeface="Arial Unicode MS"/>
              </a:rPr>
              <a:t> </a:t>
            </a:r>
            <a:r>
              <a:rPr sz="1600" spc="-10" dirty="0">
                <a:solidFill>
                  <a:schemeClr val="tx2">
                    <a:lumMod val="10000"/>
                  </a:schemeClr>
                </a:solidFill>
                <a:latin typeface="Arial Unicode MS"/>
                <a:cs typeface="Arial Unicode MS"/>
              </a:rPr>
              <a:t>data?</a:t>
            </a:r>
            <a:endParaRPr sz="1600" dirty="0">
              <a:solidFill>
                <a:schemeClr val="tx2">
                  <a:lumMod val="10000"/>
                </a:schemeClr>
              </a:solidFill>
              <a:latin typeface="Arial Unicode MS"/>
              <a:cs typeface="Arial Unicode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32625" y="1003610"/>
            <a:ext cx="7478750" cy="3901129"/>
          </a:xfrm>
          <a:prstGeom prst="rect">
            <a:avLst/>
          </a:prstGeom>
        </p:spPr>
      </p:pic>
      <p:sp>
        <p:nvSpPr>
          <p:cNvPr id="3" name="object 3"/>
          <p:cNvSpPr txBox="1"/>
          <p:nvPr/>
        </p:nvSpPr>
        <p:spPr>
          <a:xfrm>
            <a:off x="394499" y="258788"/>
            <a:ext cx="4772660" cy="228268"/>
          </a:xfrm>
          <a:prstGeom prst="rect">
            <a:avLst/>
          </a:prstGeom>
        </p:spPr>
        <p:txBody>
          <a:bodyPr vert="horz" wrap="square" lIns="0" tIns="12700" rIns="0" bIns="0" rtlCol="0">
            <a:spAutoFit/>
          </a:bodyPr>
          <a:lstStyle/>
          <a:p>
            <a:pPr marL="12700">
              <a:lnSpc>
                <a:spcPct val="100000"/>
              </a:lnSpc>
              <a:spcBef>
                <a:spcPts val="100"/>
              </a:spcBef>
            </a:pPr>
            <a:r>
              <a:rPr sz="1400" spc="-10" dirty="0">
                <a:solidFill>
                  <a:schemeClr val="tx1"/>
                </a:solidFill>
                <a:latin typeface="Arial Unicode MS"/>
                <a:cs typeface="Arial Unicode MS"/>
              </a:rPr>
              <a:t>Pie</a:t>
            </a:r>
            <a:r>
              <a:rPr sz="1400" spc="15" dirty="0">
                <a:solidFill>
                  <a:schemeClr val="tx1"/>
                </a:solidFill>
                <a:latin typeface="Arial Unicode MS"/>
                <a:cs typeface="Arial Unicode MS"/>
              </a:rPr>
              <a:t> </a:t>
            </a:r>
            <a:r>
              <a:rPr sz="1400" dirty="0">
                <a:solidFill>
                  <a:schemeClr val="tx1"/>
                </a:solidFill>
                <a:latin typeface="Arial Unicode MS"/>
                <a:cs typeface="Arial Unicode MS"/>
              </a:rPr>
              <a:t>chart</a:t>
            </a:r>
            <a:r>
              <a:rPr sz="1400" spc="20" dirty="0">
                <a:solidFill>
                  <a:schemeClr val="tx1"/>
                </a:solidFill>
                <a:latin typeface="Arial Unicode MS"/>
                <a:cs typeface="Arial Unicode MS"/>
              </a:rPr>
              <a:t> </a:t>
            </a:r>
            <a:r>
              <a:rPr sz="1400" dirty="0">
                <a:solidFill>
                  <a:schemeClr val="tx1"/>
                </a:solidFill>
                <a:latin typeface="Arial Unicode MS"/>
                <a:cs typeface="Arial Unicode MS"/>
              </a:rPr>
              <a:t>showing</a:t>
            </a:r>
            <a:r>
              <a:rPr sz="1400" spc="20" dirty="0">
                <a:solidFill>
                  <a:schemeClr val="tx1"/>
                </a:solidFill>
                <a:latin typeface="Arial Unicode MS"/>
                <a:cs typeface="Arial Unicode MS"/>
              </a:rPr>
              <a:t> </a:t>
            </a:r>
            <a:r>
              <a:rPr sz="1400" dirty="0">
                <a:solidFill>
                  <a:schemeClr val="tx1"/>
                </a:solidFill>
                <a:latin typeface="Arial Unicode MS"/>
                <a:cs typeface="Arial Unicode MS"/>
              </a:rPr>
              <a:t>percentage</a:t>
            </a:r>
            <a:r>
              <a:rPr sz="1400" spc="15" dirty="0">
                <a:solidFill>
                  <a:schemeClr val="tx1"/>
                </a:solidFill>
                <a:latin typeface="Arial Unicode MS"/>
                <a:cs typeface="Arial Unicode MS"/>
              </a:rPr>
              <a:t> </a:t>
            </a:r>
            <a:r>
              <a:rPr sz="1400" dirty="0">
                <a:solidFill>
                  <a:schemeClr val="tx1"/>
                </a:solidFill>
                <a:latin typeface="Arial Unicode MS"/>
                <a:cs typeface="Arial Unicode MS"/>
              </a:rPr>
              <a:t>of</a:t>
            </a:r>
            <a:r>
              <a:rPr sz="1400" spc="20" dirty="0">
                <a:solidFill>
                  <a:schemeClr val="tx1"/>
                </a:solidFill>
                <a:latin typeface="Arial Unicode MS"/>
                <a:cs typeface="Arial Unicode MS"/>
              </a:rPr>
              <a:t> </a:t>
            </a:r>
            <a:r>
              <a:rPr sz="1400" dirty="0">
                <a:solidFill>
                  <a:schemeClr val="tx1"/>
                </a:solidFill>
                <a:latin typeface="Arial Unicode MS"/>
                <a:cs typeface="Arial Unicode MS"/>
              </a:rPr>
              <a:t>adults</a:t>
            </a:r>
            <a:r>
              <a:rPr sz="1400" spc="20" dirty="0">
                <a:solidFill>
                  <a:schemeClr val="tx1"/>
                </a:solidFill>
                <a:latin typeface="Arial Unicode MS"/>
                <a:cs typeface="Arial Unicode MS"/>
              </a:rPr>
              <a:t> </a:t>
            </a:r>
            <a:r>
              <a:rPr sz="1400" dirty="0">
                <a:solidFill>
                  <a:schemeClr val="tx1"/>
                </a:solidFill>
                <a:latin typeface="Arial Unicode MS"/>
                <a:cs typeface="Arial Unicode MS"/>
              </a:rPr>
              <a:t>,children</a:t>
            </a:r>
            <a:r>
              <a:rPr sz="1400" spc="15" dirty="0">
                <a:solidFill>
                  <a:schemeClr val="tx1"/>
                </a:solidFill>
                <a:latin typeface="Arial Unicode MS"/>
                <a:cs typeface="Arial Unicode MS"/>
              </a:rPr>
              <a:t> </a:t>
            </a:r>
            <a:r>
              <a:rPr sz="1400" dirty="0">
                <a:solidFill>
                  <a:schemeClr val="tx1"/>
                </a:solidFill>
                <a:latin typeface="Arial Unicode MS"/>
                <a:cs typeface="Arial Unicode MS"/>
              </a:rPr>
              <a:t>and</a:t>
            </a:r>
            <a:r>
              <a:rPr sz="1400" spc="20" dirty="0">
                <a:solidFill>
                  <a:schemeClr val="tx1"/>
                </a:solidFill>
                <a:latin typeface="Arial Unicode MS"/>
                <a:cs typeface="Arial Unicode MS"/>
              </a:rPr>
              <a:t> </a:t>
            </a:r>
            <a:r>
              <a:rPr sz="1400" spc="-10" dirty="0">
                <a:solidFill>
                  <a:schemeClr val="tx1"/>
                </a:solidFill>
                <a:latin typeface="Arial Unicode MS"/>
                <a:cs typeface="Arial Unicode MS"/>
              </a:rPr>
              <a:t>babies</a:t>
            </a:r>
            <a:endParaRPr sz="1400" dirty="0">
              <a:solidFill>
                <a:schemeClr val="tx1"/>
              </a:solidFill>
              <a:latin typeface="Arial Unicode MS"/>
              <a:cs typeface="Arial Unicode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87549" y="958733"/>
            <a:ext cx="6416675" cy="3169920"/>
          </a:xfrm>
          <a:prstGeom prst="rect">
            <a:avLst/>
          </a:prstGeom>
        </p:spPr>
        <p:txBody>
          <a:bodyPr vert="horz" wrap="square" lIns="0" tIns="12065" rIns="0" bIns="0" rtlCol="0">
            <a:spAutoFit/>
          </a:bodyPr>
          <a:lstStyle/>
          <a:p>
            <a:pPr marL="12700" marR="2390140" algn="just">
              <a:lnSpc>
                <a:spcPct val="140500"/>
              </a:lnSpc>
              <a:spcBef>
                <a:spcPts val="95"/>
              </a:spcBef>
            </a:pPr>
            <a:r>
              <a:rPr sz="2200" dirty="0">
                <a:solidFill>
                  <a:schemeClr val="tx2">
                    <a:lumMod val="10000"/>
                  </a:schemeClr>
                </a:solidFill>
                <a:latin typeface="Arial Unicode MS"/>
                <a:cs typeface="Arial Unicode MS"/>
              </a:rPr>
              <a:t>Total</a:t>
            </a:r>
            <a:r>
              <a:rPr sz="2200" spc="15"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adults</a:t>
            </a:r>
            <a:r>
              <a:rPr sz="2200" spc="15"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in</a:t>
            </a:r>
            <a:r>
              <a:rPr sz="2200" spc="15"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data</a:t>
            </a:r>
            <a:r>
              <a:rPr sz="2200" spc="15"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are</a:t>
            </a:r>
            <a:r>
              <a:rPr sz="2200" spc="10" dirty="0">
                <a:solidFill>
                  <a:schemeClr val="tx2">
                    <a:lumMod val="10000"/>
                  </a:schemeClr>
                </a:solidFill>
                <a:latin typeface="Arial Unicode MS"/>
                <a:cs typeface="Arial Unicode MS"/>
              </a:rPr>
              <a:t> </a:t>
            </a:r>
            <a:r>
              <a:rPr sz="2200" spc="75" dirty="0">
                <a:solidFill>
                  <a:srgbClr val="FF0000"/>
                </a:solidFill>
                <a:latin typeface="Arial Unicode MS"/>
                <a:cs typeface="Arial Unicode MS"/>
              </a:rPr>
              <a:t>221636 </a:t>
            </a:r>
            <a:r>
              <a:rPr sz="2200" dirty="0">
                <a:solidFill>
                  <a:schemeClr val="tx2">
                    <a:lumMod val="10000"/>
                  </a:schemeClr>
                </a:solidFill>
                <a:latin typeface="Arial Unicode MS"/>
                <a:cs typeface="Arial Unicode MS"/>
              </a:rPr>
              <a:t>Total</a:t>
            </a:r>
            <a:r>
              <a:rPr sz="2200" spc="-15"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children</a:t>
            </a:r>
            <a:r>
              <a:rPr sz="2200" spc="-10"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in</a:t>
            </a:r>
            <a:r>
              <a:rPr sz="2200" spc="-10"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data</a:t>
            </a:r>
            <a:r>
              <a:rPr sz="2200" spc="-10"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are</a:t>
            </a:r>
            <a:r>
              <a:rPr sz="2200" spc="-20" dirty="0">
                <a:solidFill>
                  <a:schemeClr val="tx2">
                    <a:lumMod val="10000"/>
                  </a:schemeClr>
                </a:solidFill>
                <a:latin typeface="Arial Unicode MS"/>
                <a:cs typeface="Arial Unicode MS"/>
              </a:rPr>
              <a:t> </a:t>
            </a:r>
            <a:r>
              <a:rPr sz="2200" spc="75" dirty="0">
                <a:solidFill>
                  <a:srgbClr val="FF0000"/>
                </a:solidFill>
                <a:latin typeface="Arial Unicode MS"/>
                <a:cs typeface="Arial Unicode MS"/>
              </a:rPr>
              <a:t>12403 </a:t>
            </a:r>
            <a:r>
              <a:rPr sz="2200" dirty="0">
                <a:solidFill>
                  <a:schemeClr val="tx2">
                    <a:lumMod val="10000"/>
                  </a:schemeClr>
                </a:solidFill>
                <a:latin typeface="Arial Unicode MS"/>
                <a:cs typeface="Arial Unicode MS"/>
              </a:rPr>
              <a:t>Total</a:t>
            </a:r>
            <a:r>
              <a:rPr sz="2200" spc="-50"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babies</a:t>
            </a:r>
            <a:r>
              <a:rPr sz="2200" spc="-45"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in</a:t>
            </a:r>
            <a:r>
              <a:rPr sz="2200" spc="-50"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data</a:t>
            </a:r>
            <a:r>
              <a:rPr sz="2200" spc="-45"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are</a:t>
            </a:r>
            <a:r>
              <a:rPr sz="2200" spc="-55" dirty="0">
                <a:solidFill>
                  <a:schemeClr val="tx2">
                    <a:lumMod val="10000"/>
                  </a:schemeClr>
                </a:solidFill>
                <a:latin typeface="Arial Unicode MS"/>
                <a:cs typeface="Arial Unicode MS"/>
              </a:rPr>
              <a:t> </a:t>
            </a:r>
            <a:r>
              <a:rPr sz="2200" spc="60" dirty="0">
                <a:solidFill>
                  <a:srgbClr val="FF0000"/>
                </a:solidFill>
                <a:latin typeface="Arial Unicode MS"/>
                <a:cs typeface="Arial Unicode MS"/>
              </a:rPr>
              <a:t>949</a:t>
            </a:r>
            <a:endParaRPr sz="2200" dirty="0">
              <a:latin typeface="Arial Unicode MS"/>
              <a:cs typeface="Arial Unicode MS"/>
            </a:endParaRPr>
          </a:p>
          <a:p>
            <a:pPr marL="12700" marR="5080">
              <a:lnSpc>
                <a:spcPts val="2510"/>
              </a:lnSpc>
              <a:spcBef>
                <a:spcPts val="1260"/>
              </a:spcBef>
            </a:pPr>
            <a:r>
              <a:rPr sz="2200" spc="-20" dirty="0">
                <a:solidFill>
                  <a:schemeClr val="tx2">
                    <a:lumMod val="10000"/>
                  </a:schemeClr>
                </a:solidFill>
                <a:latin typeface="Arial Unicode MS"/>
                <a:cs typeface="Arial Unicode MS"/>
              </a:rPr>
              <a:t>Percentage</a:t>
            </a:r>
            <a:r>
              <a:rPr sz="2200" spc="20"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of</a:t>
            </a:r>
            <a:r>
              <a:rPr sz="2200" spc="20"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adults</a:t>
            </a:r>
            <a:r>
              <a:rPr sz="2200" spc="20"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is</a:t>
            </a:r>
            <a:r>
              <a:rPr sz="2200" spc="20"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maximum</a:t>
            </a:r>
            <a:r>
              <a:rPr sz="2200" spc="20"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is</a:t>
            </a:r>
            <a:r>
              <a:rPr sz="2200" spc="20"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data</a:t>
            </a:r>
            <a:r>
              <a:rPr sz="2200" spc="20" dirty="0">
                <a:solidFill>
                  <a:schemeClr val="tx2">
                    <a:lumMod val="10000"/>
                  </a:schemeClr>
                </a:solidFill>
                <a:latin typeface="Arial Unicode MS"/>
                <a:cs typeface="Arial Unicode MS"/>
              </a:rPr>
              <a:t> </a:t>
            </a:r>
            <a:r>
              <a:rPr sz="2200" spc="-10" dirty="0">
                <a:solidFill>
                  <a:schemeClr val="tx2">
                    <a:lumMod val="10000"/>
                  </a:schemeClr>
                </a:solidFill>
                <a:latin typeface="Arial Unicode MS"/>
                <a:cs typeface="Arial Unicode MS"/>
              </a:rPr>
              <a:t>occupying </a:t>
            </a:r>
            <a:r>
              <a:rPr sz="2200" dirty="0">
                <a:solidFill>
                  <a:schemeClr val="tx2">
                    <a:lumMod val="10000"/>
                  </a:schemeClr>
                </a:solidFill>
                <a:latin typeface="Arial Unicode MS"/>
                <a:cs typeface="Arial Unicode MS"/>
              </a:rPr>
              <a:t>whooping</a:t>
            </a:r>
            <a:r>
              <a:rPr sz="2200" spc="325" dirty="0">
                <a:solidFill>
                  <a:schemeClr val="tx2">
                    <a:lumMod val="10000"/>
                  </a:schemeClr>
                </a:solidFill>
                <a:latin typeface="Arial Unicode MS"/>
                <a:cs typeface="Arial Unicode MS"/>
              </a:rPr>
              <a:t> </a:t>
            </a:r>
            <a:r>
              <a:rPr sz="2200" spc="-10" dirty="0">
                <a:solidFill>
                  <a:srgbClr val="FF0000"/>
                </a:solidFill>
                <a:latin typeface="Arial Unicode MS"/>
                <a:cs typeface="Arial Unicode MS"/>
              </a:rPr>
              <a:t>94.32%</a:t>
            </a:r>
            <a:endParaRPr sz="2200" dirty="0">
              <a:latin typeface="Arial Unicode MS"/>
              <a:cs typeface="Arial Unicode MS"/>
            </a:endParaRPr>
          </a:p>
          <a:p>
            <a:pPr marL="12700" marR="2559685">
              <a:lnSpc>
                <a:spcPts val="3710"/>
              </a:lnSpc>
              <a:spcBef>
                <a:spcPts val="40"/>
              </a:spcBef>
            </a:pPr>
            <a:r>
              <a:rPr sz="2200" spc="-20" dirty="0">
                <a:solidFill>
                  <a:schemeClr val="tx2">
                    <a:lumMod val="10000"/>
                  </a:schemeClr>
                </a:solidFill>
                <a:latin typeface="Arial Unicode MS"/>
                <a:cs typeface="Arial Unicode MS"/>
              </a:rPr>
              <a:t>Percentage</a:t>
            </a:r>
            <a:r>
              <a:rPr sz="2200" spc="15"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of</a:t>
            </a:r>
            <a:r>
              <a:rPr sz="2200" spc="15"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childrens</a:t>
            </a:r>
            <a:r>
              <a:rPr sz="2200" spc="10" dirty="0">
                <a:solidFill>
                  <a:schemeClr val="tx2">
                    <a:lumMod val="10000"/>
                  </a:schemeClr>
                </a:solidFill>
                <a:latin typeface="Arial Unicode MS"/>
                <a:cs typeface="Arial Unicode MS"/>
              </a:rPr>
              <a:t> </a:t>
            </a:r>
            <a:r>
              <a:rPr sz="2200" spc="-10" dirty="0">
                <a:solidFill>
                  <a:srgbClr val="FF0000"/>
                </a:solidFill>
                <a:latin typeface="Arial Unicode MS"/>
                <a:cs typeface="Arial Unicode MS"/>
              </a:rPr>
              <a:t>5.28% </a:t>
            </a:r>
            <a:r>
              <a:rPr sz="2200" spc="-20" dirty="0">
                <a:solidFill>
                  <a:schemeClr val="tx2">
                    <a:lumMod val="10000"/>
                  </a:schemeClr>
                </a:solidFill>
                <a:latin typeface="Arial Unicode MS"/>
                <a:cs typeface="Arial Unicode MS"/>
              </a:rPr>
              <a:t>Percentage</a:t>
            </a:r>
            <a:r>
              <a:rPr sz="2200" spc="-40"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of</a:t>
            </a:r>
            <a:r>
              <a:rPr sz="2200" spc="-35"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babies</a:t>
            </a:r>
            <a:r>
              <a:rPr sz="2200" spc="-40" dirty="0">
                <a:solidFill>
                  <a:schemeClr val="tx2">
                    <a:lumMod val="10000"/>
                  </a:schemeClr>
                </a:solidFill>
                <a:latin typeface="Arial Unicode MS"/>
                <a:cs typeface="Arial Unicode MS"/>
              </a:rPr>
              <a:t> </a:t>
            </a:r>
            <a:r>
              <a:rPr sz="2200" spc="-10" dirty="0">
                <a:solidFill>
                  <a:srgbClr val="FF0000"/>
                </a:solidFill>
                <a:latin typeface="Arial Unicode MS"/>
                <a:cs typeface="Arial Unicode MS"/>
              </a:rPr>
              <a:t>0.40%</a:t>
            </a:r>
            <a:endParaRPr sz="2200" dirty="0">
              <a:latin typeface="Arial Unicode MS"/>
              <a:cs typeface="Arial Unicode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678649"/>
            <a:ext cx="5728970" cy="456535"/>
          </a:xfrm>
          <a:prstGeom prst="rect">
            <a:avLst/>
          </a:prstGeom>
        </p:spPr>
        <p:txBody>
          <a:bodyPr vert="horz" wrap="square" lIns="0" tIns="12700" rIns="0" bIns="0" rtlCol="0">
            <a:spAutoFit/>
          </a:bodyPr>
          <a:lstStyle/>
          <a:p>
            <a:pPr marL="12700">
              <a:lnSpc>
                <a:spcPct val="100000"/>
              </a:lnSpc>
              <a:spcBef>
                <a:spcPts val="100"/>
              </a:spcBef>
            </a:pPr>
            <a:r>
              <a:rPr lang="en-US" spc="-30" dirty="0">
                <a:solidFill>
                  <a:schemeClr val="tx1"/>
                </a:solidFill>
              </a:rPr>
              <a:t>2.</a:t>
            </a:r>
            <a:r>
              <a:rPr spc="-30" dirty="0">
                <a:solidFill>
                  <a:schemeClr val="tx1"/>
                </a:solidFill>
              </a:rPr>
              <a:t>Best</a:t>
            </a:r>
            <a:r>
              <a:rPr spc="-195" dirty="0">
                <a:solidFill>
                  <a:schemeClr val="tx1"/>
                </a:solidFill>
              </a:rPr>
              <a:t> </a:t>
            </a:r>
            <a:r>
              <a:rPr spc="-75" dirty="0">
                <a:solidFill>
                  <a:schemeClr val="tx1"/>
                </a:solidFill>
              </a:rPr>
              <a:t>time</a:t>
            </a:r>
            <a:r>
              <a:rPr spc="-150" dirty="0">
                <a:solidFill>
                  <a:schemeClr val="tx1"/>
                </a:solidFill>
              </a:rPr>
              <a:t> </a:t>
            </a:r>
            <a:r>
              <a:rPr spc="-20" dirty="0">
                <a:solidFill>
                  <a:schemeClr val="tx1"/>
                </a:solidFill>
              </a:rPr>
              <a:t>to</a:t>
            </a:r>
            <a:r>
              <a:rPr spc="-155" dirty="0">
                <a:solidFill>
                  <a:schemeClr val="tx1"/>
                </a:solidFill>
              </a:rPr>
              <a:t> </a:t>
            </a:r>
            <a:r>
              <a:rPr spc="-150" dirty="0">
                <a:solidFill>
                  <a:schemeClr val="tx1"/>
                </a:solidFill>
              </a:rPr>
              <a:t>book</a:t>
            </a:r>
            <a:r>
              <a:rPr spc="-125" dirty="0">
                <a:solidFill>
                  <a:schemeClr val="tx1"/>
                </a:solidFill>
              </a:rPr>
              <a:t> </a:t>
            </a:r>
            <a:r>
              <a:rPr dirty="0">
                <a:solidFill>
                  <a:schemeClr val="tx1"/>
                </a:solidFill>
              </a:rPr>
              <a:t>a</a:t>
            </a:r>
            <a:r>
              <a:rPr spc="-145" dirty="0">
                <a:solidFill>
                  <a:schemeClr val="tx1"/>
                </a:solidFill>
              </a:rPr>
              <a:t> </a:t>
            </a:r>
            <a:r>
              <a:rPr spc="-150" dirty="0">
                <a:solidFill>
                  <a:schemeClr val="tx1"/>
                </a:solidFill>
              </a:rPr>
              <a:t>room</a:t>
            </a:r>
            <a:r>
              <a:rPr spc="-125" dirty="0">
                <a:solidFill>
                  <a:schemeClr val="tx1"/>
                </a:solidFill>
              </a:rPr>
              <a:t> </a:t>
            </a:r>
            <a:r>
              <a:rPr spc="-130" dirty="0">
                <a:solidFill>
                  <a:schemeClr val="tx1"/>
                </a:solidFill>
              </a:rPr>
              <a:t>in</a:t>
            </a:r>
            <a:r>
              <a:rPr spc="-125" dirty="0">
                <a:solidFill>
                  <a:schemeClr val="tx1"/>
                </a:solidFill>
              </a:rPr>
              <a:t> </a:t>
            </a:r>
            <a:r>
              <a:rPr spc="-65" dirty="0">
                <a:solidFill>
                  <a:schemeClr val="tx1"/>
                </a:solidFill>
              </a:rPr>
              <a:t>hotel</a:t>
            </a:r>
          </a:p>
        </p:txBody>
      </p:sp>
      <p:sp>
        <p:nvSpPr>
          <p:cNvPr id="3" name="object 3"/>
          <p:cNvSpPr txBox="1">
            <a:spLocks noGrp="1"/>
          </p:cNvSpPr>
          <p:nvPr>
            <p:ph idx="1"/>
          </p:nvPr>
        </p:nvSpPr>
        <p:spPr>
          <a:xfrm>
            <a:off x="934796" y="1716405"/>
            <a:ext cx="6619244" cy="2241639"/>
          </a:xfrm>
          <a:prstGeom prst="rect">
            <a:avLst/>
          </a:prstGeom>
        </p:spPr>
        <p:txBody>
          <a:bodyPr vert="horz" wrap="square" lIns="0" tIns="12700" rIns="0" bIns="0" rtlCol="0">
            <a:spAutoFit/>
          </a:bodyPr>
          <a:lstStyle/>
          <a:p>
            <a:pPr marL="350520" marR="5080">
              <a:lnSpc>
                <a:spcPct val="114999"/>
              </a:lnSpc>
              <a:spcBef>
                <a:spcPts val="100"/>
              </a:spcBef>
              <a:buFont typeface="Wingdings" panose="05000000000000000000" pitchFamily="2" charset="2"/>
              <a:buChar char="Ø"/>
            </a:pPr>
            <a:r>
              <a:rPr dirty="0">
                <a:solidFill>
                  <a:schemeClr val="tx2">
                    <a:lumMod val="10000"/>
                  </a:schemeClr>
                </a:solidFill>
              </a:rPr>
              <a:t>In</a:t>
            </a:r>
            <a:r>
              <a:rPr spc="15" dirty="0">
                <a:solidFill>
                  <a:schemeClr val="tx2">
                    <a:lumMod val="10000"/>
                  </a:schemeClr>
                </a:solidFill>
              </a:rPr>
              <a:t> </a:t>
            </a:r>
            <a:r>
              <a:rPr dirty="0">
                <a:solidFill>
                  <a:schemeClr val="tx2">
                    <a:lumMod val="10000"/>
                  </a:schemeClr>
                </a:solidFill>
              </a:rPr>
              <a:t>this</a:t>
            </a:r>
            <a:r>
              <a:rPr spc="15" dirty="0">
                <a:solidFill>
                  <a:schemeClr val="tx2">
                    <a:lumMod val="10000"/>
                  </a:schemeClr>
                </a:solidFill>
              </a:rPr>
              <a:t> </a:t>
            </a:r>
            <a:r>
              <a:rPr dirty="0">
                <a:solidFill>
                  <a:schemeClr val="tx2">
                    <a:lumMod val="10000"/>
                  </a:schemeClr>
                </a:solidFill>
              </a:rPr>
              <a:t>particular</a:t>
            </a:r>
            <a:r>
              <a:rPr spc="15" dirty="0">
                <a:solidFill>
                  <a:schemeClr val="tx2">
                    <a:lumMod val="10000"/>
                  </a:schemeClr>
                </a:solidFill>
              </a:rPr>
              <a:t> </a:t>
            </a:r>
            <a:r>
              <a:rPr dirty="0">
                <a:solidFill>
                  <a:schemeClr val="tx2">
                    <a:lumMod val="10000"/>
                  </a:schemeClr>
                </a:solidFill>
              </a:rPr>
              <a:t>problem</a:t>
            </a:r>
            <a:r>
              <a:rPr spc="15" dirty="0">
                <a:solidFill>
                  <a:schemeClr val="tx2">
                    <a:lumMod val="10000"/>
                  </a:schemeClr>
                </a:solidFill>
              </a:rPr>
              <a:t> </a:t>
            </a:r>
            <a:r>
              <a:rPr spc="70" dirty="0">
                <a:solidFill>
                  <a:schemeClr val="tx2">
                    <a:lumMod val="10000"/>
                  </a:schemeClr>
                </a:solidFill>
              </a:rPr>
              <a:t>we</a:t>
            </a:r>
            <a:r>
              <a:rPr spc="15" dirty="0">
                <a:solidFill>
                  <a:schemeClr val="tx2">
                    <a:lumMod val="10000"/>
                  </a:schemeClr>
                </a:solidFill>
              </a:rPr>
              <a:t> </a:t>
            </a:r>
            <a:r>
              <a:rPr spc="-10" dirty="0">
                <a:solidFill>
                  <a:schemeClr val="tx2">
                    <a:lumMod val="10000"/>
                  </a:schemeClr>
                </a:solidFill>
              </a:rPr>
              <a:t>have</a:t>
            </a:r>
            <a:r>
              <a:rPr spc="15" dirty="0">
                <a:solidFill>
                  <a:schemeClr val="tx2">
                    <a:lumMod val="10000"/>
                  </a:schemeClr>
                </a:solidFill>
              </a:rPr>
              <a:t> </a:t>
            </a:r>
            <a:r>
              <a:rPr dirty="0">
                <a:solidFill>
                  <a:schemeClr val="tx2">
                    <a:lumMod val="10000"/>
                  </a:schemeClr>
                </a:solidFill>
              </a:rPr>
              <a:t>made</a:t>
            </a:r>
            <a:r>
              <a:rPr spc="15" dirty="0">
                <a:solidFill>
                  <a:schemeClr val="tx2">
                    <a:lumMod val="10000"/>
                  </a:schemeClr>
                </a:solidFill>
              </a:rPr>
              <a:t> </a:t>
            </a:r>
            <a:r>
              <a:rPr dirty="0">
                <a:solidFill>
                  <a:schemeClr val="tx2">
                    <a:lumMod val="10000"/>
                  </a:schemeClr>
                </a:solidFill>
              </a:rPr>
              <a:t>our</a:t>
            </a:r>
            <a:r>
              <a:rPr spc="15" dirty="0">
                <a:solidFill>
                  <a:schemeClr val="tx2">
                    <a:lumMod val="10000"/>
                  </a:schemeClr>
                </a:solidFill>
              </a:rPr>
              <a:t> </a:t>
            </a:r>
            <a:r>
              <a:rPr dirty="0">
                <a:solidFill>
                  <a:schemeClr val="tx2">
                    <a:lumMod val="10000"/>
                  </a:schemeClr>
                </a:solidFill>
              </a:rPr>
              <a:t>analysis</a:t>
            </a:r>
            <a:r>
              <a:rPr spc="15" dirty="0">
                <a:solidFill>
                  <a:schemeClr val="tx2">
                    <a:lumMod val="10000"/>
                  </a:schemeClr>
                </a:solidFill>
              </a:rPr>
              <a:t> </a:t>
            </a:r>
            <a:r>
              <a:rPr dirty="0">
                <a:solidFill>
                  <a:schemeClr val="tx2">
                    <a:lumMod val="10000"/>
                  </a:schemeClr>
                </a:solidFill>
              </a:rPr>
              <a:t>on</a:t>
            </a:r>
            <a:r>
              <a:rPr spc="15" dirty="0">
                <a:solidFill>
                  <a:schemeClr val="tx2">
                    <a:lumMod val="10000"/>
                  </a:schemeClr>
                </a:solidFill>
              </a:rPr>
              <a:t> </a:t>
            </a:r>
            <a:r>
              <a:rPr dirty="0">
                <a:solidFill>
                  <a:schemeClr val="tx2">
                    <a:lumMod val="10000"/>
                  </a:schemeClr>
                </a:solidFill>
              </a:rPr>
              <a:t>the</a:t>
            </a:r>
            <a:r>
              <a:rPr spc="15" dirty="0">
                <a:solidFill>
                  <a:schemeClr val="tx2">
                    <a:lumMod val="10000"/>
                  </a:schemeClr>
                </a:solidFill>
              </a:rPr>
              <a:t> </a:t>
            </a:r>
            <a:r>
              <a:rPr spc="-10" dirty="0">
                <a:solidFill>
                  <a:schemeClr val="tx2">
                    <a:lumMod val="10000"/>
                  </a:schemeClr>
                </a:solidFill>
              </a:rPr>
              <a:t>basis </a:t>
            </a:r>
            <a:r>
              <a:rPr dirty="0">
                <a:solidFill>
                  <a:schemeClr val="tx2">
                    <a:lumMod val="10000"/>
                  </a:schemeClr>
                </a:solidFill>
              </a:rPr>
              <a:t>of</a:t>
            </a:r>
            <a:r>
              <a:rPr spc="70" dirty="0">
                <a:solidFill>
                  <a:schemeClr val="tx2">
                    <a:lumMod val="10000"/>
                  </a:schemeClr>
                </a:solidFill>
              </a:rPr>
              <a:t> </a:t>
            </a:r>
            <a:r>
              <a:rPr dirty="0">
                <a:solidFill>
                  <a:schemeClr val="tx2">
                    <a:lumMod val="10000"/>
                  </a:schemeClr>
                </a:solidFill>
              </a:rPr>
              <a:t>trafﬁc</a:t>
            </a:r>
            <a:r>
              <a:rPr spc="70" dirty="0">
                <a:solidFill>
                  <a:schemeClr val="tx2">
                    <a:lumMod val="10000"/>
                  </a:schemeClr>
                </a:solidFill>
              </a:rPr>
              <a:t> </a:t>
            </a:r>
            <a:r>
              <a:rPr dirty="0">
                <a:solidFill>
                  <a:schemeClr val="tx2">
                    <a:lumMod val="10000"/>
                  </a:schemeClr>
                </a:solidFill>
              </a:rPr>
              <a:t>variation</a:t>
            </a:r>
            <a:r>
              <a:rPr spc="70" dirty="0">
                <a:solidFill>
                  <a:schemeClr val="tx2">
                    <a:lumMod val="10000"/>
                  </a:schemeClr>
                </a:solidFill>
              </a:rPr>
              <a:t> </a:t>
            </a:r>
            <a:r>
              <a:rPr dirty="0">
                <a:solidFill>
                  <a:schemeClr val="tx2">
                    <a:lumMod val="10000"/>
                  </a:schemeClr>
                </a:solidFill>
              </a:rPr>
              <a:t>in</a:t>
            </a:r>
            <a:r>
              <a:rPr spc="75" dirty="0">
                <a:solidFill>
                  <a:schemeClr val="tx2">
                    <a:lumMod val="10000"/>
                  </a:schemeClr>
                </a:solidFill>
              </a:rPr>
              <a:t> </a:t>
            </a:r>
            <a:r>
              <a:rPr dirty="0">
                <a:solidFill>
                  <a:schemeClr val="tx2">
                    <a:lumMod val="10000"/>
                  </a:schemeClr>
                </a:solidFill>
              </a:rPr>
              <a:t>different</a:t>
            </a:r>
            <a:r>
              <a:rPr spc="70" dirty="0">
                <a:solidFill>
                  <a:schemeClr val="tx2">
                    <a:lumMod val="10000"/>
                  </a:schemeClr>
                </a:solidFill>
              </a:rPr>
              <a:t> </a:t>
            </a:r>
            <a:r>
              <a:rPr dirty="0">
                <a:solidFill>
                  <a:schemeClr val="tx2">
                    <a:lumMod val="10000"/>
                  </a:schemeClr>
                </a:solidFill>
              </a:rPr>
              <a:t>months</a:t>
            </a:r>
            <a:r>
              <a:rPr spc="70" dirty="0">
                <a:solidFill>
                  <a:schemeClr val="tx2">
                    <a:lumMod val="10000"/>
                  </a:schemeClr>
                </a:solidFill>
              </a:rPr>
              <a:t> </a:t>
            </a:r>
            <a:r>
              <a:rPr dirty="0">
                <a:solidFill>
                  <a:schemeClr val="tx2">
                    <a:lumMod val="10000"/>
                  </a:schemeClr>
                </a:solidFill>
              </a:rPr>
              <a:t>of</a:t>
            </a:r>
            <a:r>
              <a:rPr spc="75" dirty="0">
                <a:solidFill>
                  <a:schemeClr val="tx2">
                    <a:lumMod val="10000"/>
                  </a:schemeClr>
                </a:solidFill>
              </a:rPr>
              <a:t> </a:t>
            </a:r>
            <a:r>
              <a:rPr dirty="0">
                <a:solidFill>
                  <a:schemeClr val="tx2">
                    <a:lumMod val="10000"/>
                  </a:schemeClr>
                </a:solidFill>
              </a:rPr>
              <a:t>year</a:t>
            </a:r>
            <a:r>
              <a:rPr spc="70" dirty="0">
                <a:solidFill>
                  <a:schemeClr val="tx2">
                    <a:lumMod val="10000"/>
                  </a:schemeClr>
                </a:solidFill>
              </a:rPr>
              <a:t> </a:t>
            </a:r>
            <a:r>
              <a:rPr dirty="0">
                <a:solidFill>
                  <a:schemeClr val="tx2">
                    <a:lumMod val="10000"/>
                  </a:schemeClr>
                </a:solidFill>
              </a:rPr>
              <a:t>after</a:t>
            </a:r>
            <a:r>
              <a:rPr spc="70" dirty="0">
                <a:solidFill>
                  <a:schemeClr val="tx2">
                    <a:lumMod val="10000"/>
                  </a:schemeClr>
                </a:solidFill>
              </a:rPr>
              <a:t> </a:t>
            </a:r>
            <a:r>
              <a:rPr dirty="0">
                <a:solidFill>
                  <a:schemeClr val="tx2">
                    <a:lumMod val="10000"/>
                  </a:schemeClr>
                </a:solidFill>
              </a:rPr>
              <a:t>going</a:t>
            </a:r>
            <a:r>
              <a:rPr spc="75" dirty="0">
                <a:solidFill>
                  <a:schemeClr val="tx2">
                    <a:lumMod val="10000"/>
                  </a:schemeClr>
                </a:solidFill>
              </a:rPr>
              <a:t> </a:t>
            </a:r>
            <a:r>
              <a:rPr spc="-10" dirty="0">
                <a:solidFill>
                  <a:schemeClr val="tx2">
                    <a:lumMod val="10000"/>
                  </a:schemeClr>
                </a:solidFill>
              </a:rPr>
              <a:t>through </a:t>
            </a:r>
            <a:r>
              <a:rPr dirty="0">
                <a:solidFill>
                  <a:schemeClr val="tx2">
                    <a:lumMod val="10000"/>
                  </a:schemeClr>
                </a:solidFill>
              </a:rPr>
              <a:t>this</a:t>
            </a:r>
            <a:r>
              <a:rPr spc="-15" dirty="0">
                <a:solidFill>
                  <a:schemeClr val="tx2">
                    <a:lumMod val="10000"/>
                  </a:schemeClr>
                </a:solidFill>
              </a:rPr>
              <a:t> </a:t>
            </a:r>
            <a:r>
              <a:rPr dirty="0">
                <a:solidFill>
                  <a:schemeClr val="tx2">
                    <a:lumMod val="10000"/>
                  </a:schemeClr>
                </a:solidFill>
              </a:rPr>
              <a:t>slides</a:t>
            </a:r>
            <a:r>
              <a:rPr spc="-15" dirty="0">
                <a:solidFill>
                  <a:schemeClr val="tx2">
                    <a:lumMod val="10000"/>
                  </a:schemeClr>
                </a:solidFill>
              </a:rPr>
              <a:t> </a:t>
            </a:r>
            <a:r>
              <a:rPr dirty="0">
                <a:solidFill>
                  <a:schemeClr val="tx2">
                    <a:lumMod val="10000"/>
                  </a:schemeClr>
                </a:solidFill>
              </a:rPr>
              <a:t>you</a:t>
            </a:r>
            <a:r>
              <a:rPr spc="-15" dirty="0">
                <a:solidFill>
                  <a:schemeClr val="tx2">
                    <a:lumMod val="10000"/>
                  </a:schemeClr>
                </a:solidFill>
              </a:rPr>
              <a:t> </a:t>
            </a:r>
            <a:r>
              <a:rPr spc="114" dirty="0">
                <a:solidFill>
                  <a:schemeClr val="tx2">
                    <a:lumMod val="10000"/>
                  </a:schemeClr>
                </a:solidFill>
              </a:rPr>
              <a:t>will</a:t>
            </a:r>
            <a:r>
              <a:rPr spc="-15" dirty="0">
                <a:solidFill>
                  <a:schemeClr val="tx2">
                    <a:lumMod val="10000"/>
                  </a:schemeClr>
                </a:solidFill>
              </a:rPr>
              <a:t> </a:t>
            </a:r>
            <a:r>
              <a:rPr spc="-20" dirty="0">
                <a:solidFill>
                  <a:schemeClr val="tx2">
                    <a:lumMod val="10000"/>
                  </a:schemeClr>
                </a:solidFill>
              </a:rPr>
              <a:t>come</a:t>
            </a:r>
            <a:r>
              <a:rPr spc="-15" dirty="0">
                <a:solidFill>
                  <a:schemeClr val="tx2">
                    <a:lumMod val="10000"/>
                  </a:schemeClr>
                </a:solidFill>
              </a:rPr>
              <a:t> </a:t>
            </a:r>
            <a:r>
              <a:rPr spc="50" dirty="0">
                <a:solidFill>
                  <a:schemeClr val="tx2">
                    <a:lumMod val="10000"/>
                  </a:schemeClr>
                </a:solidFill>
              </a:rPr>
              <a:t>to</a:t>
            </a:r>
            <a:r>
              <a:rPr spc="-15" dirty="0">
                <a:solidFill>
                  <a:schemeClr val="tx2">
                    <a:lumMod val="10000"/>
                  </a:schemeClr>
                </a:solidFill>
              </a:rPr>
              <a:t> </a:t>
            </a:r>
            <a:r>
              <a:rPr spc="-20" dirty="0">
                <a:solidFill>
                  <a:schemeClr val="tx2">
                    <a:lumMod val="10000"/>
                  </a:schemeClr>
                </a:solidFill>
              </a:rPr>
              <a:t>know</a:t>
            </a:r>
          </a:p>
          <a:p>
            <a:pPr marL="350520" marR="282575">
              <a:lnSpc>
                <a:spcPct val="114999"/>
              </a:lnSpc>
              <a:spcBef>
                <a:spcPts val="1200"/>
              </a:spcBef>
              <a:buFont typeface="Wingdings" panose="05000000000000000000" pitchFamily="2" charset="2"/>
              <a:buChar char="Ø"/>
            </a:pPr>
            <a:r>
              <a:rPr dirty="0">
                <a:solidFill>
                  <a:schemeClr val="tx2">
                    <a:lumMod val="10000"/>
                  </a:schemeClr>
                </a:solidFill>
              </a:rPr>
              <a:t>Number</a:t>
            </a:r>
            <a:r>
              <a:rPr spc="70" dirty="0">
                <a:solidFill>
                  <a:schemeClr val="tx2">
                    <a:lumMod val="10000"/>
                  </a:schemeClr>
                </a:solidFill>
              </a:rPr>
              <a:t> </a:t>
            </a:r>
            <a:r>
              <a:rPr dirty="0">
                <a:solidFill>
                  <a:schemeClr val="tx2">
                    <a:lumMod val="10000"/>
                  </a:schemeClr>
                </a:solidFill>
              </a:rPr>
              <a:t>of</a:t>
            </a:r>
            <a:r>
              <a:rPr spc="75" dirty="0">
                <a:solidFill>
                  <a:schemeClr val="tx2">
                    <a:lumMod val="10000"/>
                  </a:schemeClr>
                </a:solidFill>
              </a:rPr>
              <a:t> </a:t>
            </a:r>
            <a:r>
              <a:rPr dirty="0">
                <a:solidFill>
                  <a:schemeClr val="tx2">
                    <a:lumMod val="10000"/>
                  </a:schemeClr>
                </a:solidFill>
              </a:rPr>
              <a:t>hotel</a:t>
            </a:r>
            <a:r>
              <a:rPr spc="75" dirty="0">
                <a:solidFill>
                  <a:schemeClr val="tx2">
                    <a:lumMod val="10000"/>
                  </a:schemeClr>
                </a:solidFill>
              </a:rPr>
              <a:t> </a:t>
            </a:r>
            <a:r>
              <a:rPr dirty="0">
                <a:solidFill>
                  <a:schemeClr val="tx2">
                    <a:lumMod val="10000"/>
                  </a:schemeClr>
                </a:solidFill>
              </a:rPr>
              <a:t>bookings</a:t>
            </a:r>
            <a:r>
              <a:rPr spc="75" dirty="0">
                <a:solidFill>
                  <a:schemeClr val="tx2">
                    <a:lumMod val="10000"/>
                  </a:schemeClr>
                </a:solidFill>
              </a:rPr>
              <a:t> </a:t>
            </a:r>
            <a:r>
              <a:rPr dirty="0">
                <a:solidFill>
                  <a:schemeClr val="tx2">
                    <a:lumMod val="10000"/>
                  </a:schemeClr>
                </a:solidFill>
              </a:rPr>
              <a:t>done</a:t>
            </a:r>
            <a:r>
              <a:rPr spc="70" dirty="0">
                <a:solidFill>
                  <a:schemeClr val="tx2">
                    <a:lumMod val="10000"/>
                  </a:schemeClr>
                </a:solidFill>
              </a:rPr>
              <a:t> </a:t>
            </a:r>
            <a:r>
              <a:rPr dirty="0">
                <a:solidFill>
                  <a:schemeClr val="tx2">
                    <a:lumMod val="10000"/>
                  </a:schemeClr>
                </a:solidFill>
              </a:rPr>
              <a:t>in</a:t>
            </a:r>
            <a:r>
              <a:rPr spc="75" dirty="0">
                <a:solidFill>
                  <a:schemeClr val="tx2">
                    <a:lumMod val="10000"/>
                  </a:schemeClr>
                </a:solidFill>
              </a:rPr>
              <a:t> </a:t>
            </a:r>
            <a:r>
              <a:rPr dirty="0">
                <a:solidFill>
                  <a:schemeClr val="tx2">
                    <a:lumMod val="10000"/>
                  </a:schemeClr>
                </a:solidFill>
              </a:rPr>
              <a:t>particular</a:t>
            </a:r>
            <a:r>
              <a:rPr spc="75" dirty="0">
                <a:solidFill>
                  <a:schemeClr val="tx2">
                    <a:lumMod val="10000"/>
                  </a:schemeClr>
                </a:solidFill>
              </a:rPr>
              <a:t> </a:t>
            </a:r>
            <a:r>
              <a:rPr dirty="0">
                <a:solidFill>
                  <a:schemeClr val="tx2">
                    <a:lumMod val="10000"/>
                  </a:schemeClr>
                </a:solidFill>
              </a:rPr>
              <a:t>months</a:t>
            </a:r>
            <a:r>
              <a:rPr spc="75" dirty="0">
                <a:solidFill>
                  <a:schemeClr val="tx2">
                    <a:lumMod val="10000"/>
                  </a:schemeClr>
                </a:solidFill>
              </a:rPr>
              <a:t> </a:t>
            </a:r>
            <a:r>
              <a:rPr dirty="0">
                <a:solidFill>
                  <a:schemeClr val="tx2">
                    <a:lumMod val="10000"/>
                  </a:schemeClr>
                </a:solidFill>
              </a:rPr>
              <a:t>of</a:t>
            </a:r>
            <a:r>
              <a:rPr spc="75" dirty="0">
                <a:solidFill>
                  <a:schemeClr val="tx2">
                    <a:lumMod val="10000"/>
                  </a:schemeClr>
                </a:solidFill>
              </a:rPr>
              <a:t> </a:t>
            </a:r>
            <a:r>
              <a:rPr spc="-10" dirty="0">
                <a:solidFill>
                  <a:schemeClr val="tx2">
                    <a:lumMod val="10000"/>
                  </a:schemeClr>
                </a:solidFill>
              </a:rPr>
              <a:t>speciﬁc </a:t>
            </a:r>
            <a:r>
              <a:rPr spc="-20" dirty="0">
                <a:solidFill>
                  <a:schemeClr val="tx2">
                    <a:lumMod val="10000"/>
                  </a:schemeClr>
                </a:solidFill>
              </a:rPr>
              <a:t>year</a:t>
            </a:r>
          </a:p>
          <a:p>
            <a:pPr marL="350520">
              <a:lnSpc>
                <a:spcPct val="100000"/>
              </a:lnSpc>
              <a:spcBef>
                <a:spcPts val="1520"/>
              </a:spcBef>
              <a:buFont typeface="Wingdings" panose="05000000000000000000" pitchFamily="2" charset="2"/>
              <a:buChar char="Ø"/>
            </a:pPr>
            <a:r>
              <a:rPr spc="50" dirty="0">
                <a:solidFill>
                  <a:schemeClr val="tx2">
                    <a:lumMod val="10000"/>
                  </a:schemeClr>
                </a:solidFill>
              </a:rPr>
              <a:t>And</a:t>
            </a:r>
            <a:r>
              <a:rPr spc="-5" dirty="0">
                <a:solidFill>
                  <a:schemeClr val="tx2">
                    <a:lumMod val="10000"/>
                  </a:schemeClr>
                </a:solidFill>
              </a:rPr>
              <a:t> </a:t>
            </a:r>
            <a:r>
              <a:rPr dirty="0">
                <a:solidFill>
                  <a:schemeClr val="tx2">
                    <a:lumMod val="10000"/>
                  </a:schemeClr>
                </a:solidFill>
              </a:rPr>
              <a:t>therby</a:t>
            </a:r>
            <a:r>
              <a:rPr spc="-5" dirty="0">
                <a:solidFill>
                  <a:schemeClr val="tx2">
                    <a:lumMod val="10000"/>
                  </a:schemeClr>
                </a:solidFill>
              </a:rPr>
              <a:t> </a:t>
            </a:r>
            <a:r>
              <a:rPr spc="70" dirty="0">
                <a:solidFill>
                  <a:schemeClr val="tx2">
                    <a:lumMod val="10000"/>
                  </a:schemeClr>
                </a:solidFill>
              </a:rPr>
              <a:t>we</a:t>
            </a:r>
            <a:r>
              <a:rPr spc="-5" dirty="0">
                <a:solidFill>
                  <a:schemeClr val="tx2">
                    <a:lumMod val="10000"/>
                  </a:schemeClr>
                </a:solidFill>
              </a:rPr>
              <a:t> </a:t>
            </a:r>
            <a:r>
              <a:rPr spc="-20" dirty="0">
                <a:solidFill>
                  <a:schemeClr val="tx2">
                    <a:lumMod val="10000"/>
                  </a:schemeClr>
                </a:solidFill>
              </a:rPr>
              <a:t>can</a:t>
            </a:r>
            <a:r>
              <a:rPr spc="-5" dirty="0">
                <a:solidFill>
                  <a:schemeClr val="tx2">
                    <a:lumMod val="10000"/>
                  </a:schemeClr>
                </a:solidFill>
              </a:rPr>
              <a:t> </a:t>
            </a:r>
            <a:r>
              <a:rPr dirty="0">
                <a:solidFill>
                  <a:schemeClr val="tx2">
                    <a:lumMod val="10000"/>
                  </a:schemeClr>
                </a:solidFill>
              </a:rPr>
              <a:t>conclude</a:t>
            </a:r>
            <a:r>
              <a:rPr spc="-5" dirty="0">
                <a:solidFill>
                  <a:schemeClr val="tx2">
                    <a:lumMod val="10000"/>
                  </a:schemeClr>
                </a:solidFill>
              </a:rPr>
              <a:t> </a:t>
            </a:r>
            <a:r>
              <a:rPr dirty="0">
                <a:solidFill>
                  <a:schemeClr val="tx2">
                    <a:lumMod val="10000"/>
                  </a:schemeClr>
                </a:solidFill>
              </a:rPr>
              <a:t>best</a:t>
            </a:r>
            <a:r>
              <a:rPr spc="-5" dirty="0">
                <a:solidFill>
                  <a:schemeClr val="tx2">
                    <a:lumMod val="10000"/>
                  </a:schemeClr>
                </a:solidFill>
              </a:rPr>
              <a:t> </a:t>
            </a:r>
            <a:r>
              <a:rPr dirty="0">
                <a:solidFill>
                  <a:schemeClr val="tx2">
                    <a:lumMod val="10000"/>
                  </a:schemeClr>
                </a:solidFill>
              </a:rPr>
              <a:t>time </a:t>
            </a:r>
            <a:r>
              <a:rPr spc="50" dirty="0">
                <a:solidFill>
                  <a:schemeClr val="tx2">
                    <a:lumMod val="10000"/>
                  </a:schemeClr>
                </a:solidFill>
              </a:rPr>
              <a:t>to</a:t>
            </a:r>
            <a:r>
              <a:rPr spc="-5" dirty="0">
                <a:solidFill>
                  <a:schemeClr val="tx2">
                    <a:lumMod val="10000"/>
                  </a:schemeClr>
                </a:solidFill>
              </a:rPr>
              <a:t> </a:t>
            </a:r>
            <a:r>
              <a:rPr dirty="0">
                <a:solidFill>
                  <a:schemeClr val="tx2">
                    <a:lumMod val="10000"/>
                  </a:schemeClr>
                </a:solidFill>
              </a:rPr>
              <a:t>book</a:t>
            </a:r>
            <a:r>
              <a:rPr spc="-5" dirty="0">
                <a:solidFill>
                  <a:schemeClr val="tx2">
                    <a:lumMod val="10000"/>
                  </a:schemeClr>
                </a:solidFill>
              </a:rPr>
              <a:t> </a:t>
            </a:r>
            <a:r>
              <a:rPr spc="-10" dirty="0">
                <a:solidFill>
                  <a:schemeClr val="tx2">
                    <a:lumMod val="10000"/>
                  </a:schemeClr>
                </a:solidFill>
              </a:rPr>
              <a:t>hotel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 y="152400"/>
            <a:ext cx="8543924" cy="3743324"/>
          </a:xfrm>
          <a:prstGeom prst="rect">
            <a:avLst/>
          </a:prstGeom>
        </p:spPr>
      </p:pic>
      <p:sp>
        <p:nvSpPr>
          <p:cNvPr id="3" name="object 3"/>
          <p:cNvSpPr txBox="1"/>
          <p:nvPr/>
        </p:nvSpPr>
        <p:spPr>
          <a:xfrm>
            <a:off x="1739199" y="3781590"/>
            <a:ext cx="5480685" cy="228268"/>
          </a:xfrm>
          <a:prstGeom prst="rect">
            <a:avLst/>
          </a:prstGeom>
        </p:spPr>
        <p:txBody>
          <a:bodyPr vert="horz" wrap="square" lIns="0" tIns="12700" rIns="0" bIns="0" rtlCol="0">
            <a:spAutoFit/>
          </a:bodyPr>
          <a:lstStyle/>
          <a:p>
            <a:pPr marL="12700">
              <a:lnSpc>
                <a:spcPct val="100000"/>
              </a:lnSpc>
              <a:spcBef>
                <a:spcPts val="100"/>
              </a:spcBef>
            </a:pPr>
            <a:r>
              <a:rPr sz="1400" dirty="0">
                <a:solidFill>
                  <a:schemeClr val="tx1"/>
                </a:solidFill>
                <a:latin typeface="Arial Unicode MS"/>
                <a:cs typeface="Arial Unicode MS"/>
              </a:rPr>
              <a:t>Graphical</a:t>
            </a:r>
            <a:r>
              <a:rPr sz="1400" spc="15" dirty="0">
                <a:solidFill>
                  <a:schemeClr val="tx1"/>
                </a:solidFill>
                <a:latin typeface="Arial Unicode MS"/>
                <a:cs typeface="Arial Unicode MS"/>
              </a:rPr>
              <a:t> </a:t>
            </a:r>
            <a:r>
              <a:rPr sz="1400" dirty="0">
                <a:solidFill>
                  <a:schemeClr val="tx1"/>
                </a:solidFill>
                <a:latin typeface="Arial Unicode MS"/>
                <a:cs typeface="Arial Unicode MS"/>
              </a:rPr>
              <a:t>representation</a:t>
            </a:r>
            <a:r>
              <a:rPr sz="1400" spc="20" dirty="0">
                <a:solidFill>
                  <a:schemeClr val="tx1"/>
                </a:solidFill>
                <a:latin typeface="Arial Unicode MS"/>
                <a:cs typeface="Arial Unicode MS"/>
              </a:rPr>
              <a:t> </a:t>
            </a:r>
            <a:r>
              <a:rPr sz="1400" dirty="0">
                <a:solidFill>
                  <a:schemeClr val="tx1"/>
                </a:solidFill>
                <a:latin typeface="Arial Unicode MS"/>
                <a:cs typeface="Arial Unicode MS"/>
              </a:rPr>
              <a:t>of</a:t>
            </a:r>
            <a:r>
              <a:rPr sz="1400" spc="15" dirty="0">
                <a:solidFill>
                  <a:schemeClr val="tx1"/>
                </a:solidFill>
                <a:latin typeface="Arial Unicode MS"/>
                <a:cs typeface="Arial Unicode MS"/>
              </a:rPr>
              <a:t> </a:t>
            </a:r>
            <a:r>
              <a:rPr sz="1400" dirty="0">
                <a:solidFill>
                  <a:schemeClr val="tx1"/>
                </a:solidFill>
                <a:latin typeface="Arial Unicode MS"/>
                <a:cs typeface="Arial Unicode MS"/>
              </a:rPr>
              <a:t>trafﬁc</a:t>
            </a:r>
            <a:r>
              <a:rPr sz="1400" spc="20" dirty="0">
                <a:solidFill>
                  <a:schemeClr val="tx1"/>
                </a:solidFill>
                <a:latin typeface="Arial Unicode MS"/>
                <a:cs typeface="Arial Unicode MS"/>
              </a:rPr>
              <a:t> </a:t>
            </a:r>
            <a:r>
              <a:rPr sz="1400" dirty="0">
                <a:solidFill>
                  <a:schemeClr val="tx1"/>
                </a:solidFill>
                <a:latin typeface="Arial Unicode MS"/>
                <a:cs typeface="Arial Unicode MS"/>
              </a:rPr>
              <a:t>on</a:t>
            </a:r>
            <a:r>
              <a:rPr sz="1400" spc="20" dirty="0">
                <a:solidFill>
                  <a:schemeClr val="tx1"/>
                </a:solidFill>
                <a:latin typeface="Arial Unicode MS"/>
                <a:cs typeface="Arial Unicode MS"/>
              </a:rPr>
              <a:t> </a:t>
            </a:r>
            <a:r>
              <a:rPr sz="1400" dirty="0">
                <a:solidFill>
                  <a:schemeClr val="tx1"/>
                </a:solidFill>
                <a:latin typeface="Arial Unicode MS"/>
                <a:cs typeface="Arial Unicode MS"/>
              </a:rPr>
              <a:t>yearly</a:t>
            </a:r>
            <a:r>
              <a:rPr sz="1400" spc="15" dirty="0">
                <a:solidFill>
                  <a:schemeClr val="tx1"/>
                </a:solidFill>
                <a:latin typeface="Arial Unicode MS"/>
                <a:cs typeface="Arial Unicode MS"/>
              </a:rPr>
              <a:t> </a:t>
            </a:r>
            <a:r>
              <a:rPr sz="1400" spc="-10" dirty="0">
                <a:solidFill>
                  <a:schemeClr val="tx1"/>
                </a:solidFill>
                <a:latin typeface="Arial Unicode MS"/>
                <a:cs typeface="Arial Unicode MS"/>
              </a:rPr>
              <a:t>as</a:t>
            </a:r>
            <a:r>
              <a:rPr sz="1400" spc="20" dirty="0">
                <a:solidFill>
                  <a:schemeClr val="tx1"/>
                </a:solidFill>
                <a:latin typeface="Arial Unicode MS"/>
                <a:cs typeface="Arial Unicode MS"/>
              </a:rPr>
              <a:t> </a:t>
            </a:r>
            <a:r>
              <a:rPr sz="1400" spc="80" dirty="0">
                <a:solidFill>
                  <a:schemeClr val="tx1"/>
                </a:solidFill>
                <a:latin typeface="Arial Unicode MS"/>
                <a:cs typeface="Arial Unicode MS"/>
              </a:rPr>
              <a:t>well</a:t>
            </a:r>
            <a:r>
              <a:rPr sz="1400" spc="15" dirty="0">
                <a:solidFill>
                  <a:schemeClr val="tx1"/>
                </a:solidFill>
                <a:latin typeface="Arial Unicode MS"/>
                <a:cs typeface="Arial Unicode MS"/>
              </a:rPr>
              <a:t> </a:t>
            </a:r>
            <a:r>
              <a:rPr sz="1400" spc="-10" dirty="0">
                <a:solidFill>
                  <a:schemeClr val="tx1"/>
                </a:solidFill>
                <a:latin typeface="Arial Unicode MS"/>
                <a:cs typeface="Arial Unicode MS"/>
              </a:rPr>
              <a:t>as</a:t>
            </a:r>
            <a:r>
              <a:rPr sz="1400" spc="20" dirty="0">
                <a:solidFill>
                  <a:schemeClr val="tx1"/>
                </a:solidFill>
                <a:latin typeface="Arial Unicode MS"/>
                <a:cs typeface="Arial Unicode MS"/>
              </a:rPr>
              <a:t> </a:t>
            </a:r>
            <a:r>
              <a:rPr sz="1400" dirty="0">
                <a:solidFill>
                  <a:schemeClr val="tx1"/>
                </a:solidFill>
                <a:latin typeface="Arial Unicode MS"/>
                <a:cs typeface="Arial Unicode MS"/>
              </a:rPr>
              <a:t>monthly</a:t>
            </a:r>
            <a:r>
              <a:rPr sz="1400" spc="20" dirty="0">
                <a:solidFill>
                  <a:schemeClr val="tx1"/>
                </a:solidFill>
                <a:latin typeface="Arial Unicode MS"/>
                <a:cs typeface="Arial Unicode MS"/>
              </a:rPr>
              <a:t> </a:t>
            </a:r>
            <a:r>
              <a:rPr sz="1400" spc="-10" dirty="0">
                <a:solidFill>
                  <a:schemeClr val="tx1"/>
                </a:solidFill>
                <a:latin typeface="Arial Unicode MS"/>
                <a:cs typeface="Arial Unicode MS"/>
              </a:rPr>
              <a:t>basis</a:t>
            </a:r>
            <a:endParaRPr sz="1400" dirty="0">
              <a:solidFill>
                <a:schemeClr val="tx1"/>
              </a:solidFill>
              <a:latin typeface="Arial Unicode MS"/>
              <a:cs typeface="Arial Unicode MS"/>
            </a:endParaRPr>
          </a:p>
        </p:txBody>
      </p:sp>
      <p:sp>
        <p:nvSpPr>
          <p:cNvPr id="5" name="TextBox 4">
            <a:extLst>
              <a:ext uri="{FF2B5EF4-FFF2-40B4-BE49-F238E27FC236}">
                <a16:creationId xmlns:a16="http://schemas.microsoft.com/office/drawing/2014/main" xmlns="" id="{3556D0A9-0985-C14B-B1CC-F0BB8E7301A2}"/>
              </a:ext>
            </a:extLst>
          </p:cNvPr>
          <p:cNvSpPr txBox="1"/>
          <p:nvPr/>
        </p:nvSpPr>
        <p:spPr>
          <a:xfrm>
            <a:off x="262759" y="4185745"/>
            <a:ext cx="7273158" cy="764055"/>
          </a:xfrm>
          <a:prstGeom prst="rect">
            <a:avLst/>
          </a:prstGeom>
          <a:noFill/>
        </p:spPr>
        <p:txBody>
          <a:bodyPr wrap="square">
            <a:spAutoFit/>
          </a:bodyPr>
          <a:lstStyle/>
          <a:p>
            <a:pPr marL="12700" marR="5080" algn="just">
              <a:lnSpc>
                <a:spcPct val="105600"/>
              </a:lnSpc>
              <a:spcBef>
                <a:spcPts val="95"/>
              </a:spcBef>
            </a:pPr>
            <a:r>
              <a:rPr lang="en-US" sz="1400" dirty="0">
                <a:solidFill>
                  <a:schemeClr val="tx2">
                    <a:lumMod val="10000"/>
                  </a:schemeClr>
                </a:solidFill>
                <a:latin typeface="Arial Unicode MS"/>
                <a:cs typeface="Arial Unicode MS"/>
              </a:rPr>
              <a:t>From</a:t>
            </a:r>
            <a:r>
              <a:rPr lang="en-US" sz="1400" spc="-1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above</a:t>
            </a:r>
            <a:r>
              <a:rPr lang="en-US" sz="1400" spc="-1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Graph</a:t>
            </a:r>
            <a:r>
              <a:rPr lang="en-US" sz="1400" spc="-10" dirty="0">
                <a:solidFill>
                  <a:schemeClr val="tx2">
                    <a:lumMod val="10000"/>
                  </a:schemeClr>
                </a:solidFill>
                <a:latin typeface="Arial Unicode MS"/>
                <a:cs typeface="Arial Unicode MS"/>
              </a:rPr>
              <a:t> </a:t>
            </a:r>
            <a:r>
              <a:rPr lang="en-US" sz="1400" spc="60" dirty="0">
                <a:solidFill>
                  <a:schemeClr val="tx2">
                    <a:lumMod val="10000"/>
                  </a:schemeClr>
                </a:solidFill>
                <a:latin typeface="Arial Unicode MS"/>
                <a:cs typeface="Arial Unicode MS"/>
              </a:rPr>
              <a:t>we</a:t>
            </a:r>
            <a:r>
              <a:rPr lang="en-US" sz="1400" spc="-1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can</a:t>
            </a:r>
            <a:r>
              <a:rPr lang="en-US" sz="1400" spc="-1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say</a:t>
            </a:r>
            <a:r>
              <a:rPr lang="en-US" sz="1400" spc="-1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in</a:t>
            </a:r>
            <a:r>
              <a:rPr lang="en-US" sz="1400" spc="-1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the</a:t>
            </a:r>
            <a:r>
              <a:rPr lang="en-US" sz="1400" spc="-1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year</a:t>
            </a:r>
            <a:r>
              <a:rPr lang="en-US" sz="1400" spc="-10" dirty="0">
                <a:solidFill>
                  <a:schemeClr val="tx2">
                    <a:lumMod val="10000"/>
                  </a:schemeClr>
                </a:solidFill>
                <a:latin typeface="Arial Unicode MS"/>
                <a:cs typeface="Arial Unicode MS"/>
              </a:rPr>
              <a:t> </a:t>
            </a:r>
            <a:r>
              <a:rPr lang="en-US" sz="1400" spc="55" dirty="0">
                <a:solidFill>
                  <a:schemeClr val="tx2">
                    <a:lumMod val="10000"/>
                  </a:schemeClr>
                </a:solidFill>
                <a:latin typeface="Arial Unicode MS"/>
                <a:cs typeface="Arial Unicode MS"/>
              </a:rPr>
              <a:t>2015</a:t>
            </a:r>
            <a:r>
              <a:rPr lang="en-US" sz="1400" spc="-1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month</a:t>
            </a:r>
            <a:r>
              <a:rPr lang="en-US" sz="1400" spc="-5"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of</a:t>
            </a:r>
            <a:r>
              <a:rPr lang="en-US" sz="1400" spc="-1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august</a:t>
            </a:r>
            <a:r>
              <a:rPr lang="en-US" sz="1400" spc="-1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has</a:t>
            </a:r>
            <a:r>
              <a:rPr lang="en-US" sz="1400" spc="-10" dirty="0">
                <a:solidFill>
                  <a:schemeClr val="tx2">
                    <a:lumMod val="10000"/>
                  </a:schemeClr>
                </a:solidFill>
                <a:latin typeface="Arial Unicode MS"/>
                <a:cs typeface="Arial Unicode MS"/>
              </a:rPr>
              <a:t> received </a:t>
            </a:r>
            <a:r>
              <a:rPr lang="en-US" sz="1400" dirty="0">
                <a:solidFill>
                  <a:schemeClr val="tx2">
                    <a:lumMod val="10000"/>
                  </a:schemeClr>
                </a:solidFill>
                <a:latin typeface="Arial Unicode MS"/>
                <a:cs typeface="Arial Unicode MS"/>
              </a:rPr>
              <a:t>high</a:t>
            </a:r>
            <a:r>
              <a:rPr lang="en-US" sz="1400" spc="-10" dirty="0">
                <a:solidFill>
                  <a:schemeClr val="tx2">
                    <a:lumMod val="10000"/>
                  </a:schemeClr>
                </a:solidFill>
                <a:latin typeface="Arial Unicode MS"/>
                <a:cs typeface="Arial Unicode MS"/>
              </a:rPr>
              <a:t> trafﬁc </a:t>
            </a:r>
            <a:r>
              <a:rPr lang="en-US" sz="1400" dirty="0">
                <a:solidFill>
                  <a:schemeClr val="tx2">
                    <a:lumMod val="10000"/>
                  </a:schemeClr>
                </a:solidFill>
                <a:latin typeface="Arial Unicode MS"/>
                <a:cs typeface="Arial Unicode MS"/>
              </a:rPr>
              <a:t>and</a:t>
            </a:r>
            <a:r>
              <a:rPr lang="en-US" sz="1400" spc="25"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year</a:t>
            </a:r>
            <a:r>
              <a:rPr lang="en-US" sz="1400" spc="30" dirty="0">
                <a:solidFill>
                  <a:schemeClr val="tx2">
                    <a:lumMod val="10000"/>
                  </a:schemeClr>
                </a:solidFill>
                <a:latin typeface="Arial Unicode MS"/>
                <a:cs typeface="Arial Unicode MS"/>
              </a:rPr>
              <a:t> </a:t>
            </a:r>
            <a:r>
              <a:rPr lang="en-US" sz="1400" spc="55" dirty="0">
                <a:solidFill>
                  <a:schemeClr val="tx2">
                    <a:lumMod val="10000"/>
                  </a:schemeClr>
                </a:solidFill>
                <a:latin typeface="Arial Unicode MS"/>
                <a:cs typeface="Arial Unicode MS"/>
              </a:rPr>
              <a:t>2016</a:t>
            </a:r>
            <a:r>
              <a:rPr lang="en-US" sz="1400" spc="25"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month</a:t>
            </a:r>
            <a:r>
              <a:rPr lang="en-US" sz="1400" spc="3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of</a:t>
            </a:r>
            <a:r>
              <a:rPr lang="en-US" sz="1400" spc="25" dirty="0">
                <a:solidFill>
                  <a:schemeClr val="tx2">
                    <a:lumMod val="10000"/>
                  </a:schemeClr>
                </a:solidFill>
                <a:latin typeface="Arial Unicode MS"/>
                <a:cs typeface="Arial Unicode MS"/>
              </a:rPr>
              <a:t> </a:t>
            </a:r>
            <a:r>
              <a:rPr lang="en-US" sz="1400" spc="50" dirty="0">
                <a:solidFill>
                  <a:schemeClr val="tx2">
                    <a:lumMod val="10000"/>
                  </a:schemeClr>
                </a:solidFill>
                <a:latin typeface="Arial Unicode MS"/>
                <a:cs typeface="Arial Unicode MS"/>
              </a:rPr>
              <a:t>April</a:t>
            </a:r>
            <a:r>
              <a:rPr lang="en-US" sz="1400" spc="3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got</a:t>
            </a:r>
            <a:r>
              <a:rPr lang="en-US" sz="1400" spc="25"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tremendous</a:t>
            </a:r>
            <a:r>
              <a:rPr lang="en-US" sz="1400" spc="3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demand</a:t>
            </a:r>
            <a:r>
              <a:rPr lang="en-US" sz="1400" spc="3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of</a:t>
            </a:r>
            <a:r>
              <a:rPr lang="en-US" sz="1400" spc="25"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rooms</a:t>
            </a:r>
            <a:r>
              <a:rPr lang="en-US" sz="1400" spc="3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in</a:t>
            </a:r>
            <a:r>
              <a:rPr lang="en-US" sz="1400" spc="25"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hotel</a:t>
            </a:r>
            <a:r>
              <a:rPr lang="en-US" sz="1400" spc="3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and</a:t>
            </a:r>
            <a:r>
              <a:rPr lang="en-US" sz="1400" spc="25"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year</a:t>
            </a:r>
            <a:r>
              <a:rPr lang="en-US" sz="1400" spc="30" dirty="0">
                <a:solidFill>
                  <a:schemeClr val="tx2">
                    <a:lumMod val="10000"/>
                  </a:schemeClr>
                </a:solidFill>
                <a:latin typeface="Arial Unicode MS"/>
                <a:cs typeface="Arial Unicode MS"/>
              </a:rPr>
              <a:t> </a:t>
            </a:r>
            <a:r>
              <a:rPr lang="en-US" sz="1400" spc="-10" dirty="0">
                <a:solidFill>
                  <a:schemeClr val="tx2">
                    <a:lumMod val="10000"/>
                  </a:schemeClr>
                </a:solidFill>
                <a:latin typeface="Arial Unicode MS"/>
                <a:cs typeface="Arial Unicode MS"/>
              </a:rPr>
              <a:t>2017’s </a:t>
            </a:r>
            <a:r>
              <a:rPr lang="en-US" sz="1400" dirty="0">
                <a:solidFill>
                  <a:schemeClr val="tx2">
                    <a:lumMod val="10000"/>
                  </a:schemeClr>
                </a:solidFill>
                <a:latin typeface="Arial Unicode MS"/>
                <a:cs typeface="Arial Unicode MS"/>
              </a:rPr>
              <a:t>month</a:t>
            </a:r>
            <a:r>
              <a:rPr lang="en-US" sz="1400" spc="2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may</a:t>
            </a:r>
            <a:r>
              <a:rPr lang="en-US" sz="1400" spc="25"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has</a:t>
            </a:r>
            <a:r>
              <a:rPr lang="en-US" sz="1400" spc="20" dirty="0">
                <a:solidFill>
                  <a:schemeClr val="tx2">
                    <a:lumMod val="10000"/>
                  </a:schemeClr>
                </a:solidFill>
                <a:latin typeface="Arial Unicode MS"/>
                <a:cs typeface="Arial Unicode MS"/>
              </a:rPr>
              <a:t> </a:t>
            </a:r>
            <a:r>
              <a:rPr lang="en-US" sz="1400" spc="-10" dirty="0">
                <a:solidFill>
                  <a:schemeClr val="tx2">
                    <a:lumMod val="10000"/>
                  </a:schemeClr>
                </a:solidFill>
                <a:latin typeface="Arial Unicode MS"/>
                <a:cs typeface="Arial Unicode MS"/>
              </a:rPr>
              <a:t>received</a:t>
            </a:r>
            <a:r>
              <a:rPr lang="en-US" sz="1400" spc="25"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most</a:t>
            </a:r>
            <a:r>
              <a:rPr lang="en-US" sz="1400" spc="2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trafﬁc</a:t>
            </a:r>
            <a:r>
              <a:rPr lang="en-US" sz="1400" spc="25"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in</a:t>
            </a:r>
            <a:r>
              <a:rPr lang="en-US" sz="1400" spc="2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year</a:t>
            </a:r>
            <a:r>
              <a:rPr lang="en-US" sz="1400" spc="25" dirty="0">
                <a:solidFill>
                  <a:schemeClr val="tx2">
                    <a:lumMod val="10000"/>
                  </a:schemeClr>
                </a:solidFill>
                <a:latin typeface="Arial Unicode MS"/>
                <a:cs typeface="Arial Unicode MS"/>
              </a:rPr>
              <a:t> </a:t>
            </a:r>
            <a:r>
              <a:rPr lang="en-US" sz="1400" spc="35" dirty="0">
                <a:solidFill>
                  <a:schemeClr val="tx2">
                    <a:lumMod val="10000"/>
                  </a:schemeClr>
                </a:solidFill>
                <a:latin typeface="Arial Unicode MS"/>
                <a:cs typeface="Arial Unicode MS"/>
              </a:rPr>
              <a:t>2017</a:t>
            </a:r>
            <a:endParaRPr lang="en-US" sz="1400" dirty="0">
              <a:solidFill>
                <a:schemeClr val="tx2">
                  <a:lumMod val="10000"/>
                </a:schemeClr>
              </a:solidFill>
              <a:latin typeface="Arial Unicode MS"/>
              <a:cs typeface="Arial Unicode M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238</TotalTime>
  <Words>2050</Words>
  <Application>Microsoft Office PowerPoint</Application>
  <PresentationFormat>On-screen Show (16:9)</PresentationFormat>
  <Paragraphs>200</Paragraphs>
  <Slides>44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Lucida Sans</vt:lpstr>
      <vt:lpstr>Wingdings</vt:lpstr>
      <vt:lpstr>Arial Unicode MS</vt:lpstr>
      <vt:lpstr>Montserrat</vt:lpstr>
      <vt:lpstr>Arial</vt:lpstr>
      <vt:lpstr>Roboto</vt:lpstr>
      <vt:lpstr>Simple Light</vt:lpstr>
      <vt:lpstr>HOTEL BOOKING ANALYSIS</vt:lpstr>
      <vt:lpstr>Points Of Discussion</vt:lpstr>
      <vt:lpstr>DATA SUMMARY</vt:lpstr>
      <vt:lpstr>PowerPoint Presentation</vt:lpstr>
      <vt:lpstr>1.Total Population proportion</vt:lpstr>
      <vt:lpstr>PowerPoint Presentation</vt:lpstr>
      <vt:lpstr>PowerPoint Presentation</vt:lpstr>
      <vt:lpstr>2.Best time to book a room in hotel</vt:lpstr>
      <vt:lpstr>PowerPoint Presentation</vt:lpstr>
      <vt:lpstr>PowerPoint Presentation</vt:lpstr>
      <vt:lpstr>3.Which Market segment is most profitable (ADR) </vt:lpstr>
      <vt:lpstr>CALCULATING ADR</vt:lpstr>
      <vt:lpstr>CONCLUSION </vt:lpstr>
      <vt:lpstr>4.Calculating Which Hotel is likely to get Special Request</vt:lpstr>
      <vt:lpstr>   </vt:lpstr>
      <vt:lpstr>5.Customer From Which Nationalities Visits The Hotel Most ?</vt:lpstr>
      <vt:lpstr>PowerPoint Presentation</vt:lpstr>
      <vt:lpstr>Top Five most Visited nationalities</vt:lpstr>
      <vt:lpstr>6.How Many Days Customers Prefer TO Stay The Most?</vt:lpstr>
      <vt:lpstr>From the graph we see that most of the customers like to stay for 3 days followed by 2 days.    </vt:lpstr>
      <vt:lpstr>7.What is the rate of cancellation in city hotel and resort hotel?</vt:lpstr>
      <vt:lpstr>Thus we can conclude from above Observation that 37% customer were cancelling booking of city or resort hotels</vt:lpstr>
      <vt:lpstr>8.Time Series Analysis on most lucrative market segment Online TA </vt:lpstr>
      <vt:lpstr>We can clearly see from above graph that there is seasonal variation in hotel bookings both  hotel is following same trend but with different numbers ,August is most  visited month and January is least visited in both types of hotel.</vt:lpstr>
      <vt:lpstr>9.How Many customers require car parking spaces</vt:lpstr>
      <vt:lpstr>PowerPoint Presentation</vt:lpstr>
      <vt:lpstr>PowerPoint Presentation</vt:lpstr>
      <vt:lpstr>10.What type of meal customers prefer to have in hotel</vt:lpstr>
      <vt:lpstr>PowerPoint Presentation</vt:lpstr>
      <vt:lpstr>PowerPoint Presentation</vt:lpstr>
      <vt:lpstr>11. Predicting whether or not a hotel was likely to receive a disproportionately high number of special requests? </vt:lpstr>
      <vt:lpstr>PowerPoint Presentation</vt:lpstr>
      <vt:lpstr>12. How Many Guests Are Repeated </vt:lpstr>
      <vt:lpstr>PowerPoint Presentation</vt:lpstr>
      <vt:lpstr>13.Hotel Demand By Market Segment  </vt:lpstr>
      <vt:lpstr>PowerPoint Presentation</vt:lpstr>
      <vt:lpstr>14:Number of arrivals every day of the month and year  </vt:lpstr>
      <vt:lpstr>PowerPoint Presentation</vt:lpstr>
      <vt:lpstr>PowerPoint Presentation</vt:lpstr>
      <vt:lpstr>15: Total Bookings Canceled in every months of the year  </vt:lpstr>
      <vt:lpstr>PowerPoint Presentation</vt:lpstr>
      <vt:lpstr>            16:Co-relation of the column  </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ANALYSIS</dc:title>
  <dc:creator>Riya Goyal</dc:creator>
  <cp:lastModifiedBy>Asus</cp:lastModifiedBy>
  <cp:revision>28</cp:revision>
  <dcterms:modified xsi:type="dcterms:W3CDTF">2022-09-04T22:43:44Z</dcterms:modified>
</cp:coreProperties>
</file>