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86" r:id="rId8"/>
    <p:sldId id="267" r:id="rId9"/>
    <p:sldId id="287" r:id="rId10"/>
    <p:sldId id="288" r:id="rId11"/>
    <p:sldId id="263" r:id="rId12"/>
    <p:sldId id="264" r:id="rId13"/>
    <p:sldId id="289" r:id="rId14"/>
    <p:sldId id="265" r:id="rId15"/>
    <p:sldId id="279" r:id="rId16"/>
  </p:sldIdLst>
  <p:sldSz cx="9144000" cy="5143500" type="screen16x9"/>
  <p:notesSz cx="6858000" cy="9144000"/>
  <p:embeddedFontLst>
    <p:embeddedFont>
      <p:font typeface="Amatic SC" panose="020B0604020202020204" charset="-79"/>
      <p:regular r:id="rId18"/>
      <p:bold r:id="rId19"/>
    </p:embeddedFont>
    <p:embeddedFont>
      <p:font typeface="Avenir Next LT Pro Light" panose="020B0304020202020204" pitchFamily="34" charset="0"/>
      <p:regular r:id="rId20"/>
      <p:italic r:id="rId21"/>
    </p:embeddedFont>
    <p:embeddedFont>
      <p:font typeface="Bahnschrift" panose="020B0502040204020203" pitchFamily="34" charset="0"/>
      <p:regular r:id="rId22"/>
      <p:bold r:id="rId23"/>
    </p:embeddedFont>
    <p:embeddedFont>
      <p:font typeface="Merriweather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613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7F3A9B-2F6D-49E6-A613-5ADB559824EC}">
  <a:tblStyle styleId="{3B7F3A9B-2F6D-49E6-A613-5ADB559824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B98EE8-664B-4458-BD4B-6A93EB84CD01}" type="doc">
      <dgm:prSet loTypeId="urn:microsoft.com/office/officeart/2005/8/layout/cycle7" loCatId="cycle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IN"/>
        </a:p>
      </dgm:t>
    </dgm:pt>
    <dgm:pt modelId="{B35D9745-BED0-4B85-BD30-F574C80C24FE}">
      <dgm:prSet phldrT="[Text]"/>
      <dgm:spPr/>
      <dgm:t>
        <a:bodyPr/>
        <a:lstStyle/>
        <a:p>
          <a:r>
            <a:rPr lang="en-US" dirty="0">
              <a:latin typeface="Merriweather" panose="020B0604020202020204" charset="0"/>
            </a:rPr>
            <a:t>Life Expectancy</a:t>
          </a:r>
          <a:endParaRPr lang="en-IN" dirty="0">
            <a:latin typeface="Merriweather" panose="020B0604020202020204" charset="0"/>
          </a:endParaRPr>
        </a:p>
      </dgm:t>
    </dgm:pt>
    <dgm:pt modelId="{79D33BD9-AAFA-48B1-BFCE-63C6E51BF018}" type="parTrans" cxnId="{A11CD3ED-C811-4773-8085-85E0E5FDA329}">
      <dgm:prSet/>
      <dgm:spPr/>
      <dgm:t>
        <a:bodyPr/>
        <a:lstStyle/>
        <a:p>
          <a:endParaRPr lang="en-IN"/>
        </a:p>
      </dgm:t>
    </dgm:pt>
    <dgm:pt modelId="{7F5BC78A-8A50-48DE-AE06-386A5A26512B}" type="sibTrans" cxnId="{A11CD3ED-C811-4773-8085-85E0E5FDA329}">
      <dgm:prSet/>
      <dgm:spPr/>
      <dgm:t>
        <a:bodyPr/>
        <a:lstStyle/>
        <a:p>
          <a:endParaRPr lang="en-IN"/>
        </a:p>
      </dgm:t>
    </dgm:pt>
    <dgm:pt modelId="{B79B4505-665A-4B60-B2C4-75F6B9EA94A0}">
      <dgm:prSet phldrT="[Text]"/>
      <dgm:spPr/>
      <dgm:t>
        <a:bodyPr/>
        <a:lstStyle/>
        <a:p>
          <a:r>
            <a:rPr lang="en-US" dirty="0">
              <a:latin typeface="Merriweather" panose="020B0604020202020204" charset="0"/>
            </a:rPr>
            <a:t>Population</a:t>
          </a:r>
          <a:endParaRPr lang="en-IN" dirty="0">
            <a:latin typeface="Merriweather" panose="020B0604020202020204" charset="0"/>
          </a:endParaRPr>
        </a:p>
      </dgm:t>
    </dgm:pt>
    <dgm:pt modelId="{76B13C4E-CD11-4859-B560-8CDD840B9F76}" type="parTrans" cxnId="{2F95095C-4A06-4124-8DD6-155EDB96F000}">
      <dgm:prSet/>
      <dgm:spPr/>
      <dgm:t>
        <a:bodyPr/>
        <a:lstStyle/>
        <a:p>
          <a:endParaRPr lang="en-IN"/>
        </a:p>
      </dgm:t>
    </dgm:pt>
    <dgm:pt modelId="{70F58E5D-4336-451B-A226-624063823C1A}" type="sibTrans" cxnId="{2F95095C-4A06-4124-8DD6-155EDB96F000}">
      <dgm:prSet/>
      <dgm:spPr/>
      <dgm:t>
        <a:bodyPr/>
        <a:lstStyle/>
        <a:p>
          <a:endParaRPr lang="en-IN"/>
        </a:p>
      </dgm:t>
    </dgm:pt>
    <dgm:pt modelId="{0A9937DB-5D10-4BDA-9F21-F7D8C7F75134}">
      <dgm:prSet phldrT="[Text]"/>
      <dgm:spPr/>
      <dgm:t>
        <a:bodyPr/>
        <a:lstStyle/>
        <a:p>
          <a:r>
            <a:rPr lang="en-US" dirty="0">
              <a:latin typeface="Merriweather" panose="020B0604020202020204" charset="0"/>
            </a:rPr>
            <a:t>Income per Capita</a:t>
          </a:r>
          <a:endParaRPr lang="en-IN" dirty="0">
            <a:latin typeface="Merriweather" panose="020B0604020202020204" charset="0"/>
          </a:endParaRPr>
        </a:p>
      </dgm:t>
    </dgm:pt>
    <dgm:pt modelId="{AC904C38-BCE4-4E03-9833-5A8328E0CD1C}" type="parTrans" cxnId="{413B72CD-1C42-4146-BA1E-34B1565AA99E}">
      <dgm:prSet/>
      <dgm:spPr/>
      <dgm:t>
        <a:bodyPr/>
        <a:lstStyle/>
        <a:p>
          <a:endParaRPr lang="en-IN"/>
        </a:p>
      </dgm:t>
    </dgm:pt>
    <dgm:pt modelId="{9BCADC43-D323-435A-81A1-4E00629FBF6E}" type="sibTrans" cxnId="{413B72CD-1C42-4146-BA1E-34B1565AA99E}">
      <dgm:prSet/>
      <dgm:spPr/>
      <dgm:t>
        <a:bodyPr/>
        <a:lstStyle/>
        <a:p>
          <a:endParaRPr lang="en-IN"/>
        </a:p>
      </dgm:t>
    </dgm:pt>
    <dgm:pt modelId="{4125AF87-2D4C-4E8E-AF63-9EE9EE28ACD3}" type="pres">
      <dgm:prSet presAssocID="{80B98EE8-664B-4458-BD4B-6A93EB84CD01}" presName="Name0" presStyleCnt="0">
        <dgm:presLayoutVars>
          <dgm:dir/>
          <dgm:resizeHandles val="exact"/>
        </dgm:presLayoutVars>
      </dgm:prSet>
      <dgm:spPr/>
    </dgm:pt>
    <dgm:pt modelId="{CCD49B08-C664-491C-BBEF-42FE4B941AB6}" type="pres">
      <dgm:prSet presAssocID="{B35D9745-BED0-4B85-BD30-F574C80C24FE}" presName="node" presStyleLbl="node1" presStyleIdx="0" presStyleCnt="3">
        <dgm:presLayoutVars>
          <dgm:bulletEnabled val="1"/>
        </dgm:presLayoutVars>
      </dgm:prSet>
      <dgm:spPr/>
    </dgm:pt>
    <dgm:pt modelId="{19DD004B-762A-4C7D-B974-6559E9765F48}" type="pres">
      <dgm:prSet presAssocID="{7F5BC78A-8A50-48DE-AE06-386A5A26512B}" presName="sibTrans" presStyleLbl="sibTrans2D1" presStyleIdx="0" presStyleCnt="3"/>
      <dgm:spPr/>
    </dgm:pt>
    <dgm:pt modelId="{984010F5-5423-46A5-AE4A-AEC9FC808E33}" type="pres">
      <dgm:prSet presAssocID="{7F5BC78A-8A50-48DE-AE06-386A5A26512B}" presName="connectorText" presStyleLbl="sibTrans2D1" presStyleIdx="0" presStyleCnt="3"/>
      <dgm:spPr/>
    </dgm:pt>
    <dgm:pt modelId="{40B121C3-2814-4DBC-9401-09DE154BF0AF}" type="pres">
      <dgm:prSet presAssocID="{B79B4505-665A-4B60-B2C4-75F6B9EA94A0}" presName="node" presStyleLbl="node1" presStyleIdx="1" presStyleCnt="3">
        <dgm:presLayoutVars>
          <dgm:bulletEnabled val="1"/>
        </dgm:presLayoutVars>
      </dgm:prSet>
      <dgm:spPr/>
    </dgm:pt>
    <dgm:pt modelId="{D3A5C01C-B92B-4ABD-BBDC-0925F578308A}" type="pres">
      <dgm:prSet presAssocID="{70F58E5D-4336-451B-A226-624063823C1A}" presName="sibTrans" presStyleLbl="sibTrans2D1" presStyleIdx="1" presStyleCnt="3"/>
      <dgm:spPr/>
    </dgm:pt>
    <dgm:pt modelId="{C7C30771-CA61-44F2-B330-241A35BD749C}" type="pres">
      <dgm:prSet presAssocID="{70F58E5D-4336-451B-A226-624063823C1A}" presName="connectorText" presStyleLbl="sibTrans2D1" presStyleIdx="1" presStyleCnt="3"/>
      <dgm:spPr/>
    </dgm:pt>
    <dgm:pt modelId="{2453FB29-1874-4AC3-82C4-29B44A50DF8C}" type="pres">
      <dgm:prSet presAssocID="{0A9937DB-5D10-4BDA-9F21-F7D8C7F75134}" presName="node" presStyleLbl="node1" presStyleIdx="2" presStyleCnt="3">
        <dgm:presLayoutVars>
          <dgm:bulletEnabled val="1"/>
        </dgm:presLayoutVars>
      </dgm:prSet>
      <dgm:spPr/>
    </dgm:pt>
    <dgm:pt modelId="{D32CCEF4-EF80-439B-AF09-A4B9278796B3}" type="pres">
      <dgm:prSet presAssocID="{9BCADC43-D323-435A-81A1-4E00629FBF6E}" presName="sibTrans" presStyleLbl="sibTrans2D1" presStyleIdx="2" presStyleCnt="3"/>
      <dgm:spPr/>
    </dgm:pt>
    <dgm:pt modelId="{10160D6B-42F6-4FC1-8E86-70864C7C4AD2}" type="pres">
      <dgm:prSet presAssocID="{9BCADC43-D323-435A-81A1-4E00629FBF6E}" presName="connectorText" presStyleLbl="sibTrans2D1" presStyleIdx="2" presStyleCnt="3"/>
      <dgm:spPr/>
    </dgm:pt>
  </dgm:ptLst>
  <dgm:cxnLst>
    <dgm:cxn modelId="{39865413-4381-443C-8A78-DF2DE59E2185}" type="presOf" srcId="{80B98EE8-664B-4458-BD4B-6A93EB84CD01}" destId="{4125AF87-2D4C-4E8E-AF63-9EE9EE28ACD3}" srcOrd="0" destOrd="0" presId="urn:microsoft.com/office/officeart/2005/8/layout/cycle7"/>
    <dgm:cxn modelId="{2F95095C-4A06-4124-8DD6-155EDB96F000}" srcId="{80B98EE8-664B-4458-BD4B-6A93EB84CD01}" destId="{B79B4505-665A-4B60-B2C4-75F6B9EA94A0}" srcOrd="1" destOrd="0" parTransId="{76B13C4E-CD11-4859-B560-8CDD840B9F76}" sibTransId="{70F58E5D-4336-451B-A226-624063823C1A}"/>
    <dgm:cxn modelId="{6FBFBE70-89FD-45B5-BB04-20DB737FFD93}" type="presOf" srcId="{B35D9745-BED0-4B85-BD30-F574C80C24FE}" destId="{CCD49B08-C664-491C-BBEF-42FE4B941AB6}" srcOrd="0" destOrd="0" presId="urn:microsoft.com/office/officeart/2005/8/layout/cycle7"/>
    <dgm:cxn modelId="{C4A71073-B8AD-4032-8F58-7F3E557B4725}" type="presOf" srcId="{70F58E5D-4336-451B-A226-624063823C1A}" destId="{D3A5C01C-B92B-4ABD-BBDC-0925F578308A}" srcOrd="0" destOrd="0" presId="urn:microsoft.com/office/officeart/2005/8/layout/cycle7"/>
    <dgm:cxn modelId="{F2CD4378-200A-4634-BD22-84F7F2A6974C}" type="presOf" srcId="{0A9937DB-5D10-4BDA-9F21-F7D8C7F75134}" destId="{2453FB29-1874-4AC3-82C4-29B44A50DF8C}" srcOrd="0" destOrd="0" presId="urn:microsoft.com/office/officeart/2005/8/layout/cycle7"/>
    <dgm:cxn modelId="{E1003A8A-0BBB-44A5-B3DC-64407A833211}" type="presOf" srcId="{9BCADC43-D323-435A-81A1-4E00629FBF6E}" destId="{10160D6B-42F6-4FC1-8E86-70864C7C4AD2}" srcOrd="1" destOrd="0" presId="urn:microsoft.com/office/officeart/2005/8/layout/cycle7"/>
    <dgm:cxn modelId="{B004078F-8E3C-4186-8DEE-CD003CBF697E}" type="presOf" srcId="{B79B4505-665A-4B60-B2C4-75F6B9EA94A0}" destId="{40B121C3-2814-4DBC-9401-09DE154BF0AF}" srcOrd="0" destOrd="0" presId="urn:microsoft.com/office/officeart/2005/8/layout/cycle7"/>
    <dgm:cxn modelId="{0F20CC99-46DE-484A-AC64-2D9037282BDB}" type="presOf" srcId="{7F5BC78A-8A50-48DE-AE06-386A5A26512B}" destId="{984010F5-5423-46A5-AE4A-AEC9FC808E33}" srcOrd="1" destOrd="0" presId="urn:microsoft.com/office/officeart/2005/8/layout/cycle7"/>
    <dgm:cxn modelId="{20EAB59D-6711-44B4-97F7-812974EBEEF7}" type="presOf" srcId="{7F5BC78A-8A50-48DE-AE06-386A5A26512B}" destId="{19DD004B-762A-4C7D-B974-6559E9765F48}" srcOrd="0" destOrd="0" presId="urn:microsoft.com/office/officeart/2005/8/layout/cycle7"/>
    <dgm:cxn modelId="{EDCFE8C7-AE6F-4A87-9D3F-2C7671DD62B9}" type="presOf" srcId="{9BCADC43-D323-435A-81A1-4E00629FBF6E}" destId="{D32CCEF4-EF80-439B-AF09-A4B9278796B3}" srcOrd="0" destOrd="0" presId="urn:microsoft.com/office/officeart/2005/8/layout/cycle7"/>
    <dgm:cxn modelId="{413B72CD-1C42-4146-BA1E-34B1565AA99E}" srcId="{80B98EE8-664B-4458-BD4B-6A93EB84CD01}" destId="{0A9937DB-5D10-4BDA-9F21-F7D8C7F75134}" srcOrd="2" destOrd="0" parTransId="{AC904C38-BCE4-4E03-9833-5A8328E0CD1C}" sibTransId="{9BCADC43-D323-435A-81A1-4E00629FBF6E}"/>
    <dgm:cxn modelId="{A11CD3ED-C811-4773-8085-85E0E5FDA329}" srcId="{80B98EE8-664B-4458-BD4B-6A93EB84CD01}" destId="{B35D9745-BED0-4B85-BD30-F574C80C24FE}" srcOrd="0" destOrd="0" parTransId="{79D33BD9-AAFA-48B1-BFCE-63C6E51BF018}" sibTransId="{7F5BC78A-8A50-48DE-AE06-386A5A26512B}"/>
    <dgm:cxn modelId="{A49EA1F5-8F10-4F81-B94B-1EF0116F6EAF}" type="presOf" srcId="{70F58E5D-4336-451B-A226-624063823C1A}" destId="{C7C30771-CA61-44F2-B330-241A35BD749C}" srcOrd="1" destOrd="0" presId="urn:microsoft.com/office/officeart/2005/8/layout/cycle7"/>
    <dgm:cxn modelId="{09DFD589-A155-45A7-8432-2F1B68A1E671}" type="presParOf" srcId="{4125AF87-2D4C-4E8E-AF63-9EE9EE28ACD3}" destId="{CCD49B08-C664-491C-BBEF-42FE4B941AB6}" srcOrd="0" destOrd="0" presId="urn:microsoft.com/office/officeart/2005/8/layout/cycle7"/>
    <dgm:cxn modelId="{04D54DFB-EEB0-4054-86F5-360417B6DA62}" type="presParOf" srcId="{4125AF87-2D4C-4E8E-AF63-9EE9EE28ACD3}" destId="{19DD004B-762A-4C7D-B974-6559E9765F48}" srcOrd="1" destOrd="0" presId="urn:microsoft.com/office/officeart/2005/8/layout/cycle7"/>
    <dgm:cxn modelId="{0547FB85-FAC0-42D0-9F2C-5A9953DB3527}" type="presParOf" srcId="{19DD004B-762A-4C7D-B974-6559E9765F48}" destId="{984010F5-5423-46A5-AE4A-AEC9FC808E33}" srcOrd="0" destOrd="0" presId="urn:microsoft.com/office/officeart/2005/8/layout/cycle7"/>
    <dgm:cxn modelId="{FC2F31FD-3B77-45C9-BD5C-BE850EE13FFE}" type="presParOf" srcId="{4125AF87-2D4C-4E8E-AF63-9EE9EE28ACD3}" destId="{40B121C3-2814-4DBC-9401-09DE154BF0AF}" srcOrd="2" destOrd="0" presId="urn:microsoft.com/office/officeart/2005/8/layout/cycle7"/>
    <dgm:cxn modelId="{2DD8079A-3AF6-45D9-869A-1166E3687AEB}" type="presParOf" srcId="{4125AF87-2D4C-4E8E-AF63-9EE9EE28ACD3}" destId="{D3A5C01C-B92B-4ABD-BBDC-0925F578308A}" srcOrd="3" destOrd="0" presId="urn:microsoft.com/office/officeart/2005/8/layout/cycle7"/>
    <dgm:cxn modelId="{0DF328E1-122F-4863-8B72-1B0D55DF9C8D}" type="presParOf" srcId="{D3A5C01C-B92B-4ABD-BBDC-0925F578308A}" destId="{C7C30771-CA61-44F2-B330-241A35BD749C}" srcOrd="0" destOrd="0" presId="urn:microsoft.com/office/officeart/2005/8/layout/cycle7"/>
    <dgm:cxn modelId="{FB05F845-7089-4D11-8E4C-0F885BA90B43}" type="presParOf" srcId="{4125AF87-2D4C-4E8E-AF63-9EE9EE28ACD3}" destId="{2453FB29-1874-4AC3-82C4-29B44A50DF8C}" srcOrd="4" destOrd="0" presId="urn:microsoft.com/office/officeart/2005/8/layout/cycle7"/>
    <dgm:cxn modelId="{D0CB001F-4356-4A7E-A9E2-EA2E5EEFAF30}" type="presParOf" srcId="{4125AF87-2D4C-4E8E-AF63-9EE9EE28ACD3}" destId="{D32CCEF4-EF80-439B-AF09-A4B9278796B3}" srcOrd="5" destOrd="0" presId="urn:microsoft.com/office/officeart/2005/8/layout/cycle7"/>
    <dgm:cxn modelId="{6561EE44-B439-4DF6-9F30-E508479D588A}" type="presParOf" srcId="{D32CCEF4-EF80-439B-AF09-A4B9278796B3}" destId="{10160D6B-42F6-4FC1-8E86-70864C7C4AD2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9A38E4-EC84-4C0E-8654-C5B0B621B507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B6BD92A-F754-4784-A48F-C67410F9C622}">
      <dgm:prSet phldrT="[Text]"/>
      <dgm:spPr/>
      <dgm:t>
        <a:bodyPr/>
        <a:lstStyle/>
        <a:p>
          <a:r>
            <a:rPr lang="en-US" b="1" dirty="0"/>
            <a:t>1</a:t>
          </a:r>
          <a:r>
            <a:rPr lang="en-US" dirty="0"/>
            <a:t>.Above 75 years</a:t>
          </a:r>
          <a:endParaRPr lang="en-IN" dirty="0"/>
        </a:p>
      </dgm:t>
    </dgm:pt>
    <dgm:pt modelId="{AA30E97D-D740-4324-8CA8-088DB6D76BC7}" type="parTrans" cxnId="{A6BED0DE-69B2-4619-9574-654FCD614ADC}">
      <dgm:prSet/>
      <dgm:spPr/>
      <dgm:t>
        <a:bodyPr/>
        <a:lstStyle/>
        <a:p>
          <a:endParaRPr lang="en-IN"/>
        </a:p>
      </dgm:t>
    </dgm:pt>
    <dgm:pt modelId="{32C68599-AD50-4C27-9F44-7C1AB7A90485}" type="sibTrans" cxnId="{A6BED0DE-69B2-4619-9574-654FCD614ADC}">
      <dgm:prSet/>
      <dgm:spPr/>
      <dgm:t>
        <a:bodyPr/>
        <a:lstStyle/>
        <a:p>
          <a:endParaRPr lang="en-IN"/>
        </a:p>
      </dgm:t>
    </dgm:pt>
    <dgm:pt modelId="{C5CE6FEF-CA48-4976-A693-45AC33FC0FBD}">
      <dgm:prSet phldrT="[Text]" custT="1"/>
      <dgm:spPr>
        <a:solidFill>
          <a:schemeClr val="tx1">
            <a:lumMod val="20000"/>
            <a:lumOff val="80000"/>
            <a:alpha val="22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Too high life expectancy, leads to less fertility rate.</a:t>
          </a:r>
          <a:endParaRPr lang="en-IN" sz="1800" dirty="0">
            <a:solidFill>
              <a:schemeClr val="tx1"/>
            </a:solidFill>
          </a:endParaRPr>
        </a:p>
      </dgm:t>
    </dgm:pt>
    <dgm:pt modelId="{BA5D66C4-708E-4970-AB25-2F5559FFE4B8}" type="parTrans" cxnId="{3EA9AEC3-8A83-4E24-8654-C922C9F244C1}">
      <dgm:prSet/>
      <dgm:spPr/>
      <dgm:t>
        <a:bodyPr/>
        <a:lstStyle/>
        <a:p>
          <a:endParaRPr lang="en-IN"/>
        </a:p>
      </dgm:t>
    </dgm:pt>
    <dgm:pt modelId="{29D45FBB-CDEC-42FA-95B5-5DB7003EA104}" type="sibTrans" cxnId="{3EA9AEC3-8A83-4E24-8654-C922C9F244C1}">
      <dgm:prSet/>
      <dgm:spPr/>
      <dgm:t>
        <a:bodyPr/>
        <a:lstStyle/>
        <a:p>
          <a:endParaRPr lang="en-IN"/>
        </a:p>
      </dgm:t>
    </dgm:pt>
    <dgm:pt modelId="{EC84D133-64A1-4869-9DEF-0351EEBA4BF0}">
      <dgm:prSet phldrT="[Text]"/>
      <dgm:spPr/>
      <dgm:t>
        <a:bodyPr/>
        <a:lstStyle/>
        <a:p>
          <a:r>
            <a:rPr lang="en-US" b="1" dirty="0"/>
            <a:t>2</a:t>
          </a:r>
          <a:r>
            <a:rPr lang="en-US" dirty="0"/>
            <a:t>.Between 65-75 years</a:t>
          </a:r>
          <a:endParaRPr lang="en-IN" dirty="0"/>
        </a:p>
      </dgm:t>
    </dgm:pt>
    <dgm:pt modelId="{B0E954A6-4B28-465A-8927-21FFEB0FC12D}" type="parTrans" cxnId="{BC223C95-ED1B-488B-ACF4-75A9CA7C56B4}">
      <dgm:prSet/>
      <dgm:spPr/>
      <dgm:t>
        <a:bodyPr/>
        <a:lstStyle/>
        <a:p>
          <a:endParaRPr lang="en-IN"/>
        </a:p>
      </dgm:t>
    </dgm:pt>
    <dgm:pt modelId="{83BDDE2B-7056-4C05-8879-84EEE374B241}" type="sibTrans" cxnId="{BC223C95-ED1B-488B-ACF4-75A9CA7C56B4}">
      <dgm:prSet/>
      <dgm:spPr/>
      <dgm:t>
        <a:bodyPr/>
        <a:lstStyle/>
        <a:p>
          <a:endParaRPr lang="en-IN"/>
        </a:p>
      </dgm:t>
    </dgm:pt>
    <dgm:pt modelId="{8827D251-B0ED-438B-8EA2-6715036A03F9}">
      <dgm:prSet phldrT="[Text]" custT="1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Medium life expectancy, high fertility rate</a:t>
          </a:r>
          <a:endParaRPr lang="en-IN" sz="1800" dirty="0">
            <a:solidFill>
              <a:schemeClr val="tx1"/>
            </a:solidFill>
          </a:endParaRPr>
        </a:p>
      </dgm:t>
    </dgm:pt>
    <dgm:pt modelId="{4435E823-8444-4052-A753-3D701CABC2A1}" type="parTrans" cxnId="{B1D5B426-A7E9-4C7E-B5C1-1D47C00DA200}">
      <dgm:prSet/>
      <dgm:spPr/>
      <dgm:t>
        <a:bodyPr/>
        <a:lstStyle/>
        <a:p>
          <a:endParaRPr lang="en-IN"/>
        </a:p>
      </dgm:t>
    </dgm:pt>
    <dgm:pt modelId="{B943FCB1-0689-4CAF-A0D4-C0E390B11782}" type="sibTrans" cxnId="{B1D5B426-A7E9-4C7E-B5C1-1D47C00DA200}">
      <dgm:prSet/>
      <dgm:spPr/>
      <dgm:t>
        <a:bodyPr/>
        <a:lstStyle/>
        <a:p>
          <a:endParaRPr lang="en-IN"/>
        </a:p>
      </dgm:t>
    </dgm:pt>
    <dgm:pt modelId="{FBD8A33A-DBDE-42B3-AA78-2807D9486FCB}">
      <dgm:prSet phldrT="[Text]" custT="1"/>
      <dgm:spPr>
        <a:solidFill>
          <a:schemeClr val="tx1">
            <a:lumMod val="20000"/>
            <a:lumOff val="80000"/>
            <a:alpha val="22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Birth ration decreases, Population rate stays in control, Economic grows positively fast</a:t>
          </a:r>
          <a:endParaRPr lang="en-IN" sz="1800" dirty="0">
            <a:solidFill>
              <a:schemeClr val="tx1"/>
            </a:solidFill>
          </a:endParaRPr>
        </a:p>
      </dgm:t>
    </dgm:pt>
    <dgm:pt modelId="{1B819C45-F027-4AAF-B84A-4A0A2EF47687}" type="parTrans" cxnId="{1CF64211-D6E7-4330-BEE6-DE470074DD76}">
      <dgm:prSet/>
      <dgm:spPr/>
      <dgm:t>
        <a:bodyPr/>
        <a:lstStyle/>
        <a:p>
          <a:endParaRPr lang="en-IN"/>
        </a:p>
      </dgm:t>
    </dgm:pt>
    <dgm:pt modelId="{FBFFA7F5-79D5-4DA8-91FD-C44810914A62}" type="sibTrans" cxnId="{1CF64211-D6E7-4330-BEE6-DE470074DD76}">
      <dgm:prSet/>
      <dgm:spPr/>
      <dgm:t>
        <a:bodyPr/>
        <a:lstStyle/>
        <a:p>
          <a:endParaRPr lang="en-IN"/>
        </a:p>
      </dgm:t>
    </dgm:pt>
    <dgm:pt modelId="{A498B095-F0B5-4369-9739-BB099DBBB6D5}">
      <dgm:prSet phldrT="[Text]" custT="1"/>
      <dgm:spPr>
        <a:solidFill>
          <a:schemeClr val="tx1">
            <a:lumMod val="20000"/>
            <a:lumOff val="80000"/>
            <a:alpha val="22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Ex: </a:t>
          </a:r>
          <a:r>
            <a:rPr lang="en-US" sz="1800" dirty="0">
              <a:solidFill>
                <a:srgbClr val="F56139"/>
              </a:solidFill>
            </a:rPr>
            <a:t>Countries in Europe</a:t>
          </a:r>
          <a:endParaRPr lang="en-IN" sz="1800" dirty="0">
            <a:solidFill>
              <a:srgbClr val="F56139"/>
            </a:solidFill>
          </a:endParaRPr>
        </a:p>
      </dgm:t>
    </dgm:pt>
    <dgm:pt modelId="{6583F4D8-B1EC-49B7-AB23-D7B11ADC831D}" type="parTrans" cxnId="{F174E318-0C73-4CC7-ACBE-A639F15A5F50}">
      <dgm:prSet/>
      <dgm:spPr/>
      <dgm:t>
        <a:bodyPr/>
        <a:lstStyle/>
        <a:p>
          <a:endParaRPr lang="en-IN"/>
        </a:p>
      </dgm:t>
    </dgm:pt>
    <dgm:pt modelId="{E692D21C-B0A3-4DCE-959D-FAF5EEA52EF1}" type="sibTrans" cxnId="{F174E318-0C73-4CC7-ACBE-A639F15A5F50}">
      <dgm:prSet/>
      <dgm:spPr/>
      <dgm:t>
        <a:bodyPr/>
        <a:lstStyle/>
        <a:p>
          <a:endParaRPr lang="en-IN"/>
        </a:p>
      </dgm:t>
    </dgm:pt>
    <dgm:pt modelId="{7EC91CA9-A95D-450F-859B-3614B40F213D}">
      <dgm:prSet phldrT="[Text]" custT="1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High increment in population, Slows down the economic growth.</a:t>
          </a:r>
          <a:endParaRPr lang="en-IN" sz="1800" dirty="0">
            <a:solidFill>
              <a:schemeClr val="tx1"/>
            </a:solidFill>
          </a:endParaRPr>
        </a:p>
      </dgm:t>
    </dgm:pt>
    <dgm:pt modelId="{3FAE00ED-C9C8-4840-A9B1-B589F3DE6FFB}" type="parTrans" cxnId="{ECDD9057-8723-4E12-9698-3F11F76868D6}">
      <dgm:prSet/>
      <dgm:spPr/>
      <dgm:t>
        <a:bodyPr/>
        <a:lstStyle/>
        <a:p>
          <a:endParaRPr lang="en-IN"/>
        </a:p>
      </dgm:t>
    </dgm:pt>
    <dgm:pt modelId="{2095EBC8-A7F8-4F31-8CAB-66FD1BA8091D}" type="sibTrans" cxnId="{ECDD9057-8723-4E12-9698-3F11F76868D6}">
      <dgm:prSet/>
      <dgm:spPr/>
      <dgm:t>
        <a:bodyPr/>
        <a:lstStyle/>
        <a:p>
          <a:endParaRPr lang="en-IN"/>
        </a:p>
      </dgm:t>
    </dgm:pt>
    <dgm:pt modelId="{AE348713-211F-47A7-B91F-7EDF913B5366}">
      <dgm:prSet phldrT="[Text]" custT="1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Ex: </a:t>
          </a:r>
          <a:r>
            <a:rPr lang="en-US" sz="1800" dirty="0">
              <a:solidFill>
                <a:srgbClr val="F56139"/>
              </a:solidFill>
            </a:rPr>
            <a:t>Asian countries such as India, China, Pakistan</a:t>
          </a:r>
          <a:endParaRPr lang="en-IN" sz="1800" dirty="0">
            <a:solidFill>
              <a:srgbClr val="F56139"/>
            </a:solidFill>
          </a:endParaRPr>
        </a:p>
      </dgm:t>
    </dgm:pt>
    <dgm:pt modelId="{D8A1B939-36D8-4615-A4C1-DAC10F34E46E}" type="parTrans" cxnId="{52EA1DF9-44C8-4225-B961-0E9611CC7252}">
      <dgm:prSet/>
      <dgm:spPr/>
      <dgm:t>
        <a:bodyPr/>
        <a:lstStyle/>
        <a:p>
          <a:endParaRPr lang="en-IN"/>
        </a:p>
      </dgm:t>
    </dgm:pt>
    <dgm:pt modelId="{03E54336-6495-4B93-818E-82161DD31EEB}" type="sibTrans" cxnId="{52EA1DF9-44C8-4225-B961-0E9611CC7252}">
      <dgm:prSet/>
      <dgm:spPr/>
      <dgm:t>
        <a:bodyPr/>
        <a:lstStyle/>
        <a:p>
          <a:endParaRPr lang="en-IN"/>
        </a:p>
      </dgm:t>
    </dgm:pt>
    <dgm:pt modelId="{9C5D56AC-2758-4224-92F1-135FBA9D11AF}" type="pres">
      <dgm:prSet presAssocID="{639A38E4-EC84-4C0E-8654-C5B0B621B507}" presName="Name0" presStyleCnt="0">
        <dgm:presLayoutVars>
          <dgm:dir/>
          <dgm:animLvl val="lvl"/>
          <dgm:resizeHandles val="exact"/>
        </dgm:presLayoutVars>
      </dgm:prSet>
      <dgm:spPr/>
    </dgm:pt>
    <dgm:pt modelId="{5012891B-3A5A-443D-BF11-51CF2EF57157}" type="pres">
      <dgm:prSet presAssocID="{5B6BD92A-F754-4784-A48F-C67410F9C622}" presName="linNode" presStyleCnt="0"/>
      <dgm:spPr/>
    </dgm:pt>
    <dgm:pt modelId="{FF596A37-6560-4521-ACED-88620B58A922}" type="pres">
      <dgm:prSet presAssocID="{5B6BD92A-F754-4784-A48F-C67410F9C622}" presName="parTx" presStyleLbl="revTx" presStyleIdx="0" presStyleCnt="2">
        <dgm:presLayoutVars>
          <dgm:chMax val="1"/>
          <dgm:bulletEnabled val="1"/>
        </dgm:presLayoutVars>
      </dgm:prSet>
      <dgm:spPr/>
    </dgm:pt>
    <dgm:pt modelId="{D7758D97-FA5B-4517-BD14-B6CFB86A21F2}" type="pres">
      <dgm:prSet presAssocID="{5B6BD92A-F754-4784-A48F-C67410F9C622}" presName="bracket" presStyleLbl="parChTrans1D1" presStyleIdx="0" presStyleCnt="2"/>
      <dgm:spPr/>
    </dgm:pt>
    <dgm:pt modelId="{7BE2A766-129A-4B8A-9A86-1CD41673EFEE}" type="pres">
      <dgm:prSet presAssocID="{5B6BD92A-F754-4784-A48F-C67410F9C622}" presName="spH" presStyleCnt="0"/>
      <dgm:spPr/>
    </dgm:pt>
    <dgm:pt modelId="{B50866FD-F04E-4698-AC6B-0A65277501FA}" type="pres">
      <dgm:prSet presAssocID="{5B6BD92A-F754-4784-A48F-C67410F9C622}" presName="desTx" presStyleLbl="node1" presStyleIdx="0" presStyleCnt="2">
        <dgm:presLayoutVars>
          <dgm:bulletEnabled val="1"/>
        </dgm:presLayoutVars>
      </dgm:prSet>
      <dgm:spPr/>
    </dgm:pt>
    <dgm:pt modelId="{2D19BA30-70E2-4893-8D17-6D13DB48D46B}" type="pres">
      <dgm:prSet presAssocID="{32C68599-AD50-4C27-9F44-7C1AB7A90485}" presName="spV" presStyleCnt="0"/>
      <dgm:spPr/>
    </dgm:pt>
    <dgm:pt modelId="{32B4AA16-E232-48D7-914F-BEEBBC0FE445}" type="pres">
      <dgm:prSet presAssocID="{EC84D133-64A1-4869-9DEF-0351EEBA4BF0}" presName="linNode" presStyleCnt="0"/>
      <dgm:spPr/>
    </dgm:pt>
    <dgm:pt modelId="{881A6D77-54E6-49BA-A440-699BE7659C6F}" type="pres">
      <dgm:prSet presAssocID="{EC84D133-64A1-4869-9DEF-0351EEBA4BF0}" presName="parTx" presStyleLbl="revTx" presStyleIdx="1" presStyleCnt="2">
        <dgm:presLayoutVars>
          <dgm:chMax val="1"/>
          <dgm:bulletEnabled val="1"/>
        </dgm:presLayoutVars>
      </dgm:prSet>
      <dgm:spPr/>
    </dgm:pt>
    <dgm:pt modelId="{BA962C21-51A6-46A9-8B91-0E11508A4738}" type="pres">
      <dgm:prSet presAssocID="{EC84D133-64A1-4869-9DEF-0351EEBA4BF0}" presName="bracket" presStyleLbl="parChTrans1D1" presStyleIdx="1" presStyleCnt="2"/>
      <dgm:spPr/>
    </dgm:pt>
    <dgm:pt modelId="{36B04D1E-C386-46CA-8EBC-3926D5F4F1B4}" type="pres">
      <dgm:prSet presAssocID="{EC84D133-64A1-4869-9DEF-0351EEBA4BF0}" presName="spH" presStyleCnt="0"/>
      <dgm:spPr/>
    </dgm:pt>
    <dgm:pt modelId="{33ED4596-E4F5-4BC8-BE9B-FE33DD6DB9DF}" type="pres">
      <dgm:prSet presAssocID="{EC84D133-64A1-4869-9DEF-0351EEBA4BF0}" presName="desTx" presStyleLbl="node1" presStyleIdx="1" presStyleCnt="2">
        <dgm:presLayoutVars>
          <dgm:bulletEnabled val="1"/>
        </dgm:presLayoutVars>
      </dgm:prSet>
      <dgm:spPr/>
    </dgm:pt>
  </dgm:ptLst>
  <dgm:cxnLst>
    <dgm:cxn modelId="{E531D20C-A336-4434-A8D2-01600B10A474}" type="presOf" srcId="{639A38E4-EC84-4C0E-8654-C5B0B621B507}" destId="{9C5D56AC-2758-4224-92F1-135FBA9D11AF}" srcOrd="0" destOrd="0" presId="urn:diagrams.loki3.com/BracketList"/>
    <dgm:cxn modelId="{1CF64211-D6E7-4330-BEE6-DE470074DD76}" srcId="{5B6BD92A-F754-4784-A48F-C67410F9C622}" destId="{FBD8A33A-DBDE-42B3-AA78-2807D9486FCB}" srcOrd="1" destOrd="0" parTransId="{1B819C45-F027-4AAF-B84A-4A0A2EF47687}" sibTransId="{FBFFA7F5-79D5-4DA8-91FD-C44810914A62}"/>
    <dgm:cxn modelId="{F174E318-0C73-4CC7-ACBE-A639F15A5F50}" srcId="{5B6BD92A-F754-4784-A48F-C67410F9C622}" destId="{A498B095-F0B5-4369-9739-BB099DBBB6D5}" srcOrd="2" destOrd="0" parTransId="{6583F4D8-B1EC-49B7-AB23-D7B11ADC831D}" sibTransId="{E692D21C-B0A3-4DCE-959D-FAF5EEA52EF1}"/>
    <dgm:cxn modelId="{A77C001A-EFCD-4C8F-82D3-DE4D1E59140A}" type="presOf" srcId="{7EC91CA9-A95D-450F-859B-3614B40F213D}" destId="{33ED4596-E4F5-4BC8-BE9B-FE33DD6DB9DF}" srcOrd="0" destOrd="1" presId="urn:diagrams.loki3.com/BracketList"/>
    <dgm:cxn modelId="{B1D5B426-A7E9-4C7E-B5C1-1D47C00DA200}" srcId="{EC84D133-64A1-4869-9DEF-0351EEBA4BF0}" destId="{8827D251-B0ED-438B-8EA2-6715036A03F9}" srcOrd="0" destOrd="0" parTransId="{4435E823-8444-4052-A753-3D701CABC2A1}" sibTransId="{B943FCB1-0689-4CAF-A0D4-C0E390B11782}"/>
    <dgm:cxn modelId="{01A34933-90B7-4DEE-9889-89E8D057CF0A}" type="presOf" srcId="{FBD8A33A-DBDE-42B3-AA78-2807D9486FCB}" destId="{B50866FD-F04E-4698-AC6B-0A65277501FA}" srcOrd="0" destOrd="1" presId="urn:diagrams.loki3.com/BracketList"/>
    <dgm:cxn modelId="{67A01642-957A-4FBF-8AC4-AB3CDE14B9F9}" type="presOf" srcId="{EC84D133-64A1-4869-9DEF-0351EEBA4BF0}" destId="{881A6D77-54E6-49BA-A440-699BE7659C6F}" srcOrd="0" destOrd="0" presId="urn:diagrams.loki3.com/BracketList"/>
    <dgm:cxn modelId="{7BB8C867-E151-4F33-A9EA-7BF8AE444FA3}" type="presOf" srcId="{C5CE6FEF-CA48-4976-A693-45AC33FC0FBD}" destId="{B50866FD-F04E-4698-AC6B-0A65277501FA}" srcOrd="0" destOrd="0" presId="urn:diagrams.loki3.com/BracketList"/>
    <dgm:cxn modelId="{302E9A68-DAA8-402D-B84C-433958DFB7A6}" type="presOf" srcId="{AE348713-211F-47A7-B91F-7EDF913B5366}" destId="{33ED4596-E4F5-4BC8-BE9B-FE33DD6DB9DF}" srcOrd="0" destOrd="2" presId="urn:diagrams.loki3.com/BracketList"/>
    <dgm:cxn modelId="{ECDD9057-8723-4E12-9698-3F11F76868D6}" srcId="{EC84D133-64A1-4869-9DEF-0351EEBA4BF0}" destId="{7EC91CA9-A95D-450F-859B-3614B40F213D}" srcOrd="1" destOrd="0" parTransId="{3FAE00ED-C9C8-4840-A9B1-B589F3DE6FFB}" sibTransId="{2095EBC8-A7F8-4F31-8CAB-66FD1BA8091D}"/>
    <dgm:cxn modelId="{BC223C95-ED1B-488B-ACF4-75A9CA7C56B4}" srcId="{639A38E4-EC84-4C0E-8654-C5B0B621B507}" destId="{EC84D133-64A1-4869-9DEF-0351EEBA4BF0}" srcOrd="1" destOrd="0" parTransId="{B0E954A6-4B28-465A-8927-21FFEB0FC12D}" sibTransId="{83BDDE2B-7056-4C05-8879-84EEE374B241}"/>
    <dgm:cxn modelId="{AC3AA297-5420-47C1-BCA7-B3F001CA3780}" type="presOf" srcId="{5B6BD92A-F754-4784-A48F-C67410F9C622}" destId="{FF596A37-6560-4521-ACED-88620B58A922}" srcOrd="0" destOrd="0" presId="urn:diagrams.loki3.com/BracketList"/>
    <dgm:cxn modelId="{43A16DAB-92F7-4569-ACF5-42605E4DAFA4}" type="presOf" srcId="{A498B095-F0B5-4369-9739-BB099DBBB6D5}" destId="{B50866FD-F04E-4698-AC6B-0A65277501FA}" srcOrd="0" destOrd="2" presId="urn:diagrams.loki3.com/BracketList"/>
    <dgm:cxn modelId="{83A2CBBA-D9B7-4CAA-8474-FE863753E6C9}" type="presOf" srcId="{8827D251-B0ED-438B-8EA2-6715036A03F9}" destId="{33ED4596-E4F5-4BC8-BE9B-FE33DD6DB9DF}" srcOrd="0" destOrd="0" presId="urn:diagrams.loki3.com/BracketList"/>
    <dgm:cxn modelId="{3EA9AEC3-8A83-4E24-8654-C922C9F244C1}" srcId="{5B6BD92A-F754-4784-A48F-C67410F9C622}" destId="{C5CE6FEF-CA48-4976-A693-45AC33FC0FBD}" srcOrd="0" destOrd="0" parTransId="{BA5D66C4-708E-4970-AB25-2F5559FFE4B8}" sibTransId="{29D45FBB-CDEC-42FA-95B5-5DB7003EA104}"/>
    <dgm:cxn modelId="{A6BED0DE-69B2-4619-9574-654FCD614ADC}" srcId="{639A38E4-EC84-4C0E-8654-C5B0B621B507}" destId="{5B6BD92A-F754-4784-A48F-C67410F9C622}" srcOrd="0" destOrd="0" parTransId="{AA30E97D-D740-4324-8CA8-088DB6D76BC7}" sibTransId="{32C68599-AD50-4C27-9F44-7C1AB7A90485}"/>
    <dgm:cxn modelId="{52EA1DF9-44C8-4225-B961-0E9611CC7252}" srcId="{EC84D133-64A1-4869-9DEF-0351EEBA4BF0}" destId="{AE348713-211F-47A7-B91F-7EDF913B5366}" srcOrd="2" destOrd="0" parTransId="{D8A1B939-36D8-4615-A4C1-DAC10F34E46E}" sibTransId="{03E54336-6495-4B93-818E-82161DD31EEB}"/>
    <dgm:cxn modelId="{7A4A2B20-86B1-4B60-B0FA-EAD2B5486DB6}" type="presParOf" srcId="{9C5D56AC-2758-4224-92F1-135FBA9D11AF}" destId="{5012891B-3A5A-443D-BF11-51CF2EF57157}" srcOrd="0" destOrd="0" presId="urn:diagrams.loki3.com/BracketList"/>
    <dgm:cxn modelId="{2F2FBFE6-16E0-4110-85CF-AC06C5DA49A8}" type="presParOf" srcId="{5012891B-3A5A-443D-BF11-51CF2EF57157}" destId="{FF596A37-6560-4521-ACED-88620B58A922}" srcOrd="0" destOrd="0" presId="urn:diagrams.loki3.com/BracketList"/>
    <dgm:cxn modelId="{992A9CB7-3653-4CE2-ADBB-5D94399F0063}" type="presParOf" srcId="{5012891B-3A5A-443D-BF11-51CF2EF57157}" destId="{D7758D97-FA5B-4517-BD14-B6CFB86A21F2}" srcOrd="1" destOrd="0" presId="urn:diagrams.loki3.com/BracketList"/>
    <dgm:cxn modelId="{260C604A-56AD-4565-BFD4-F9257894F389}" type="presParOf" srcId="{5012891B-3A5A-443D-BF11-51CF2EF57157}" destId="{7BE2A766-129A-4B8A-9A86-1CD41673EFEE}" srcOrd="2" destOrd="0" presId="urn:diagrams.loki3.com/BracketList"/>
    <dgm:cxn modelId="{04815CE3-3063-4808-9A51-4CDA37BF6F2F}" type="presParOf" srcId="{5012891B-3A5A-443D-BF11-51CF2EF57157}" destId="{B50866FD-F04E-4698-AC6B-0A65277501FA}" srcOrd="3" destOrd="0" presId="urn:diagrams.loki3.com/BracketList"/>
    <dgm:cxn modelId="{AACFA63D-9AF3-412A-85C3-2945FB8A99A9}" type="presParOf" srcId="{9C5D56AC-2758-4224-92F1-135FBA9D11AF}" destId="{2D19BA30-70E2-4893-8D17-6D13DB48D46B}" srcOrd="1" destOrd="0" presId="urn:diagrams.loki3.com/BracketList"/>
    <dgm:cxn modelId="{4B364AB4-012C-41E4-9A61-C1B24DB80996}" type="presParOf" srcId="{9C5D56AC-2758-4224-92F1-135FBA9D11AF}" destId="{32B4AA16-E232-48D7-914F-BEEBBC0FE445}" srcOrd="2" destOrd="0" presId="urn:diagrams.loki3.com/BracketList"/>
    <dgm:cxn modelId="{A1020DFA-F2AD-43A0-9CCF-D27F23A36967}" type="presParOf" srcId="{32B4AA16-E232-48D7-914F-BEEBBC0FE445}" destId="{881A6D77-54E6-49BA-A440-699BE7659C6F}" srcOrd="0" destOrd="0" presId="urn:diagrams.loki3.com/BracketList"/>
    <dgm:cxn modelId="{C12897ED-D6A9-4209-9FFD-270DE7770573}" type="presParOf" srcId="{32B4AA16-E232-48D7-914F-BEEBBC0FE445}" destId="{BA962C21-51A6-46A9-8B91-0E11508A4738}" srcOrd="1" destOrd="0" presId="urn:diagrams.loki3.com/BracketList"/>
    <dgm:cxn modelId="{F3A2D3FE-5EE7-4BB7-95A1-06BFC4003BA8}" type="presParOf" srcId="{32B4AA16-E232-48D7-914F-BEEBBC0FE445}" destId="{36B04D1E-C386-46CA-8EBC-3926D5F4F1B4}" srcOrd="2" destOrd="0" presId="urn:diagrams.loki3.com/BracketList"/>
    <dgm:cxn modelId="{813DB653-9959-42CA-9FD3-45EBF8E92B80}" type="presParOf" srcId="{32B4AA16-E232-48D7-914F-BEEBBC0FE445}" destId="{33ED4596-E4F5-4BC8-BE9B-FE33DD6DB9DF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2193DA-A354-4825-A6A1-09253A4A8255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1D5B0170-EE69-4EB7-AACD-C30BACEAE6A9}">
      <dgm:prSet phldrT="[Text]" custT="1"/>
      <dgm:spPr/>
      <dgm:t>
        <a:bodyPr/>
        <a:lstStyle/>
        <a:p>
          <a:pPr algn="ctr"/>
          <a:r>
            <a:rPr lang="en-US" sz="1800" b="1" dirty="0"/>
            <a:t>1. </a:t>
          </a:r>
        </a:p>
        <a:p>
          <a:pPr algn="l"/>
          <a:r>
            <a:rPr lang="en-US" sz="1600" dirty="0"/>
            <a:t>- High chronic illness</a:t>
          </a:r>
        </a:p>
        <a:p>
          <a:pPr algn="l"/>
          <a:r>
            <a:rPr lang="en-US" sz="1600" dirty="0"/>
            <a:t>- Country is aging</a:t>
          </a:r>
          <a:endParaRPr lang="en-IN" sz="1600" dirty="0"/>
        </a:p>
      </dgm:t>
    </dgm:pt>
    <dgm:pt modelId="{59884BBF-90F2-4F42-872D-6CB1977D9411}" type="parTrans" cxnId="{87E9FE4F-BD90-4959-8BC6-F186D8F1C673}">
      <dgm:prSet/>
      <dgm:spPr/>
      <dgm:t>
        <a:bodyPr/>
        <a:lstStyle/>
        <a:p>
          <a:endParaRPr lang="en-IN"/>
        </a:p>
      </dgm:t>
    </dgm:pt>
    <dgm:pt modelId="{39F3CE74-DE8A-49BE-A1B6-07DCDEB543A3}" type="sibTrans" cxnId="{87E9FE4F-BD90-4959-8BC6-F186D8F1C673}">
      <dgm:prSet/>
      <dgm:spPr/>
      <dgm:t>
        <a:bodyPr/>
        <a:lstStyle/>
        <a:p>
          <a:endParaRPr lang="en-IN"/>
        </a:p>
      </dgm:t>
    </dgm:pt>
    <dgm:pt modelId="{F68D2180-B0B8-4302-8BCC-5F7C90CC9723}">
      <dgm:prSet phldrT="[Text]"/>
      <dgm:spPr/>
      <dgm:t>
        <a:bodyPr/>
        <a:lstStyle/>
        <a:p>
          <a:r>
            <a:rPr lang="en-US" dirty="0"/>
            <a:t>Awareness to increase birth rate </a:t>
          </a:r>
          <a:endParaRPr lang="en-IN" dirty="0"/>
        </a:p>
      </dgm:t>
    </dgm:pt>
    <dgm:pt modelId="{A3D3F5FE-C55C-4EEA-81C8-07112A6E61AF}" type="parTrans" cxnId="{28833A0E-379A-41B8-918E-13B7D1A1C738}">
      <dgm:prSet/>
      <dgm:spPr/>
      <dgm:t>
        <a:bodyPr/>
        <a:lstStyle/>
        <a:p>
          <a:endParaRPr lang="en-IN"/>
        </a:p>
      </dgm:t>
    </dgm:pt>
    <dgm:pt modelId="{1ED44B9D-739E-495E-A609-C2D05FC9E05E}" type="sibTrans" cxnId="{28833A0E-379A-41B8-918E-13B7D1A1C738}">
      <dgm:prSet/>
      <dgm:spPr/>
      <dgm:t>
        <a:bodyPr/>
        <a:lstStyle/>
        <a:p>
          <a:endParaRPr lang="en-IN"/>
        </a:p>
      </dgm:t>
    </dgm:pt>
    <dgm:pt modelId="{F791FA5F-C746-48B7-9AA4-70C8E23B853D}">
      <dgm:prSet phldrT="[Text]"/>
      <dgm:spPr/>
      <dgm:t>
        <a:bodyPr/>
        <a:lstStyle/>
        <a:p>
          <a:r>
            <a:rPr lang="en-US" dirty="0"/>
            <a:t>Produce more and cheap generic medicine for chronic illnesses</a:t>
          </a:r>
          <a:endParaRPr lang="en-IN" dirty="0"/>
        </a:p>
      </dgm:t>
    </dgm:pt>
    <dgm:pt modelId="{FFB3C2DF-D0A0-4CD1-BB1F-F13E69FF3874}" type="parTrans" cxnId="{98169AC5-5E00-4394-B70A-75D3AD09DBA7}">
      <dgm:prSet/>
      <dgm:spPr/>
      <dgm:t>
        <a:bodyPr/>
        <a:lstStyle/>
        <a:p>
          <a:endParaRPr lang="en-IN"/>
        </a:p>
      </dgm:t>
    </dgm:pt>
    <dgm:pt modelId="{89C0FE38-67D6-477B-BACE-1EC30BCF6902}" type="sibTrans" cxnId="{98169AC5-5E00-4394-B70A-75D3AD09DBA7}">
      <dgm:prSet/>
      <dgm:spPr/>
      <dgm:t>
        <a:bodyPr/>
        <a:lstStyle/>
        <a:p>
          <a:endParaRPr lang="en-IN"/>
        </a:p>
      </dgm:t>
    </dgm:pt>
    <dgm:pt modelId="{E5AB87BE-E897-40A3-9F74-1CAA4D8F0E83}">
      <dgm:prSet phldrT="[Text]" custT="1"/>
      <dgm:spPr/>
      <dgm:t>
        <a:bodyPr/>
        <a:lstStyle/>
        <a:p>
          <a:pPr algn="ctr"/>
          <a:r>
            <a:rPr lang="en-US" sz="1800" b="1" dirty="0"/>
            <a:t>2.</a:t>
          </a:r>
        </a:p>
        <a:p>
          <a:pPr algn="l"/>
          <a:r>
            <a:rPr lang="en-IN" sz="1600" b="0" dirty="0"/>
            <a:t>- High population</a:t>
          </a:r>
        </a:p>
        <a:p>
          <a:pPr algn="l"/>
          <a:r>
            <a:rPr lang="en-IN" sz="1600" b="0" dirty="0"/>
            <a:t>- Slowing down economic growth</a:t>
          </a:r>
        </a:p>
      </dgm:t>
    </dgm:pt>
    <dgm:pt modelId="{6270F30F-5051-4297-9CE2-F615F65CCF21}" type="parTrans" cxnId="{47965E8E-1125-4641-885E-C3DCE60F6EB7}">
      <dgm:prSet/>
      <dgm:spPr/>
      <dgm:t>
        <a:bodyPr/>
        <a:lstStyle/>
        <a:p>
          <a:endParaRPr lang="en-IN"/>
        </a:p>
      </dgm:t>
    </dgm:pt>
    <dgm:pt modelId="{05CD2CE7-A9B6-4EDD-AAF3-F9073345E98D}" type="sibTrans" cxnId="{47965E8E-1125-4641-885E-C3DCE60F6EB7}">
      <dgm:prSet/>
      <dgm:spPr/>
      <dgm:t>
        <a:bodyPr/>
        <a:lstStyle/>
        <a:p>
          <a:endParaRPr lang="en-IN"/>
        </a:p>
      </dgm:t>
    </dgm:pt>
    <dgm:pt modelId="{3333CE63-9BC4-4A49-B90A-02ACE8274E4A}">
      <dgm:prSet phldrT="[Text]"/>
      <dgm:spPr/>
      <dgm:t>
        <a:bodyPr/>
        <a:lstStyle/>
        <a:p>
          <a:r>
            <a:rPr lang="en-US" dirty="0"/>
            <a:t>Awareness to control birthrate</a:t>
          </a:r>
          <a:endParaRPr lang="en-IN" dirty="0"/>
        </a:p>
      </dgm:t>
    </dgm:pt>
    <dgm:pt modelId="{1D1CE015-6A87-4158-BC6B-86938C13EB4A}" type="parTrans" cxnId="{070FB1EC-C5CE-4FF7-890F-37A316E7A801}">
      <dgm:prSet/>
      <dgm:spPr/>
      <dgm:t>
        <a:bodyPr/>
        <a:lstStyle/>
        <a:p>
          <a:endParaRPr lang="en-IN"/>
        </a:p>
      </dgm:t>
    </dgm:pt>
    <dgm:pt modelId="{AE61FCAD-1DEF-4321-9755-8DE2CCEE2123}" type="sibTrans" cxnId="{070FB1EC-C5CE-4FF7-890F-37A316E7A801}">
      <dgm:prSet/>
      <dgm:spPr/>
      <dgm:t>
        <a:bodyPr/>
        <a:lstStyle/>
        <a:p>
          <a:endParaRPr lang="en-IN"/>
        </a:p>
      </dgm:t>
    </dgm:pt>
    <dgm:pt modelId="{D59A6D26-A514-4F08-860E-8E49322528F0}">
      <dgm:prSet phldrT="[Text]"/>
      <dgm:spPr/>
      <dgm:t>
        <a:bodyPr/>
        <a:lstStyle/>
        <a:p>
          <a:r>
            <a:rPr lang="en-US" dirty="0"/>
            <a:t>Improve education to improve awareness about problem of high population</a:t>
          </a:r>
          <a:endParaRPr lang="en-IN" dirty="0"/>
        </a:p>
      </dgm:t>
    </dgm:pt>
    <dgm:pt modelId="{C52F78FA-3A57-4CF0-9ABF-C5482AE1266D}" type="parTrans" cxnId="{412C5E3A-C20F-4A71-AA80-FC3A16F1307A}">
      <dgm:prSet/>
      <dgm:spPr/>
      <dgm:t>
        <a:bodyPr/>
        <a:lstStyle/>
        <a:p>
          <a:endParaRPr lang="en-IN"/>
        </a:p>
      </dgm:t>
    </dgm:pt>
    <dgm:pt modelId="{7801EAA0-CE4C-4D6E-954F-E6D725534ED4}" type="sibTrans" cxnId="{412C5E3A-C20F-4A71-AA80-FC3A16F1307A}">
      <dgm:prSet/>
      <dgm:spPr/>
      <dgm:t>
        <a:bodyPr/>
        <a:lstStyle/>
        <a:p>
          <a:endParaRPr lang="en-IN"/>
        </a:p>
      </dgm:t>
    </dgm:pt>
    <dgm:pt modelId="{B936034F-3064-4853-B396-B250E3B88B6B}">
      <dgm:prSet phldrT="[Text]" custT="1"/>
      <dgm:spPr/>
      <dgm:t>
        <a:bodyPr/>
        <a:lstStyle/>
        <a:p>
          <a:pPr algn="ctr"/>
          <a:r>
            <a:rPr lang="en-US" sz="1800" b="1" dirty="0"/>
            <a:t>3.</a:t>
          </a:r>
          <a:endParaRPr lang="en-US" sz="1800" b="0" dirty="0"/>
        </a:p>
        <a:p>
          <a:pPr algn="l"/>
          <a:r>
            <a:rPr lang="en-IN" sz="1400" b="0" dirty="0"/>
            <a:t>- Low healthcare facility</a:t>
          </a:r>
        </a:p>
        <a:p>
          <a:pPr algn="l"/>
          <a:r>
            <a:rPr lang="en-IN" sz="1400" b="0" dirty="0"/>
            <a:t>- Young age death</a:t>
          </a:r>
        </a:p>
        <a:p>
          <a:pPr algn="l"/>
          <a:r>
            <a:rPr lang="en-IN" sz="1400" b="0" dirty="0"/>
            <a:t>- Countries in Danger</a:t>
          </a:r>
        </a:p>
      </dgm:t>
    </dgm:pt>
    <dgm:pt modelId="{A2963023-D7F9-41F4-8049-D51BA890FAE2}" type="parTrans" cxnId="{25FC3147-7993-44E6-B56A-E1C2D5DD00AF}">
      <dgm:prSet/>
      <dgm:spPr/>
      <dgm:t>
        <a:bodyPr/>
        <a:lstStyle/>
        <a:p>
          <a:endParaRPr lang="en-IN"/>
        </a:p>
      </dgm:t>
    </dgm:pt>
    <dgm:pt modelId="{6DF9CDDE-D292-4FCA-B16C-9E9E0706373B}" type="sibTrans" cxnId="{25FC3147-7993-44E6-B56A-E1C2D5DD00AF}">
      <dgm:prSet/>
      <dgm:spPr/>
      <dgm:t>
        <a:bodyPr/>
        <a:lstStyle/>
        <a:p>
          <a:endParaRPr lang="en-IN"/>
        </a:p>
      </dgm:t>
    </dgm:pt>
    <dgm:pt modelId="{14463225-39CC-45C5-B89A-FF88432ED757}">
      <dgm:prSet phldrT="[Text]"/>
      <dgm:spPr/>
      <dgm:t>
        <a:bodyPr/>
        <a:lstStyle/>
        <a:p>
          <a:r>
            <a:rPr lang="en-US" dirty="0"/>
            <a:t>Increase efforts to provide good food, education and health care in cheap rate to reduce the young death and to stable the economy</a:t>
          </a:r>
          <a:endParaRPr lang="en-IN" dirty="0"/>
        </a:p>
      </dgm:t>
    </dgm:pt>
    <dgm:pt modelId="{E088E3F8-4A88-49E6-A8E3-A42EC88BE7DC}" type="parTrans" cxnId="{36744B7E-F563-4481-BD52-59E3503F3FD3}">
      <dgm:prSet/>
      <dgm:spPr/>
      <dgm:t>
        <a:bodyPr/>
        <a:lstStyle/>
        <a:p>
          <a:endParaRPr lang="en-IN"/>
        </a:p>
      </dgm:t>
    </dgm:pt>
    <dgm:pt modelId="{FD4B66E7-9CBB-45FB-936E-5F7DB2ADBEB3}" type="sibTrans" cxnId="{36744B7E-F563-4481-BD52-59E3503F3FD3}">
      <dgm:prSet/>
      <dgm:spPr/>
      <dgm:t>
        <a:bodyPr/>
        <a:lstStyle/>
        <a:p>
          <a:endParaRPr lang="en-IN"/>
        </a:p>
      </dgm:t>
    </dgm:pt>
    <dgm:pt modelId="{ABD515AB-D0B1-458A-A79B-800F051B7121}" type="pres">
      <dgm:prSet presAssocID="{832193DA-A354-4825-A6A1-09253A4A8255}" presName="Name0" presStyleCnt="0">
        <dgm:presLayoutVars>
          <dgm:dir/>
          <dgm:animLvl val="lvl"/>
          <dgm:resizeHandles val="exact"/>
        </dgm:presLayoutVars>
      </dgm:prSet>
      <dgm:spPr/>
    </dgm:pt>
    <dgm:pt modelId="{7F3CD4E2-E68D-43DE-9F64-2585696BCCD5}" type="pres">
      <dgm:prSet presAssocID="{1D5B0170-EE69-4EB7-AACD-C30BACEAE6A9}" presName="linNode" presStyleCnt="0"/>
      <dgm:spPr/>
    </dgm:pt>
    <dgm:pt modelId="{52333A27-F6BD-4D75-90EF-824E3D37BA2E}" type="pres">
      <dgm:prSet presAssocID="{1D5B0170-EE69-4EB7-AACD-C30BACEAE6A9}" presName="parentText" presStyleLbl="node1" presStyleIdx="0" presStyleCnt="3" custScaleX="89302">
        <dgm:presLayoutVars>
          <dgm:chMax val="1"/>
          <dgm:bulletEnabled val="1"/>
        </dgm:presLayoutVars>
      </dgm:prSet>
      <dgm:spPr/>
    </dgm:pt>
    <dgm:pt modelId="{4E5B57CF-3534-443B-A829-CF26377E02D9}" type="pres">
      <dgm:prSet presAssocID="{1D5B0170-EE69-4EB7-AACD-C30BACEAE6A9}" presName="descendantText" presStyleLbl="alignAccFollowNode1" presStyleIdx="0" presStyleCnt="3" custScaleX="108495" custLinFactNeighborX="549">
        <dgm:presLayoutVars>
          <dgm:bulletEnabled val="1"/>
        </dgm:presLayoutVars>
      </dgm:prSet>
      <dgm:spPr/>
    </dgm:pt>
    <dgm:pt modelId="{49FE0C3C-F03D-4227-95A4-E24CDF0846D4}" type="pres">
      <dgm:prSet presAssocID="{39F3CE74-DE8A-49BE-A1B6-07DCDEB543A3}" presName="sp" presStyleCnt="0"/>
      <dgm:spPr/>
    </dgm:pt>
    <dgm:pt modelId="{9103163C-8756-47EF-BDAD-0D7CE654A489}" type="pres">
      <dgm:prSet presAssocID="{E5AB87BE-E897-40A3-9F74-1CAA4D8F0E83}" presName="linNode" presStyleCnt="0"/>
      <dgm:spPr/>
    </dgm:pt>
    <dgm:pt modelId="{16FA5D61-9BE8-4574-8808-F4C20664F0EB}" type="pres">
      <dgm:prSet presAssocID="{E5AB87BE-E897-40A3-9F74-1CAA4D8F0E83}" presName="parentText" presStyleLbl="node1" presStyleIdx="1" presStyleCnt="3" custScaleX="95517">
        <dgm:presLayoutVars>
          <dgm:chMax val="1"/>
          <dgm:bulletEnabled val="1"/>
        </dgm:presLayoutVars>
      </dgm:prSet>
      <dgm:spPr/>
    </dgm:pt>
    <dgm:pt modelId="{3F0581C4-5FC8-4C6A-AF1A-13A53D41269F}" type="pres">
      <dgm:prSet presAssocID="{E5AB87BE-E897-40A3-9F74-1CAA4D8F0E83}" presName="descendantText" presStyleLbl="alignAccFollowNode1" presStyleIdx="1" presStyleCnt="3" custScaleX="117510">
        <dgm:presLayoutVars>
          <dgm:bulletEnabled val="1"/>
        </dgm:presLayoutVars>
      </dgm:prSet>
      <dgm:spPr/>
    </dgm:pt>
    <dgm:pt modelId="{85B97CCC-209F-4647-99F3-0775105F97E7}" type="pres">
      <dgm:prSet presAssocID="{05CD2CE7-A9B6-4EDD-AAF3-F9073345E98D}" presName="sp" presStyleCnt="0"/>
      <dgm:spPr/>
    </dgm:pt>
    <dgm:pt modelId="{134D5806-1056-4527-A52F-4E496EFF8AF1}" type="pres">
      <dgm:prSet presAssocID="{B936034F-3064-4853-B396-B250E3B88B6B}" presName="linNode" presStyleCnt="0"/>
      <dgm:spPr/>
    </dgm:pt>
    <dgm:pt modelId="{FF920284-F371-4D70-9426-BA906FB57881}" type="pres">
      <dgm:prSet presAssocID="{B936034F-3064-4853-B396-B250E3B88B6B}" presName="parentText" presStyleLbl="node1" presStyleIdx="2" presStyleCnt="3" custScaleX="98957" custScaleY="115497">
        <dgm:presLayoutVars>
          <dgm:chMax val="1"/>
          <dgm:bulletEnabled val="1"/>
        </dgm:presLayoutVars>
      </dgm:prSet>
      <dgm:spPr/>
    </dgm:pt>
    <dgm:pt modelId="{04CE1387-A3AD-4E94-89F3-4804BCBC2F69}" type="pres">
      <dgm:prSet presAssocID="{B936034F-3064-4853-B396-B250E3B88B6B}" presName="descendantText" presStyleLbl="alignAccFollowNode1" presStyleIdx="2" presStyleCnt="3" custScaleX="118238">
        <dgm:presLayoutVars>
          <dgm:bulletEnabled val="1"/>
        </dgm:presLayoutVars>
      </dgm:prSet>
      <dgm:spPr/>
    </dgm:pt>
  </dgm:ptLst>
  <dgm:cxnLst>
    <dgm:cxn modelId="{28833A0E-379A-41B8-918E-13B7D1A1C738}" srcId="{1D5B0170-EE69-4EB7-AACD-C30BACEAE6A9}" destId="{F68D2180-B0B8-4302-8BCC-5F7C90CC9723}" srcOrd="0" destOrd="0" parTransId="{A3D3F5FE-C55C-4EEA-81C8-07112A6E61AF}" sibTransId="{1ED44B9D-739E-495E-A609-C2D05FC9E05E}"/>
    <dgm:cxn modelId="{7879912F-88FD-4E72-9B5C-7754D00093EE}" type="presOf" srcId="{D59A6D26-A514-4F08-860E-8E49322528F0}" destId="{3F0581C4-5FC8-4C6A-AF1A-13A53D41269F}" srcOrd="0" destOrd="1" presId="urn:microsoft.com/office/officeart/2005/8/layout/vList5"/>
    <dgm:cxn modelId="{C4292A34-865D-426C-ACD5-D0DA7E7287DE}" type="presOf" srcId="{3333CE63-9BC4-4A49-B90A-02ACE8274E4A}" destId="{3F0581C4-5FC8-4C6A-AF1A-13A53D41269F}" srcOrd="0" destOrd="0" presId="urn:microsoft.com/office/officeart/2005/8/layout/vList5"/>
    <dgm:cxn modelId="{412C5E3A-C20F-4A71-AA80-FC3A16F1307A}" srcId="{E5AB87BE-E897-40A3-9F74-1CAA4D8F0E83}" destId="{D59A6D26-A514-4F08-860E-8E49322528F0}" srcOrd="1" destOrd="0" parTransId="{C52F78FA-3A57-4CF0-9ABF-C5482AE1266D}" sibTransId="{7801EAA0-CE4C-4D6E-954F-E6D725534ED4}"/>
    <dgm:cxn modelId="{25FC3147-7993-44E6-B56A-E1C2D5DD00AF}" srcId="{832193DA-A354-4825-A6A1-09253A4A8255}" destId="{B936034F-3064-4853-B396-B250E3B88B6B}" srcOrd="2" destOrd="0" parTransId="{A2963023-D7F9-41F4-8049-D51BA890FAE2}" sibTransId="{6DF9CDDE-D292-4FCA-B16C-9E9E0706373B}"/>
    <dgm:cxn modelId="{0ED3C06B-8FD8-42FB-9551-18CB6FB02D98}" type="presOf" srcId="{F791FA5F-C746-48B7-9AA4-70C8E23B853D}" destId="{4E5B57CF-3534-443B-A829-CF26377E02D9}" srcOrd="0" destOrd="1" presId="urn:microsoft.com/office/officeart/2005/8/layout/vList5"/>
    <dgm:cxn modelId="{87E9FE4F-BD90-4959-8BC6-F186D8F1C673}" srcId="{832193DA-A354-4825-A6A1-09253A4A8255}" destId="{1D5B0170-EE69-4EB7-AACD-C30BACEAE6A9}" srcOrd="0" destOrd="0" parTransId="{59884BBF-90F2-4F42-872D-6CB1977D9411}" sibTransId="{39F3CE74-DE8A-49BE-A1B6-07DCDEB543A3}"/>
    <dgm:cxn modelId="{36744B7E-F563-4481-BD52-59E3503F3FD3}" srcId="{B936034F-3064-4853-B396-B250E3B88B6B}" destId="{14463225-39CC-45C5-B89A-FF88432ED757}" srcOrd="0" destOrd="0" parTransId="{E088E3F8-4A88-49E6-A8E3-A42EC88BE7DC}" sibTransId="{FD4B66E7-9CBB-45FB-936E-5F7DB2ADBEB3}"/>
    <dgm:cxn modelId="{47965E8E-1125-4641-885E-C3DCE60F6EB7}" srcId="{832193DA-A354-4825-A6A1-09253A4A8255}" destId="{E5AB87BE-E897-40A3-9F74-1CAA4D8F0E83}" srcOrd="1" destOrd="0" parTransId="{6270F30F-5051-4297-9CE2-F615F65CCF21}" sibTransId="{05CD2CE7-A9B6-4EDD-AAF3-F9073345E98D}"/>
    <dgm:cxn modelId="{E45E2693-9699-4C22-A4EF-7FA91495FBD4}" type="presOf" srcId="{1D5B0170-EE69-4EB7-AACD-C30BACEAE6A9}" destId="{52333A27-F6BD-4D75-90EF-824E3D37BA2E}" srcOrd="0" destOrd="0" presId="urn:microsoft.com/office/officeart/2005/8/layout/vList5"/>
    <dgm:cxn modelId="{07C7769F-9145-485A-9CD0-8988B815E5AA}" type="presOf" srcId="{E5AB87BE-E897-40A3-9F74-1CAA4D8F0E83}" destId="{16FA5D61-9BE8-4574-8808-F4C20664F0EB}" srcOrd="0" destOrd="0" presId="urn:microsoft.com/office/officeart/2005/8/layout/vList5"/>
    <dgm:cxn modelId="{5B712BA1-9AC5-484D-88B2-BE96B741BFD9}" type="presOf" srcId="{832193DA-A354-4825-A6A1-09253A4A8255}" destId="{ABD515AB-D0B1-458A-A79B-800F051B7121}" srcOrd="0" destOrd="0" presId="urn:microsoft.com/office/officeart/2005/8/layout/vList5"/>
    <dgm:cxn modelId="{530A96A4-DB87-484C-9AE1-BD197FC6D2C3}" type="presOf" srcId="{B936034F-3064-4853-B396-B250E3B88B6B}" destId="{FF920284-F371-4D70-9426-BA906FB57881}" srcOrd="0" destOrd="0" presId="urn:microsoft.com/office/officeart/2005/8/layout/vList5"/>
    <dgm:cxn modelId="{98169AC5-5E00-4394-B70A-75D3AD09DBA7}" srcId="{1D5B0170-EE69-4EB7-AACD-C30BACEAE6A9}" destId="{F791FA5F-C746-48B7-9AA4-70C8E23B853D}" srcOrd="1" destOrd="0" parTransId="{FFB3C2DF-D0A0-4CD1-BB1F-F13E69FF3874}" sibTransId="{89C0FE38-67D6-477B-BACE-1EC30BCF6902}"/>
    <dgm:cxn modelId="{7DFE62CE-5978-4325-AEF4-1D952301E69B}" type="presOf" srcId="{14463225-39CC-45C5-B89A-FF88432ED757}" destId="{04CE1387-A3AD-4E94-89F3-4804BCBC2F69}" srcOrd="0" destOrd="0" presId="urn:microsoft.com/office/officeart/2005/8/layout/vList5"/>
    <dgm:cxn modelId="{A9C5E0E1-CC43-4F48-8DEA-CD7CA95010CD}" type="presOf" srcId="{F68D2180-B0B8-4302-8BCC-5F7C90CC9723}" destId="{4E5B57CF-3534-443B-A829-CF26377E02D9}" srcOrd="0" destOrd="0" presId="urn:microsoft.com/office/officeart/2005/8/layout/vList5"/>
    <dgm:cxn modelId="{070FB1EC-C5CE-4FF7-890F-37A316E7A801}" srcId="{E5AB87BE-E897-40A3-9F74-1CAA4D8F0E83}" destId="{3333CE63-9BC4-4A49-B90A-02ACE8274E4A}" srcOrd="0" destOrd="0" parTransId="{1D1CE015-6A87-4158-BC6B-86938C13EB4A}" sibTransId="{AE61FCAD-1DEF-4321-9755-8DE2CCEE2123}"/>
    <dgm:cxn modelId="{D6C55C40-AA57-4EF4-B5C7-D103B9ABFC77}" type="presParOf" srcId="{ABD515AB-D0B1-458A-A79B-800F051B7121}" destId="{7F3CD4E2-E68D-43DE-9F64-2585696BCCD5}" srcOrd="0" destOrd="0" presId="urn:microsoft.com/office/officeart/2005/8/layout/vList5"/>
    <dgm:cxn modelId="{D342FDC7-5D9B-44AF-8F2C-528DE1C7B803}" type="presParOf" srcId="{7F3CD4E2-E68D-43DE-9F64-2585696BCCD5}" destId="{52333A27-F6BD-4D75-90EF-824E3D37BA2E}" srcOrd="0" destOrd="0" presId="urn:microsoft.com/office/officeart/2005/8/layout/vList5"/>
    <dgm:cxn modelId="{87864CF5-645F-464E-A2F1-7F234944E5A6}" type="presParOf" srcId="{7F3CD4E2-E68D-43DE-9F64-2585696BCCD5}" destId="{4E5B57CF-3534-443B-A829-CF26377E02D9}" srcOrd="1" destOrd="0" presId="urn:microsoft.com/office/officeart/2005/8/layout/vList5"/>
    <dgm:cxn modelId="{EB93E3D7-FA1F-4CD6-A1F9-B108ABC1AAED}" type="presParOf" srcId="{ABD515AB-D0B1-458A-A79B-800F051B7121}" destId="{49FE0C3C-F03D-4227-95A4-E24CDF0846D4}" srcOrd="1" destOrd="0" presId="urn:microsoft.com/office/officeart/2005/8/layout/vList5"/>
    <dgm:cxn modelId="{B924D96F-7F1A-4155-BEB3-6E8A64AB984B}" type="presParOf" srcId="{ABD515AB-D0B1-458A-A79B-800F051B7121}" destId="{9103163C-8756-47EF-BDAD-0D7CE654A489}" srcOrd="2" destOrd="0" presId="urn:microsoft.com/office/officeart/2005/8/layout/vList5"/>
    <dgm:cxn modelId="{A1A56CA8-1FA3-4605-BDFF-650D43CBBEA5}" type="presParOf" srcId="{9103163C-8756-47EF-BDAD-0D7CE654A489}" destId="{16FA5D61-9BE8-4574-8808-F4C20664F0EB}" srcOrd="0" destOrd="0" presId="urn:microsoft.com/office/officeart/2005/8/layout/vList5"/>
    <dgm:cxn modelId="{76E71CCF-4116-485C-81A4-70904C35FE22}" type="presParOf" srcId="{9103163C-8756-47EF-BDAD-0D7CE654A489}" destId="{3F0581C4-5FC8-4C6A-AF1A-13A53D41269F}" srcOrd="1" destOrd="0" presId="urn:microsoft.com/office/officeart/2005/8/layout/vList5"/>
    <dgm:cxn modelId="{8FB5E8EA-8D8B-420A-A10C-3354F7ECB185}" type="presParOf" srcId="{ABD515AB-D0B1-458A-A79B-800F051B7121}" destId="{85B97CCC-209F-4647-99F3-0775105F97E7}" srcOrd="3" destOrd="0" presId="urn:microsoft.com/office/officeart/2005/8/layout/vList5"/>
    <dgm:cxn modelId="{15B59D12-C5F2-49CB-88A8-6C0FD3E17F81}" type="presParOf" srcId="{ABD515AB-D0B1-458A-A79B-800F051B7121}" destId="{134D5806-1056-4527-A52F-4E496EFF8AF1}" srcOrd="4" destOrd="0" presId="urn:microsoft.com/office/officeart/2005/8/layout/vList5"/>
    <dgm:cxn modelId="{C4FEF30D-3130-45F4-8789-795D8BB589A0}" type="presParOf" srcId="{134D5806-1056-4527-A52F-4E496EFF8AF1}" destId="{FF920284-F371-4D70-9426-BA906FB57881}" srcOrd="0" destOrd="0" presId="urn:microsoft.com/office/officeart/2005/8/layout/vList5"/>
    <dgm:cxn modelId="{C6A77739-8A62-422B-AD00-A3BAD69000C5}" type="presParOf" srcId="{134D5806-1056-4527-A52F-4E496EFF8AF1}" destId="{04CE1387-A3AD-4E94-89F3-4804BCBC2F6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49B08-C664-491C-BBEF-42FE4B941AB6}">
      <dsp:nvSpPr>
        <dsp:cNvPr id="0" name=""/>
        <dsp:cNvSpPr/>
      </dsp:nvSpPr>
      <dsp:spPr>
        <a:xfrm>
          <a:off x="2058868" y="1100"/>
          <a:ext cx="1595762" cy="79788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Merriweather" panose="020B0604020202020204" charset="0"/>
            </a:rPr>
            <a:t>Life Expectancy</a:t>
          </a:r>
          <a:endParaRPr lang="en-IN" sz="1900" kern="1200" dirty="0">
            <a:latin typeface="Merriweather" panose="020B0604020202020204" charset="0"/>
          </a:endParaRPr>
        </a:p>
      </dsp:txBody>
      <dsp:txXfrm>
        <a:off x="2082237" y="24469"/>
        <a:ext cx="1549024" cy="751143"/>
      </dsp:txXfrm>
    </dsp:sp>
    <dsp:sp modelId="{19DD004B-762A-4C7D-B974-6559E9765F48}">
      <dsp:nvSpPr>
        <dsp:cNvPr id="0" name=""/>
        <dsp:cNvSpPr/>
      </dsp:nvSpPr>
      <dsp:spPr>
        <a:xfrm rot="3600000">
          <a:off x="3099565" y="1402092"/>
          <a:ext cx="832667" cy="27925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3183342" y="1457944"/>
        <a:ext cx="665113" cy="167554"/>
      </dsp:txXfrm>
    </dsp:sp>
    <dsp:sp modelId="{40B121C3-2814-4DBC-9401-09DE154BF0AF}">
      <dsp:nvSpPr>
        <dsp:cNvPr id="0" name=""/>
        <dsp:cNvSpPr/>
      </dsp:nvSpPr>
      <dsp:spPr>
        <a:xfrm>
          <a:off x="3377167" y="2284460"/>
          <a:ext cx="1595762" cy="79788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Merriweather" panose="020B0604020202020204" charset="0"/>
            </a:rPr>
            <a:t>Population</a:t>
          </a:r>
          <a:endParaRPr lang="en-IN" sz="1900" kern="1200" dirty="0">
            <a:latin typeface="Merriweather" panose="020B0604020202020204" charset="0"/>
          </a:endParaRPr>
        </a:p>
      </dsp:txBody>
      <dsp:txXfrm>
        <a:off x="3400536" y="2307829"/>
        <a:ext cx="1549024" cy="751143"/>
      </dsp:txXfrm>
    </dsp:sp>
    <dsp:sp modelId="{D3A5C01C-B92B-4ABD-BBDC-0925F578308A}">
      <dsp:nvSpPr>
        <dsp:cNvPr id="0" name=""/>
        <dsp:cNvSpPr/>
      </dsp:nvSpPr>
      <dsp:spPr>
        <a:xfrm rot="10800000">
          <a:off x="2440416" y="2543772"/>
          <a:ext cx="832667" cy="27925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56377"/>
            <a:satOff val="-19734"/>
            <a:lumOff val="215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 rot="10800000">
        <a:off x="2524193" y="2599624"/>
        <a:ext cx="665113" cy="167554"/>
      </dsp:txXfrm>
    </dsp:sp>
    <dsp:sp modelId="{2453FB29-1874-4AC3-82C4-29B44A50DF8C}">
      <dsp:nvSpPr>
        <dsp:cNvPr id="0" name=""/>
        <dsp:cNvSpPr/>
      </dsp:nvSpPr>
      <dsp:spPr>
        <a:xfrm>
          <a:off x="740570" y="2284460"/>
          <a:ext cx="1595762" cy="79788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Merriweather" panose="020B0604020202020204" charset="0"/>
            </a:rPr>
            <a:t>Income per Capita</a:t>
          </a:r>
          <a:endParaRPr lang="en-IN" sz="1900" kern="1200" dirty="0">
            <a:latin typeface="Merriweather" panose="020B0604020202020204" charset="0"/>
          </a:endParaRPr>
        </a:p>
      </dsp:txBody>
      <dsp:txXfrm>
        <a:off x="763939" y="2307829"/>
        <a:ext cx="1549024" cy="751143"/>
      </dsp:txXfrm>
    </dsp:sp>
    <dsp:sp modelId="{D32CCEF4-EF80-439B-AF09-A4B9278796B3}">
      <dsp:nvSpPr>
        <dsp:cNvPr id="0" name=""/>
        <dsp:cNvSpPr/>
      </dsp:nvSpPr>
      <dsp:spPr>
        <a:xfrm rot="18000000">
          <a:off x="1781267" y="1402092"/>
          <a:ext cx="832667" cy="27925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112754"/>
            <a:satOff val="-39467"/>
            <a:lumOff val="4307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1865044" y="1457944"/>
        <a:ext cx="665113" cy="1675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96A37-6560-4521-ACED-88620B58A922}">
      <dsp:nvSpPr>
        <dsp:cNvPr id="0" name=""/>
        <dsp:cNvSpPr/>
      </dsp:nvSpPr>
      <dsp:spPr>
        <a:xfrm>
          <a:off x="3554" y="916584"/>
          <a:ext cx="1817872" cy="757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1</a:t>
          </a:r>
          <a:r>
            <a:rPr lang="en-US" sz="2400" kern="1200" dirty="0"/>
            <a:t>.Above 75 years</a:t>
          </a:r>
          <a:endParaRPr lang="en-IN" sz="2400" kern="1200" dirty="0"/>
        </a:p>
      </dsp:txBody>
      <dsp:txXfrm>
        <a:off x="3554" y="916584"/>
        <a:ext cx="1817872" cy="757350"/>
      </dsp:txXfrm>
    </dsp:sp>
    <dsp:sp modelId="{D7758D97-FA5B-4517-BD14-B6CFB86A21F2}">
      <dsp:nvSpPr>
        <dsp:cNvPr id="0" name=""/>
        <dsp:cNvSpPr/>
      </dsp:nvSpPr>
      <dsp:spPr>
        <a:xfrm>
          <a:off x="1821426" y="585243"/>
          <a:ext cx="363574" cy="1420031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0866FD-F04E-4698-AC6B-0A65277501FA}">
      <dsp:nvSpPr>
        <dsp:cNvPr id="0" name=""/>
        <dsp:cNvSpPr/>
      </dsp:nvSpPr>
      <dsp:spPr>
        <a:xfrm>
          <a:off x="2330430" y="585243"/>
          <a:ext cx="4944613" cy="1420031"/>
        </a:xfrm>
        <a:prstGeom prst="rect">
          <a:avLst/>
        </a:prstGeom>
        <a:solidFill>
          <a:schemeClr val="tx1">
            <a:lumMod val="20000"/>
            <a:lumOff val="80000"/>
            <a:alpha val="2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/>
              </a:solidFill>
            </a:rPr>
            <a:t>Too high life expectancy, leads to less fertility rate.</a:t>
          </a:r>
          <a:endParaRPr lang="en-IN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/>
              </a:solidFill>
            </a:rPr>
            <a:t>Birth ration decreases, Population rate stays in control, Economic grows positively fast</a:t>
          </a:r>
          <a:endParaRPr lang="en-IN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/>
              </a:solidFill>
            </a:rPr>
            <a:t>Ex: </a:t>
          </a:r>
          <a:r>
            <a:rPr lang="en-US" sz="1800" kern="1200" dirty="0">
              <a:solidFill>
                <a:srgbClr val="F56139"/>
              </a:solidFill>
            </a:rPr>
            <a:t>Countries in Europe</a:t>
          </a:r>
          <a:endParaRPr lang="en-IN" sz="1800" kern="1200" dirty="0">
            <a:solidFill>
              <a:srgbClr val="F56139"/>
            </a:solidFill>
          </a:endParaRPr>
        </a:p>
      </dsp:txBody>
      <dsp:txXfrm>
        <a:off x="2330430" y="585243"/>
        <a:ext cx="4944613" cy="1420031"/>
      </dsp:txXfrm>
    </dsp:sp>
    <dsp:sp modelId="{881A6D77-54E6-49BA-A440-699BE7659C6F}">
      <dsp:nvSpPr>
        <dsp:cNvPr id="0" name=""/>
        <dsp:cNvSpPr/>
      </dsp:nvSpPr>
      <dsp:spPr>
        <a:xfrm>
          <a:off x="3554" y="2258737"/>
          <a:ext cx="1817872" cy="106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2</a:t>
          </a:r>
          <a:r>
            <a:rPr lang="en-US" sz="2400" kern="1200" dirty="0"/>
            <a:t>.Between 65-75 years</a:t>
          </a:r>
          <a:endParaRPr lang="en-IN" sz="2400" kern="1200" dirty="0"/>
        </a:p>
      </dsp:txBody>
      <dsp:txXfrm>
        <a:off x="3554" y="2258737"/>
        <a:ext cx="1817872" cy="1069200"/>
      </dsp:txXfrm>
    </dsp:sp>
    <dsp:sp modelId="{BA962C21-51A6-46A9-8B91-0E11508A4738}">
      <dsp:nvSpPr>
        <dsp:cNvPr id="0" name=""/>
        <dsp:cNvSpPr/>
      </dsp:nvSpPr>
      <dsp:spPr>
        <a:xfrm>
          <a:off x="1821426" y="2091675"/>
          <a:ext cx="363574" cy="1403324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ED4596-E4F5-4BC8-BE9B-FE33DD6DB9DF}">
      <dsp:nvSpPr>
        <dsp:cNvPr id="0" name=""/>
        <dsp:cNvSpPr/>
      </dsp:nvSpPr>
      <dsp:spPr>
        <a:xfrm>
          <a:off x="2330430" y="2091675"/>
          <a:ext cx="4944613" cy="1403324"/>
        </a:xfrm>
        <a:prstGeom prst="rect">
          <a:avLst/>
        </a:prstGeom>
        <a:solidFill>
          <a:schemeClr val="tx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/>
              </a:solidFill>
            </a:rPr>
            <a:t>Medium life expectancy, high fertility rate</a:t>
          </a:r>
          <a:endParaRPr lang="en-IN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/>
              </a:solidFill>
            </a:rPr>
            <a:t>High increment in population, Slows down the economic growth.</a:t>
          </a:r>
          <a:endParaRPr lang="en-IN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/>
              </a:solidFill>
            </a:rPr>
            <a:t>Ex: </a:t>
          </a:r>
          <a:r>
            <a:rPr lang="en-US" sz="1800" kern="1200" dirty="0">
              <a:solidFill>
                <a:srgbClr val="F56139"/>
              </a:solidFill>
            </a:rPr>
            <a:t>Asian countries such as India, China, Pakistan</a:t>
          </a:r>
          <a:endParaRPr lang="en-IN" sz="1800" kern="1200" dirty="0">
            <a:solidFill>
              <a:srgbClr val="F56139"/>
            </a:solidFill>
          </a:endParaRPr>
        </a:p>
      </dsp:txBody>
      <dsp:txXfrm>
        <a:off x="2330430" y="2091675"/>
        <a:ext cx="4944613" cy="14033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B57CF-3534-443B-A829-CF26377E02D9}">
      <dsp:nvSpPr>
        <dsp:cNvPr id="0" name=""/>
        <dsp:cNvSpPr/>
      </dsp:nvSpPr>
      <dsp:spPr>
        <a:xfrm rot="5400000">
          <a:off x="4086805" y="-1783375"/>
          <a:ext cx="924808" cy="4723907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Awareness to increase birth rate 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Produce more and cheap generic medicine for chronic illnesses</a:t>
          </a:r>
          <a:endParaRPr lang="en-IN" sz="1600" kern="1200" dirty="0"/>
        </a:p>
      </dsp:txBody>
      <dsp:txXfrm rot="-5400000">
        <a:off x="2187256" y="161319"/>
        <a:ext cx="4678762" cy="834518"/>
      </dsp:txXfrm>
    </dsp:sp>
    <dsp:sp modelId="{52333A27-F6BD-4D75-90EF-824E3D37BA2E}">
      <dsp:nvSpPr>
        <dsp:cNvPr id="0" name=""/>
        <dsp:cNvSpPr/>
      </dsp:nvSpPr>
      <dsp:spPr>
        <a:xfrm>
          <a:off x="60" y="573"/>
          <a:ext cx="2187134" cy="11560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1.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High chronic illness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Country is aging</a:t>
          </a:r>
          <a:endParaRPr lang="en-IN" sz="1600" kern="1200" dirty="0"/>
        </a:p>
      </dsp:txBody>
      <dsp:txXfrm>
        <a:off x="56492" y="57005"/>
        <a:ext cx="2074270" cy="1043146"/>
      </dsp:txXfrm>
    </dsp:sp>
    <dsp:sp modelId="{3F0581C4-5FC8-4C6A-AF1A-13A53D41269F}">
      <dsp:nvSpPr>
        <dsp:cNvPr id="0" name=""/>
        <dsp:cNvSpPr/>
      </dsp:nvSpPr>
      <dsp:spPr>
        <a:xfrm rot="5400000">
          <a:off x="4075673" y="-578017"/>
          <a:ext cx="924808" cy="4740813"/>
        </a:xfrm>
        <a:prstGeom prst="round2SameRect">
          <a:avLst/>
        </a:prstGeom>
        <a:solidFill>
          <a:schemeClr val="accent5">
            <a:tint val="40000"/>
            <a:alpha val="90000"/>
            <a:hueOff val="542620"/>
            <a:satOff val="725"/>
            <a:lumOff val="-175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542620"/>
              <a:satOff val="725"/>
              <a:lumOff val="-1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Awareness to control birthrate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Improve education to improve awareness about problem of high population</a:t>
          </a:r>
          <a:endParaRPr lang="en-IN" sz="1600" kern="1200" dirty="0"/>
        </a:p>
      </dsp:txBody>
      <dsp:txXfrm rot="-5400000">
        <a:off x="2167671" y="1375130"/>
        <a:ext cx="4695668" cy="834518"/>
      </dsp:txXfrm>
    </dsp:sp>
    <dsp:sp modelId="{16FA5D61-9BE8-4574-8808-F4C20664F0EB}">
      <dsp:nvSpPr>
        <dsp:cNvPr id="0" name=""/>
        <dsp:cNvSpPr/>
      </dsp:nvSpPr>
      <dsp:spPr>
        <a:xfrm>
          <a:off x="60" y="1214383"/>
          <a:ext cx="2167610" cy="1156010"/>
        </a:xfrm>
        <a:prstGeom prst="roundRect">
          <a:avLst/>
        </a:prstGeom>
        <a:solidFill>
          <a:schemeClr val="accent5">
            <a:hueOff val="477784"/>
            <a:satOff val="3649"/>
            <a:lumOff val="-8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2.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dirty="0"/>
            <a:t>- High population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dirty="0"/>
            <a:t>- Slowing down economic growth</a:t>
          </a:r>
        </a:p>
      </dsp:txBody>
      <dsp:txXfrm>
        <a:off x="56492" y="1270815"/>
        <a:ext cx="2054746" cy="1043146"/>
      </dsp:txXfrm>
    </dsp:sp>
    <dsp:sp modelId="{04CE1387-A3AD-4E94-89F3-4804BCBC2F69}">
      <dsp:nvSpPr>
        <dsp:cNvPr id="0" name=""/>
        <dsp:cNvSpPr/>
      </dsp:nvSpPr>
      <dsp:spPr>
        <a:xfrm rot="5400000">
          <a:off x="4099012" y="746432"/>
          <a:ext cx="924808" cy="4698682"/>
        </a:xfrm>
        <a:prstGeom prst="round2SameRect">
          <a:avLst/>
        </a:prstGeom>
        <a:solidFill>
          <a:schemeClr val="accent5">
            <a:tint val="40000"/>
            <a:alpha val="90000"/>
            <a:hueOff val="1085240"/>
            <a:satOff val="1449"/>
            <a:lumOff val="-350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1085240"/>
              <a:satOff val="1449"/>
              <a:lumOff val="-35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Increase efforts to provide good food, education and health care in cheap rate to reduce the young death and to stable the economy</a:t>
          </a:r>
          <a:endParaRPr lang="en-IN" sz="1600" kern="1200" dirty="0"/>
        </a:p>
      </dsp:txBody>
      <dsp:txXfrm rot="-5400000">
        <a:off x="2212076" y="2678514"/>
        <a:ext cx="4653537" cy="834518"/>
      </dsp:txXfrm>
    </dsp:sp>
    <dsp:sp modelId="{FF920284-F371-4D70-9426-BA906FB57881}">
      <dsp:nvSpPr>
        <dsp:cNvPr id="0" name=""/>
        <dsp:cNvSpPr/>
      </dsp:nvSpPr>
      <dsp:spPr>
        <a:xfrm>
          <a:off x="60" y="2428194"/>
          <a:ext cx="2212014" cy="1335157"/>
        </a:xfrm>
        <a:prstGeom prst="roundRect">
          <a:avLst/>
        </a:prstGeom>
        <a:solidFill>
          <a:schemeClr val="accent5">
            <a:hueOff val="955569"/>
            <a:satOff val="7298"/>
            <a:lumOff val="-1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3.</a:t>
          </a:r>
          <a:endParaRPr lang="en-US" sz="1800" b="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kern="1200" dirty="0"/>
            <a:t>- Low healthcare facility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kern="1200" dirty="0"/>
            <a:t>- Young age death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kern="1200" dirty="0"/>
            <a:t>- Countries in Danger</a:t>
          </a:r>
        </a:p>
      </dsp:txBody>
      <dsp:txXfrm>
        <a:off x="65237" y="2493371"/>
        <a:ext cx="2081660" cy="1204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30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6029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473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515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>
            <a:spLocks noGrp="1"/>
          </p:cNvSpPr>
          <p:nvPr>
            <p:ph type="body" idx="1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 i="1">
                <a:solidFill>
                  <a:schemeClr val="accen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 i="1">
                <a:solidFill>
                  <a:schemeClr val="accen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 i="1">
                <a:solidFill>
                  <a:schemeClr val="accen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6" name="Google Shape;1246;p7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7"/>
          <p:cNvSpPr txBox="1">
            <a:spLocks noGrp="1"/>
          </p:cNvSpPr>
          <p:nvPr>
            <p:ph type="body" idx="1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8" name="Google Shape;1248;p7"/>
          <p:cNvSpPr txBox="1">
            <a:spLocks noGrp="1"/>
          </p:cNvSpPr>
          <p:nvPr>
            <p:ph type="body" idx="2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9" name="Google Shape;1249;p7"/>
          <p:cNvSpPr txBox="1">
            <a:spLocks noGrp="1"/>
          </p:cNvSpPr>
          <p:nvPr>
            <p:ph type="body" idx="3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0" name="Google Shape;1250;p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6" name="Google Shape;1436;p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437" name="Google Shape;1437;p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0000"/>
            <a:lumOff val="40000"/>
            <a:alpha val="96000"/>
          </a:schemeClr>
        </a:solidFill>
        <a:effectLst/>
      </p:bgPr>
    </p:bg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400" y="1653137"/>
            <a:ext cx="5995200" cy="183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Life Expectancy</a:t>
            </a:r>
            <a:br>
              <a:rPr lang="en-US" dirty="0"/>
            </a:br>
            <a:r>
              <a:rPr lang="en-US" sz="4400" dirty="0"/>
              <a:t>Via Lance of Visualization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900" y="1688341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Findings</a:t>
            </a:r>
            <a:br>
              <a:rPr lang="en" dirty="0"/>
            </a:br>
            <a:r>
              <a:rPr lang="en" sz="3200" dirty="0"/>
              <a:t>Economic impact of life expectancy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4209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2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FA133C-7B1E-4490-90BD-21270FB182A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69311" y="4732606"/>
            <a:ext cx="5805377" cy="266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2393FF6-E3C3-4FA3-AC16-65A7FF68F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8063"/>
            <a:ext cx="4486901" cy="46964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7CD4376-B53D-4949-BC6A-4E9C2C104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99" y="0"/>
            <a:ext cx="4486901" cy="469648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BE10AAE-3874-4CE3-B00A-E2A68FBAEEBF}"/>
              </a:ext>
            </a:extLst>
          </p:cNvPr>
          <p:cNvSpPr/>
          <p:nvPr/>
        </p:nvSpPr>
        <p:spPr>
          <a:xfrm>
            <a:off x="1764924" y="3519376"/>
            <a:ext cx="5699052" cy="956931"/>
          </a:xfrm>
          <a:prstGeom prst="rect">
            <a:avLst/>
          </a:prstGeom>
          <a:solidFill>
            <a:schemeClr val="tx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One can notice significant change in population of some Asian countries such as India, china, Pakistan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Population in Europe, middle east and some African countries  has not changed too much compare to other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21"/>
          <p:cNvSpPr txBox="1">
            <a:spLocks noGrp="1"/>
          </p:cNvSpPr>
          <p:nvPr>
            <p:ph type="title"/>
          </p:nvPr>
        </p:nvSpPr>
        <p:spPr>
          <a:xfrm>
            <a:off x="1131750" y="555347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 dirty="0">
                <a:ln w="0"/>
                <a:latin typeface="Avenir Next LT Pro Light" panose="020B0304020202020204" pitchFamily="34" charset="0"/>
                <a:cs typeface="Times New Roman" panose="02020603050405020304" pitchFamily="18" charset="0"/>
              </a:rPr>
              <a:t>Key findings: 3 Scenarios</a:t>
            </a:r>
            <a:endParaRPr sz="3600" b="0" dirty="0">
              <a:ln w="0"/>
              <a:latin typeface="Avenir Next LT Pro Light" panose="020B03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55" name="Google Shape;1955;p2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778BE87-E3A8-4660-8E46-F094708797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5996139"/>
              </p:ext>
            </p:extLst>
          </p:nvPr>
        </p:nvGraphicFramePr>
        <p:xfrm>
          <a:off x="733652" y="1063256"/>
          <a:ext cx="7278598" cy="4080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21"/>
          <p:cNvSpPr txBox="1">
            <a:spLocks noGrp="1"/>
          </p:cNvSpPr>
          <p:nvPr>
            <p:ph type="title"/>
          </p:nvPr>
        </p:nvSpPr>
        <p:spPr>
          <a:xfrm>
            <a:off x="1131750" y="555347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 dirty="0">
                <a:ln w="0"/>
                <a:latin typeface="Avenir Next LT Pro Light" panose="020B0304020202020204" pitchFamily="34" charset="0"/>
                <a:cs typeface="Times New Roman" panose="02020603050405020304" pitchFamily="18" charset="0"/>
              </a:rPr>
              <a:t>Key findings: 3 Scenarios cont…</a:t>
            </a:r>
            <a:endParaRPr sz="3600" b="0" dirty="0">
              <a:ln w="0"/>
              <a:latin typeface="Avenir Next LT Pro Light" panose="020B03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55" name="Google Shape;1955;p2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E92893-5D49-4964-9D5B-F45D584D0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59" y="1138247"/>
            <a:ext cx="2857899" cy="383911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9DC2AB6-642B-46D6-B1CA-BDB8382ACB34}"/>
              </a:ext>
            </a:extLst>
          </p:cNvPr>
          <p:cNvSpPr/>
          <p:nvPr/>
        </p:nvSpPr>
        <p:spPr>
          <a:xfrm>
            <a:off x="3143053" y="1138247"/>
            <a:ext cx="2870791" cy="3827158"/>
          </a:xfrm>
          <a:prstGeom prst="rect">
            <a:avLst/>
          </a:prstGeom>
          <a:solidFill>
            <a:schemeClr val="bg1">
              <a:lumMod val="95000"/>
              <a:alpha val="49000"/>
            </a:schemeClr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65F57D-E595-41AD-913F-27A13FF53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842" y="1138247"/>
            <a:ext cx="2857899" cy="38391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F559D9-6A79-4CF0-A24F-95BE3F8B00BD}"/>
              </a:ext>
            </a:extLst>
          </p:cNvPr>
          <p:cNvSpPr txBox="1"/>
          <p:nvPr/>
        </p:nvSpPr>
        <p:spPr>
          <a:xfrm>
            <a:off x="3391789" y="1229642"/>
            <a:ext cx="2700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3</a:t>
            </a:r>
            <a:r>
              <a:rPr lang="en-US" sz="2000" dirty="0">
                <a:solidFill>
                  <a:schemeClr val="tx1"/>
                </a:solidFill>
              </a:rPr>
              <a:t>. Less than 65 years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3DDF8A-843A-444E-B967-101379DA76E2}"/>
              </a:ext>
            </a:extLst>
          </p:cNvPr>
          <p:cNvSpPr txBox="1"/>
          <p:nvPr/>
        </p:nvSpPr>
        <p:spPr>
          <a:xfrm>
            <a:off x="3155948" y="1629752"/>
            <a:ext cx="28707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Low life expectancy and low economic growth.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Total contrast from other two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Because excluding some countries most of the </a:t>
            </a:r>
            <a:r>
              <a:rPr lang="en-US" sz="1600" dirty="0">
                <a:solidFill>
                  <a:srgbClr val="F56139"/>
                </a:solidFill>
              </a:rPr>
              <a:t>African countries </a:t>
            </a:r>
            <a:r>
              <a:rPr lang="en-US" sz="1600" dirty="0">
                <a:solidFill>
                  <a:schemeClr val="tx1"/>
                </a:solidFill>
              </a:rPr>
              <a:t>have been left behind in technology, education and healthcare.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It leads to high young age death and poverty.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77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22"/>
          <p:cNvSpPr txBox="1">
            <a:spLocks noGrp="1"/>
          </p:cNvSpPr>
          <p:nvPr>
            <p:ph type="title"/>
          </p:nvPr>
        </p:nvSpPr>
        <p:spPr>
          <a:xfrm>
            <a:off x="1051350" y="30150"/>
            <a:ext cx="70413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Recommanded Actions</a:t>
            </a:r>
            <a:endParaRPr dirty="0"/>
          </a:p>
        </p:txBody>
      </p:sp>
      <p:sp>
        <p:nvSpPr>
          <p:cNvPr id="1963" name="Google Shape;1963;p2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59F9B2D-18E0-4453-9EF6-BFCE4E2BD1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576454"/>
              </p:ext>
            </p:extLst>
          </p:nvPr>
        </p:nvGraphicFramePr>
        <p:xfrm>
          <a:off x="1329069" y="1041991"/>
          <a:ext cx="6911163" cy="3763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0000"/>
            <a:lumOff val="40000"/>
          </a:schemeClr>
        </a:solid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36"/>
          <p:cNvSpPr txBox="1">
            <a:spLocks noGrp="1"/>
          </p:cNvSpPr>
          <p:nvPr>
            <p:ph type="ctrTitle" idx="4294967295"/>
          </p:nvPr>
        </p:nvSpPr>
        <p:spPr>
          <a:xfrm>
            <a:off x="1715250" y="2157750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lt1"/>
                </a:solidFill>
              </a:rPr>
              <a:t>Thanks!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2124" name="Google Shape;2124;p3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2014252" y="895026"/>
            <a:ext cx="2557748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Agenda</a:t>
            </a:r>
            <a:endParaRPr sz="3600" dirty="0"/>
          </a:p>
        </p:txBody>
      </p:sp>
      <p:sp>
        <p:nvSpPr>
          <p:cNvPr id="1898" name="Google Shape;1898;p14"/>
          <p:cNvSpPr txBox="1"/>
          <p:nvPr/>
        </p:nvSpPr>
        <p:spPr>
          <a:xfrm>
            <a:off x="2410624" y="1516824"/>
            <a:ext cx="4777804" cy="273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What is life expectancy?</a:t>
            </a: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1901-2019: Global Change in life expectancy and GDP</a:t>
            </a: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Key Findings: Economic Impact of life expectancy </a:t>
            </a: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Recommendation</a:t>
            </a: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15"/>
          <p:cNvSpPr txBox="1">
            <a:spLocks noGrp="1"/>
          </p:cNvSpPr>
          <p:nvPr>
            <p:ph type="ctrTitle" idx="4294967295"/>
          </p:nvPr>
        </p:nvSpPr>
        <p:spPr>
          <a:xfrm>
            <a:off x="1715250" y="426586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Introduction to Data! </a:t>
            </a:r>
            <a:endParaRPr sz="4800" dirty="0"/>
          </a:p>
        </p:txBody>
      </p:sp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FC2C40E-AA88-40E1-9932-7C79F9F793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8757440"/>
              </p:ext>
            </p:extLst>
          </p:nvPr>
        </p:nvGraphicFramePr>
        <p:xfrm>
          <a:off x="1715250" y="1254586"/>
          <a:ext cx="5713500" cy="3083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life Expectancy?</a:t>
            </a:r>
            <a:endParaRPr dirty="0"/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Understanding the life expectancy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7"/>
          <p:cNvSpPr txBox="1">
            <a:spLocks noGrp="1"/>
          </p:cNvSpPr>
          <p:nvPr>
            <p:ph type="body" idx="1"/>
          </p:nvPr>
        </p:nvSpPr>
        <p:spPr>
          <a:xfrm>
            <a:off x="1408814" y="1073890"/>
            <a:ext cx="6326371" cy="22009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Bahnschrift" panose="020B0502040204020203" pitchFamily="34" charset="0"/>
              </a:rPr>
              <a:t>Life expectancy is a measure of how long the average person lives in a given country. </a:t>
            </a:r>
            <a:endParaRPr sz="2400" dirty="0">
              <a:solidFill>
                <a:schemeClr val="accent3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4" descr="they're just dancing by Ole Klaenfoth on Dribbble">
            <a:extLst>
              <a:ext uri="{FF2B5EF4-FFF2-40B4-BE49-F238E27FC236}">
                <a16:creationId xmlns:a16="http://schemas.microsoft.com/office/drawing/2014/main" id="{0742B3EA-8462-4E5A-9B65-B981217F71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326" y="2873782"/>
            <a:ext cx="3859617" cy="22697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4450343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 information</a:t>
            </a:r>
            <a:endParaRPr dirty="0"/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4716157" cy="3046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Merriweather" panose="020B0604020202020204" charset="0"/>
              </a:rPr>
              <a:t>Life Expectancy</a:t>
            </a:r>
            <a:r>
              <a:rPr lang="en-US" sz="1800" i="0" dirty="0">
                <a:solidFill>
                  <a:schemeClr val="tx1">
                    <a:lumMod val="75000"/>
                  </a:schemeClr>
                </a:solidFill>
                <a:effectLst/>
                <a:latin typeface="Merriweather" panose="020B0604020202020204" charset="0"/>
              </a:rPr>
              <a:t> is usually calculated by just averaging out the ages at which people die to get the 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effectLst/>
                <a:latin typeface="Merriweather" panose="020B0604020202020204" charset="0"/>
              </a:rPr>
              <a:t>mean</a:t>
            </a:r>
            <a:r>
              <a:rPr lang="en-US" sz="1800" i="0" dirty="0">
                <a:solidFill>
                  <a:schemeClr val="tx1">
                    <a:lumMod val="75000"/>
                  </a:schemeClr>
                </a:solidFill>
                <a:effectLst/>
                <a:latin typeface="Merriweather" panose="020B0604020202020204" charset="0"/>
              </a:rPr>
              <a:t> value. 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Merriweather" panose="020B0604020202020204" charset="0"/>
              </a:rPr>
              <a:t>Low life expectancy  is highly driven by the young death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Merriweather" panose="020B0604020202020204" charset="0"/>
              </a:rPr>
              <a:t>Higher life expectancy is affected by the medical facilities and its availability in the country</a:t>
            </a:r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4" descr="Life Cycle - By Dana Al Rashid- 4128_dana :: Tasmeem ME">
            <a:extLst>
              <a:ext uri="{FF2B5EF4-FFF2-40B4-BE49-F238E27FC236}">
                <a16:creationId xmlns:a16="http://schemas.microsoft.com/office/drawing/2014/main" id="{C229A72A-A7DD-4EAD-ADEA-2D74624A7AE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411" y="918222"/>
            <a:ext cx="3171989" cy="3441127"/>
          </a:xfrm>
          <a:prstGeom prst="rect">
            <a:avLst/>
          </a:prstGeom>
          <a:solidFill>
            <a:schemeClr val="lt2">
              <a:alpha val="0"/>
            </a:schemeClr>
          </a:solidFill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900" y="1688341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1901-2019</a:t>
            </a:r>
            <a:br>
              <a:rPr lang="en" dirty="0"/>
            </a:br>
            <a:r>
              <a:rPr lang="en" sz="3200" dirty="0"/>
              <a:t>Global change in Life expectancy and GDP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582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2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931BD1-ADB4-46D4-800C-B0C881066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000"/>
                    </a14:imgEffect>
                    <a14:imgEffect>
                      <a14:colorTemperature colorTemp="6615"/>
                    </a14:imgEffect>
                    <a14:imgEffect>
                      <a14:brightnessContrast contrast="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0793" y="0"/>
            <a:ext cx="8157271" cy="51435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31DCEB-85F7-4E6B-93AB-6F0099EDC5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767" y="2851068"/>
            <a:ext cx="1104900" cy="1219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C626377-6E9B-4D50-9D5C-11D3E36BD105}"/>
              </a:ext>
            </a:extLst>
          </p:cNvPr>
          <p:cNvSpPr/>
          <p:nvPr/>
        </p:nvSpPr>
        <p:spPr>
          <a:xfrm>
            <a:off x="2488019" y="3296093"/>
            <a:ext cx="3556351" cy="1084521"/>
          </a:xfrm>
          <a:prstGeom prst="rect">
            <a:avLst/>
          </a:prstGeom>
          <a:solidFill>
            <a:schemeClr val="tx1">
              <a:lumMod val="60000"/>
              <a:lumOff val="40000"/>
              <a:alpha val="5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Life expectancy ranging from 20 – 55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Income per capita ranging from 0 – 7500 $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2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2EA77B-C1CB-42AA-948E-684B06D4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61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9148" y="0"/>
            <a:ext cx="7985703" cy="51435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4FC6A7-F795-418A-942F-29F731D61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3092" y="2853368"/>
            <a:ext cx="1104900" cy="1219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9EF1AB-AE51-4588-9B6B-3B1C613D0246}"/>
              </a:ext>
            </a:extLst>
          </p:cNvPr>
          <p:cNvSpPr/>
          <p:nvPr/>
        </p:nvSpPr>
        <p:spPr>
          <a:xfrm>
            <a:off x="2488019" y="3296093"/>
            <a:ext cx="3556351" cy="1084521"/>
          </a:xfrm>
          <a:prstGeom prst="rect">
            <a:avLst/>
          </a:prstGeom>
          <a:solidFill>
            <a:schemeClr val="tx1">
              <a:lumMod val="60000"/>
              <a:lumOff val="40000"/>
              <a:alpha val="5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Life expectancy ranging from 55 – 85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Income per capita ranging from 0 – 110 $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493082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444</Words>
  <Application>Microsoft Office PowerPoint</Application>
  <PresentationFormat>On-screen Show (16:9)</PresentationFormat>
  <Paragraphs>73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Avenir Next LT Pro Light</vt:lpstr>
      <vt:lpstr>Merriweather</vt:lpstr>
      <vt:lpstr>Arial</vt:lpstr>
      <vt:lpstr>Amatic SC</vt:lpstr>
      <vt:lpstr>Bahnschrift</vt:lpstr>
      <vt:lpstr>Wingdings</vt:lpstr>
      <vt:lpstr>Nathaniel template</vt:lpstr>
      <vt:lpstr>Life Expectancy Via Lance of Visualization </vt:lpstr>
      <vt:lpstr>Agenda</vt:lpstr>
      <vt:lpstr>Introduction to Data! </vt:lpstr>
      <vt:lpstr>What is life Expectancy?</vt:lpstr>
      <vt:lpstr>PowerPoint Presentation</vt:lpstr>
      <vt:lpstr>Some information</vt:lpstr>
      <vt:lpstr>1901-2019 Global change in Life expectancy and GDP</vt:lpstr>
      <vt:lpstr>PowerPoint Presentation</vt:lpstr>
      <vt:lpstr>PowerPoint Presentation</vt:lpstr>
      <vt:lpstr>Key Findings Economic impact of life expectancy</vt:lpstr>
      <vt:lpstr>PowerPoint Presentation</vt:lpstr>
      <vt:lpstr>Key findings: 3 Scenarios</vt:lpstr>
      <vt:lpstr>Key findings: 3 Scenarios cont…</vt:lpstr>
      <vt:lpstr>Recommanded Actions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baps</dc:creator>
  <cp:lastModifiedBy>Tejas Aghara</cp:lastModifiedBy>
  <cp:revision>28</cp:revision>
  <dcterms:modified xsi:type="dcterms:W3CDTF">2020-11-11T04:26:52Z</dcterms:modified>
</cp:coreProperties>
</file>