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arlow Bold" panose="020B0604020202020204" charset="0"/>
      <p:regular r:id="rId11"/>
    </p:embeddedFont>
    <p:embeddedFont>
      <p:font typeface="Barlow Medium" panose="00000600000000000000" pitchFamily="2" charset="0"/>
      <p:regular r:id="rId12"/>
    </p:embeddedFont>
    <p:embeddedFont>
      <p:font typeface="Barlow Semi-Bold" panose="020B0604020202020204" charset="0"/>
      <p:regular r:id="rId13"/>
    </p:embeddedFont>
    <p:embeddedFont>
      <p:font typeface="Berthold Block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013758" y="3367224"/>
            <a:ext cx="10260484" cy="3803759"/>
            <a:chOff x="0" y="304800"/>
            <a:chExt cx="13680646" cy="5071679"/>
          </a:xfrm>
        </p:grpSpPr>
        <p:sp>
          <p:nvSpPr>
            <p:cNvPr id="6" name="TextBox 6"/>
            <p:cNvSpPr txBox="1"/>
            <p:nvPr/>
          </p:nvSpPr>
          <p:spPr>
            <a:xfrm>
              <a:off x="0" y="304800"/>
              <a:ext cx="13680646" cy="2821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500"/>
                </a:lnSpc>
              </a:pPr>
              <a:r>
                <a:rPr lang="en-US" sz="13800" dirty="0">
                  <a:solidFill>
                    <a:srgbClr val="FFFFFF"/>
                  </a:solidFill>
                  <a:ea typeface="Berthold Block"/>
                  <a:cs typeface="Berthold Block"/>
                  <a:sym typeface="Berthold Block"/>
                </a:rPr>
                <a:t>CASE STUDY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99780"/>
              <a:ext cx="13680646" cy="1676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40"/>
                </a:lnSpc>
              </a:pPr>
              <a:r>
                <a:rPr lang="en-US" sz="4000" b="1" dirty="0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North Korean Hackers Flood </a:t>
              </a:r>
              <a:r>
                <a:rPr lang="en-US" sz="4000" b="1" dirty="0" err="1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npm</a:t>
              </a:r>
              <a:r>
                <a:rPr lang="en-US" sz="4000" b="1" dirty="0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 Registry with Malicious Packages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699" y="4473613"/>
            <a:ext cx="15590071" cy="3057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6" lvl="1" indent="-334643" algn="l">
              <a:lnSpc>
                <a:spcPts val="4029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In July 2025, North Korean threat actors launched a campaign flooding </a:t>
            </a:r>
            <a:r>
              <a:rPr lang="en-US" sz="3200" b="1" dirty="0" err="1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npm</a:t>
            </a: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 (node package manager) with malicious open-source packages.</a:t>
            </a:r>
          </a:p>
          <a:p>
            <a:pPr algn="l">
              <a:lnSpc>
                <a:spcPts val="4029"/>
              </a:lnSpc>
            </a:pPr>
            <a:endParaRPr lang="en-US" sz="3200" b="1" dirty="0">
              <a:solidFill>
                <a:srgbClr val="FFFFFF"/>
              </a:solidFill>
              <a:ea typeface="Barlow Bold"/>
              <a:cs typeface="Barlow Bold"/>
              <a:sym typeface="Barlow Bold"/>
            </a:endParaRPr>
          </a:p>
          <a:p>
            <a:pPr marL="669286" lvl="1" indent="-334643" algn="l">
              <a:lnSpc>
                <a:spcPts val="4029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The operation is linked to the broader "Contagious Interview" campaign targeting the software supply chain for espionage and theft.</a:t>
            </a:r>
          </a:p>
          <a:p>
            <a:pPr marL="0" lvl="0" indent="0" algn="l">
              <a:lnSpc>
                <a:spcPts val="4029"/>
              </a:lnSpc>
            </a:pPr>
            <a:endParaRPr lang="en-US" sz="3200" b="1" dirty="0">
              <a:solidFill>
                <a:srgbClr val="FFFFFF"/>
              </a:solidFill>
              <a:ea typeface="Barlow Bold"/>
              <a:cs typeface="Barlow Bold"/>
              <a:sym typeface="Barlow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19200" y="2400300"/>
            <a:ext cx="678180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487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INT</a:t>
            </a:r>
            <a:r>
              <a:rPr lang="en-US" sz="8000" u="none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flipH="1">
            <a:off x="17778412" y="1028700"/>
            <a:ext cx="0" cy="8229600"/>
          </a:xfrm>
          <a:prstGeom prst="line">
            <a:avLst/>
          </a:prstGeom>
          <a:ln w="9525" cap="flat">
            <a:solidFill>
              <a:srgbClr val="1033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295400" y="2095500"/>
            <a:ext cx="8371415" cy="12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39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ATTACK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111618"/>
            <a:ext cx="11715486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u="none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67 new malicious </a:t>
            </a:r>
            <a:r>
              <a:rPr lang="en-US" sz="3200" b="1" u="none" dirty="0" err="1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npm</a:t>
            </a:r>
            <a:r>
              <a:rPr lang="en-US" sz="3200" b="1" u="none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 packages uploaded in a recent wave.</a:t>
            </a:r>
          </a:p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endParaRPr lang="en-US" sz="3200" b="1" u="none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133975"/>
            <a:ext cx="11715486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O</a:t>
            </a:r>
            <a:r>
              <a:rPr lang="en-US" sz="3200" b="1" u="none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ver 17,000 downloads of these packages reported so far.</a:t>
            </a:r>
          </a:p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endParaRPr lang="en-US" sz="3200" b="1" u="none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153150"/>
            <a:ext cx="11715486" cy="100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u="none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Target: Developers and organizations using JavaScript/Node.js open-source software.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1617432"/>
            <a:ext cx="78867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582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ATTACK METHODS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2035" y="3238500"/>
            <a:ext cx="15886730" cy="4933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65" lvl="1" indent="-356233" algn="l">
              <a:lnSpc>
                <a:spcPts val="4289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Social Engineering: Attackers impersonate coding recruiters or interviewers, tricking developers into using malicious </a:t>
            </a:r>
            <a:r>
              <a:rPr lang="en-US" sz="3200" b="1" dirty="0" err="1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npm</a:t>
            </a: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 packages.</a:t>
            </a:r>
          </a:p>
          <a:p>
            <a:pPr algn="l">
              <a:lnSpc>
                <a:spcPts val="4289"/>
              </a:lnSpc>
            </a:pPr>
            <a:endParaRPr lang="en-US" sz="3200" b="1" dirty="0">
              <a:solidFill>
                <a:srgbClr val="FFFFFF"/>
              </a:solidFill>
              <a:ea typeface="Barlow Bold"/>
              <a:cs typeface="Barlow Bold"/>
              <a:sym typeface="Barlow Bold"/>
            </a:endParaRPr>
          </a:p>
          <a:p>
            <a:pPr marL="712465" lvl="1" indent="-356233" algn="l">
              <a:lnSpc>
                <a:spcPts val="4289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Fake Legitimacy: Manipulation of </a:t>
            </a:r>
            <a:r>
              <a:rPr lang="en-US" sz="3200" b="1" dirty="0" err="1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npm</a:t>
            </a: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 download stats to create a façade of popularity and trust.</a:t>
            </a:r>
          </a:p>
          <a:p>
            <a:pPr algn="l">
              <a:lnSpc>
                <a:spcPts val="4289"/>
              </a:lnSpc>
            </a:pPr>
            <a:endParaRPr lang="en-US" sz="3200" b="1" dirty="0">
              <a:solidFill>
                <a:srgbClr val="FFFFFF"/>
              </a:solidFill>
              <a:ea typeface="Barlow Bold"/>
              <a:cs typeface="Barlow Bold"/>
              <a:sym typeface="Barlow Bold"/>
            </a:endParaRPr>
          </a:p>
          <a:p>
            <a:pPr marL="712465" lvl="1" indent="-356233" algn="l">
              <a:lnSpc>
                <a:spcPts val="4289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Aliases Used: </a:t>
            </a:r>
            <a:r>
              <a:rPr lang="en-US" sz="3200" b="1" dirty="0" err="1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DeceptiveDevelopment</a:t>
            </a: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, Famous Chollima, </a:t>
            </a:r>
            <a:r>
              <a:rPr lang="en-US" sz="3200" b="1" dirty="0" err="1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Gwisin</a:t>
            </a: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 Gang, Tenacious Pungsan, UNC5342, Void </a:t>
            </a:r>
            <a:r>
              <a:rPr lang="en-US" sz="3200" b="1" dirty="0" err="1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Dokkaebi</a:t>
            </a:r>
            <a:r>
              <a:rPr lang="en-US" sz="3200" b="1" dirty="0">
                <a:solidFill>
                  <a:srgbClr val="FFFFFF"/>
                </a:solidFill>
                <a:ea typeface="Barlow Bold"/>
                <a:cs typeface="Barlow Bold"/>
                <a:sym typeface="Barlow Bold"/>
              </a:rPr>
              <a:t>.</a:t>
            </a:r>
          </a:p>
          <a:p>
            <a:pPr marL="0" lvl="0" indent="0" algn="l">
              <a:lnSpc>
                <a:spcPts val="4289"/>
              </a:lnSpc>
            </a:pPr>
            <a:endParaRPr lang="en-US" sz="3200" b="1" dirty="0">
              <a:solidFill>
                <a:srgbClr val="FFFFFF"/>
              </a:solidFill>
              <a:ea typeface="Barlow Bold"/>
              <a:cs typeface="Barlow Bold"/>
              <a:sym typeface="Barlow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157137" y="9783555"/>
            <a:ext cx="16230600" cy="0"/>
          </a:xfrm>
          <a:prstGeom prst="line">
            <a:avLst/>
          </a:prstGeom>
          <a:ln w="9525" cap="flat">
            <a:solidFill>
              <a:srgbClr val="1033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219200" y="1790700"/>
            <a:ext cx="1047351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01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TECHNICAL DETAILS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600" y="3238500"/>
            <a:ext cx="11277561" cy="303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3960"/>
              </a:lnSpc>
              <a:buFont typeface="Arial"/>
              <a:buChar char="•"/>
            </a:pP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Malware Chain</a:t>
            </a:r>
          </a:p>
          <a:p>
            <a:pPr marL="1169670" lvl="2" indent="-356235">
              <a:lnSpc>
                <a:spcPts val="3960"/>
              </a:lnSpc>
              <a:buAutoNum type="arabicPeriod"/>
            </a:pPr>
            <a:r>
              <a:rPr lang="en-US" sz="3200" b="1" dirty="0" err="1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BeaverTail</a:t>
            </a: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: JavaScript stealer that collects sensitive browser and wallet data.</a:t>
            </a:r>
          </a:p>
          <a:p>
            <a:pPr marL="1169670" lvl="2" indent="-356235">
              <a:lnSpc>
                <a:spcPts val="3960"/>
              </a:lnSpc>
              <a:buAutoNum type="arabicPeriod"/>
            </a:pPr>
            <a:r>
              <a:rPr lang="en-US" sz="3200" b="1" dirty="0" err="1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InvisibleFerret</a:t>
            </a: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: Python backdoor for deeper system exploitation.</a:t>
            </a:r>
          </a:p>
          <a:p>
            <a:pPr marL="0" lvl="0" indent="0" algn="ctr">
              <a:lnSpc>
                <a:spcPts val="3960"/>
              </a:lnSpc>
            </a:pPr>
            <a:endParaRPr lang="en-US" sz="32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0600" y="6062388"/>
            <a:ext cx="11570086" cy="2544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XORIndex</a:t>
            </a:r>
            <a:endParaRPr lang="en-US" sz="32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  <a:p>
            <a:pPr marL="1169670" lvl="2" indent="-356235">
              <a:lnSpc>
                <a:spcPts val="3960"/>
              </a:lnSpc>
              <a:buAutoNum type="arabicPeriod"/>
            </a:pP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Profiles victim systems.</a:t>
            </a:r>
          </a:p>
          <a:p>
            <a:pPr marL="1169670" lvl="2" indent="-356235">
              <a:lnSpc>
                <a:spcPts val="3960"/>
              </a:lnSpc>
              <a:buAutoNum type="arabicPeriod"/>
            </a:pP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Communicates with C2 servers.</a:t>
            </a:r>
          </a:p>
          <a:p>
            <a:pPr marL="1169670" lvl="2" indent="-356235">
              <a:lnSpc>
                <a:spcPts val="3960"/>
              </a:lnSpc>
              <a:buAutoNum type="arabicPeriod"/>
            </a:pP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Deploys </a:t>
            </a:r>
            <a:r>
              <a:rPr lang="en-US" sz="3200" b="1" dirty="0" err="1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BeaverTail</a:t>
            </a:r>
            <a:r>
              <a:rPr lang="en-US" sz="32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 for further attacks.</a:t>
            </a:r>
          </a:p>
          <a:p>
            <a:pPr marL="0" lvl="0" indent="0" algn="l">
              <a:lnSpc>
                <a:spcPts val="3960"/>
              </a:lnSpc>
            </a:pPr>
            <a:endParaRPr lang="en-US" sz="32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685800" y="1619027"/>
            <a:ext cx="16573500" cy="5978256"/>
            <a:chOff x="-457200" y="-9525"/>
            <a:chExt cx="22098000" cy="7971008"/>
          </a:xfrm>
        </p:grpSpPr>
        <p:sp>
          <p:nvSpPr>
            <p:cNvPr id="6" name="TextBox 6"/>
            <p:cNvSpPr txBox="1"/>
            <p:nvPr/>
          </p:nvSpPr>
          <p:spPr>
            <a:xfrm>
              <a:off x="-457200" y="2251372"/>
              <a:ext cx="21640800" cy="5710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l">
                <a:lnSpc>
                  <a:spcPts val="416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Espionage and Cybercrime: Campaign believed to support North Korean intelligence objectives, focusing on intellectual property and cryptocurrency theft.</a:t>
              </a:r>
            </a:p>
            <a:p>
              <a:pPr algn="l">
                <a:lnSpc>
                  <a:spcPts val="4160"/>
                </a:lnSpc>
              </a:pPr>
              <a:endParaRPr lang="en-US" sz="3200" b="1" dirty="0">
                <a:solidFill>
                  <a:srgbClr val="FFFFFF"/>
                </a:solidFill>
                <a:ea typeface="Barlow Medium"/>
                <a:cs typeface="Barlow Medium"/>
                <a:sym typeface="Barlow Medium"/>
              </a:endParaRPr>
            </a:p>
            <a:p>
              <a:pPr marL="690881" lvl="1" indent="-345440" algn="l">
                <a:lnSpc>
                  <a:spcPts val="416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Parallel Operations: Complements North Korea’s “remote IT worker” frauds infiltrating Western companies.</a:t>
              </a:r>
            </a:p>
            <a:p>
              <a:pPr algn="l">
                <a:lnSpc>
                  <a:spcPts val="4160"/>
                </a:lnSpc>
              </a:pPr>
              <a:endParaRPr lang="en-US" sz="3200" b="1" dirty="0">
                <a:solidFill>
                  <a:srgbClr val="FFFFFF"/>
                </a:solidFill>
                <a:ea typeface="Barlow Medium"/>
                <a:cs typeface="Barlow Medium"/>
                <a:sym typeface="Barlow Medium"/>
              </a:endParaRPr>
            </a:p>
            <a:p>
              <a:pPr marL="690881" lvl="1" indent="-345440" algn="l">
                <a:lnSpc>
                  <a:spcPts val="416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Other Actors: Russian-linked groups also exploit </a:t>
              </a:r>
              <a:r>
                <a:rPr lang="en-US" sz="3200" b="1" dirty="0" err="1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npm</a:t>
              </a:r>
              <a:r>
                <a:rPr lang="en-US" sz="3200" b="1" dirty="0">
                  <a:solidFill>
                    <a:srgbClr val="FFFFFF"/>
                  </a:solidFill>
                  <a:ea typeface="Barlow Medium"/>
                  <a:cs typeface="Barlow Medium"/>
                  <a:sym typeface="Barlow Medium"/>
                </a:rPr>
                <a:t> for supply chain compromises.</a:t>
              </a:r>
            </a:p>
            <a:p>
              <a:pPr marL="0" lvl="0" indent="0" algn="l">
                <a:lnSpc>
                  <a:spcPts val="4160"/>
                </a:lnSpc>
              </a:pPr>
              <a:endParaRPr lang="en-US" sz="3200" b="1" dirty="0">
                <a:solidFill>
                  <a:srgbClr val="FFFFFF"/>
                </a:solidFill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1640800" cy="164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16"/>
                </a:lnSpc>
                <a:spcBef>
                  <a:spcPct val="0"/>
                </a:spcBef>
              </a:pPr>
              <a:r>
                <a:rPr lang="en-US" sz="8000" dirty="0">
                  <a:solidFill>
                    <a:srgbClr val="FFFFFF"/>
                  </a:solidFill>
                  <a:ea typeface="Berthold Block"/>
                  <a:cs typeface="Berthold Block"/>
                  <a:sym typeface="Berthold Block"/>
                </a:rPr>
                <a:t>THREAT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3612888"/>
            <a:ext cx="15007256" cy="3061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Open-Source Risks: </a:t>
            </a:r>
            <a:r>
              <a:rPr lang="en-US" sz="3300" b="1" dirty="0" err="1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npm</a:t>
            </a:r>
            <a:r>
              <a:rPr lang="en-US" sz="33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 and similar ecosystems are attractive targets due to their trusted, community-driven nature.</a:t>
            </a:r>
          </a:p>
          <a:p>
            <a:pPr algn="l">
              <a:lnSpc>
                <a:spcPts val="3960"/>
              </a:lnSpc>
            </a:pPr>
            <a:endParaRPr lang="en-US" sz="33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Defensive Challenges: Rapid adaptation by attackers, recycling of malware variants, and frequent identity changes by package maintainers.</a:t>
            </a:r>
          </a:p>
          <a:p>
            <a:pPr marL="0" lvl="0" indent="0" algn="l">
              <a:lnSpc>
                <a:spcPts val="3960"/>
              </a:lnSpc>
            </a:pPr>
            <a:endParaRPr lang="en-US" sz="33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1714500"/>
            <a:ext cx="1374729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78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SUPPLY CHAIN VULNERABILITIES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62000" y="3467100"/>
            <a:ext cx="15580677" cy="460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Supply Chain Security Needs: Organizations and developers must rigorously vet open-source dependencies.</a:t>
            </a:r>
          </a:p>
          <a:p>
            <a:pPr algn="l">
              <a:lnSpc>
                <a:spcPts val="3960"/>
              </a:lnSpc>
            </a:pPr>
            <a:endParaRPr lang="en-US" sz="33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Developer Awareness: Increased vigilance is crucial, particularly when engaging in online interviews and code challenges.</a:t>
            </a:r>
          </a:p>
          <a:p>
            <a:pPr algn="l">
              <a:lnSpc>
                <a:spcPts val="3960"/>
              </a:lnSpc>
            </a:pPr>
            <a:endParaRPr lang="en-US" sz="33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b="1" dirty="0">
                <a:solidFill>
                  <a:srgbClr val="FFFFFF"/>
                </a:solidFill>
                <a:ea typeface="Barlow Semi-Bold"/>
                <a:cs typeface="Barlow Semi-Bold"/>
                <a:sym typeface="Barlow Semi-Bold"/>
              </a:rPr>
              <a:t>Global Implications: Attacks demonstrate the potential for widespread disruption and data theft via open-source supply chain vulnerabilities.</a:t>
            </a:r>
          </a:p>
          <a:p>
            <a:pPr marL="0" lvl="0" indent="0" algn="l">
              <a:lnSpc>
                <a:spcPts val="3960"/>
              </a:lnSpc>
            </a:pPr>
            <a:endParaRPr lang="en-US" sz="3300" b="1" dirty="0">
              <a:solidFill>
                <a:srgbClr val="FFFFFF"/>
              </a:solidFill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1562100"/>
            <a:ext cx="13008734" cy="12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39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IMPACT AND TAKEAWAYS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2740" y="4536795"/>
            <a:ext cx="5042519" cy="1213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839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ea typeface="Berthold Block"/>
                <a:cs typeface="Berthold Block"/>
                <a:sym typeface="Berthold Block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340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Berthold Block</vt:lpstr>
      <vt:lpstr>Barlow Bold</vt:lpstr>
      <vt:lpstr>Barlow Medium</vt:lpstr>
      <vt:lpstr>Barlow Semi-Bold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North Korean Hackers</dc:title>
  <dc:description>Presentation - North Korean Hackers</dc:description>
  <cp:lastModifiedBy>Tejas C</cp:lastModifiedBy>
  <cp:revision>3</cp:revision>
  <dcterms:created xsi:type="dcterms:W3CDTF">2006-08-16T00:00:00Z</dcterms:created>
  <dcterms:modified xsi:type="dcterms:W3CDTF">2025-07-17T16:51:37Z</dcterms:modified>
  <dc:identifier>DAGtcChyM6M</dc:identifier>
</cp:coreProperties>
</file>