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61" r:id="rId9"/>
    <p:sldId id="273" r:id="rId10"/>
    <p:sldId id="274" r:id="rId11"/>
    <p:sldId id="263" r:id="rId12"/>
    <p:sldId id="264" r:id="rId13"/>
    <p:sldId id="275" r:id="rId14"/>
    <p:sldId id="276" r:id="rId15"/>
    <p:sldId id="277" r:id="rId16"/>
  </p:sldIdLst>
  <p:sldSz cx="14630400" cy="8229600"/>
  <p:notesSz cx="8229600" cy="14630400"/>
  <p:embeddedFontLst>
    <p:embeddedFont>
      <p:font typeface="Source Sans 3" panose="020B0303030403090204" pitchFamily="3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1.fntdata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573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2ECA1-A6F2-1E4D-8D77-D2BBB0724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AD8B19-E5F7-9718-7B5A-A25200F199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F54E09-B01C-10D0-1138-3E92260F1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6E9CD-3A6F-093C-F7FE-0DAC9170BB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638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7285D-8AA4-FD19-6F88-9B39B6491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2F3DAB-12F6-19FE-4D2B-F470810D42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0CBA8B-6BC1-09DE-2F7F-3B686953A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A298F-7599-4BF5-7457-371253DCDB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10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2F0C7-8D2E-8A56-2992-A01B4DA4E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E33F07-CBA9-4983-4BBE-8B5FD22A72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D8F27-509D-1C4D-F37A-6F0128659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38AE1-FC62-C0BA-D226-FD431312D4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1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DFC2B-67F9-FAE3-A26B-794DC1390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B61FBB-B424-1EB4-BE00-F552601AA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CE8F78-8D64-E146-8FDD-928E291C3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0120E-DA5B-45F0-E703-52FB791C7A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63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D284F-AAAB-D286-D790-22DE16892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C491ED-C56C-1BD2-A13C-6A3D2F27E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868EBC-C4A9-4457-47DD-EA0FFADCB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EC39-C16E-E017-0BB1-BFF450AAC0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22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4F381-5BB7-4960-9F3D-A2141DAA1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9AE699-28A0-41B5-6DB2-E6310204F6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17932A-26BC-A89E-CDA4-6DDD12EBC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2956A9-854E-31E3-ED78-B22EE41CA0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70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23D07-C34A-49E2-96C1-361CCD811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FC8D8-223F-D001-A97D-638C3B184E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758E3D-BE98-4879-3269-3C55E2A9F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40EBE-8407-9F19-BA27-41B6CEC43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611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89A9C-5D45-CBDB-AA2A-1C4EE0F30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E80527-0203-9319-4579-28F22CC659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7B76D5-4E24-A502-6965-FEA4ED3216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7114B-9474-AC99-D202-6863B35AE5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93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3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9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0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4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98024" y="1625536"/>
            <a:ext cx="7920752" cy="3640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8600"/>
              </a:lnSpc>
              <a:buNone/>
            </a:pPr>
            <a:r>
              <a:rPr lang="en-US" sz="6600" b="1" dirty="0">
                <a:solidFill>
                  <a:srgbClr val="325F7B"/>
                </a:solidFill>
                <a:ea typeface="Inter Bold" pitchFamily="34" charset="-122"/>
                <a:cs typeface="Inter Bold" pitchFamily="34" charset="-120"/>
              </a:rPr>
              <a:t>Mr. Robot:</a:t>
            </a:r>
            <a:r>
              <a:rPr lang="en-US" sz="6600" b="1" dirty="0">
                <a:solidFill>
                  <a:srgbClr val="124E73"/>
                </a:solidFill>
                <a:ea typeface="Inter Bold" pitchFamily="34" charset="-122"/>
                <a:cs typeface="Inter Bold" pitchFamily="34" charset="-120"/>
              </a:rPr>
              <a:t> A Digital Forensics Case Study of the 5/9 Attack</a:t>
            </a:r>
            <a:endParaRPr lang="en-US" sz="6600" dirty="0"/>
          </a:p>
        </p:txBody>
      </p:sp>
      <p:sp>
        <p:nvSpPr>
          <p:cNvPr id="6" name="Text 3"/>
          <p:cNvSpPr/>
          <p:nvPr/>
        </p:nvSpPr>
        <p:spPr>
          <a:xfrm>
            <a:off x="6098024" y="5515652"/>
            <a:ext cx="7920752" cy="5394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3200" b="1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Presented by:</a:t>
            </a:r>
            <a:r>
              <a:rPr lang="en-US" sz="3200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 Group 2</a:t>
            </a:r>
            <a:endParaRPr lang="en-US" sz="3200" dirty="0"/>
          </a:p>
        </p:txBody>
      </p:sp>
      <p:pic>
        <p:nvPicPr>
          <p:cNvPr id="1026" name="Picture 2" descr="Wallpaper The series Mr. Robot download ...">
            <a:extLst>
              <a:ext uri="{FF2B5EF4-FFF2-40B4-BE49-F238E27FC236}">
                <a16:creationId xmlns:a16="http://schemas.microsoft.com/office/drawing/2014/main" id="{70353836-8AC1-7CAC-CBD9-A5C659552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7" y="1314395"/>
            <a:ext cx="5837375" cy="542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9F3BE8D-1FFB-51EF-848D-2E326E9F94D6}"/>
              </a:ext>
            </a:extLst>
          </p:cNvPr>
          <p:cNvSpPr txBox="1"/>
          <p:nvPr/>
        </p:nvSpPr>
        <p:spPr>
          <a:xfrm>
            <a:off x="12779298" y="7761249"/>
            <a:ext cx="1761892" cy="379141"/>
          </a:xfrm>
          <a:prstGeom prst="rect">
            <a:avLst/>
          </a:prstGeom>
          <a:solidFill>
            <a:srgbClr val="FFFCF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96D39-9613-2D32-B9BD-C9B070707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A51FA02F-6B87-7F99-189E-2ABF6966EC4D}"/>
              </a:ext>
            </a:extLst>
          </p:cNvPr>
          <p:cNvSpPr/>
          <p:nvPr/>
        </p:nvSpPr>
        <p:spPr>
          <a:xfrm>
            <a:off x="247380" y="436341"/>
            <a:ext cx="135020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600" b="1" dirty="0">
                <a:solidFill>
                  <a:srgbClr val="124E73"/>
                </a:solidFill>
                <a:ea typeface="Inter Bold" pitchFamily="34" charset="-122"/>
                <a:cs typeface="Inter Bold" pitchFamily="34" charset="-120"/>
              </a:rPr>
              <a:t>Geolocation &amp; Metadata Artifacts</a:t>
            </a: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01A368-AF63-A604-2542-5B2067DF8FB5}"/>
              </a:ext>
            </a:extLst>
          </p:cNvPr>
          <p:cNvSpPr txBox="1"/>
          <p:nvPr/>
        </p:nvSpPr>
        <p:spPr>
          <a:xfrm>
            <a:off x="356839" y="1839951"/>
            <a:ext cx="1350207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Lack of Geolocation:</a:t>
            </a:r>
            <a:r>
              <a:rPr lang="en-US" sz="2800" dirty="0"/>
              <a:t> </a:t>
            </a:r>
            <a:r>
              <a:rPr lang="en-US" sz="2800" dirty="0" err="1"/>
              <a:t>Fsociety's</a:t>
            </a:r>
            <a:r>
              <a:rPr lang="en-US" sz="2800" dirty="0"/>
              <a:t> use of Tor for network connections and manually stripping metadata from files (e.g., using the </a:t>
            </a:r>
            <a:r>
              <a:rPr lang="en-US" sz="2800" dirty="0" err="1"/>
              <a:t>ffmpeg</a:t>
            </a:r>
            <a:r>
              <a:rPr lang="en-US" sz="2800" dirty="0"/>
              <a:t> command on their propaganda videos) was a concerted effort to eliminate IP and geolocation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Forensic Counter-Effort:</a:t>
            </a:r>
            <a:r>
              <a:rPr lang="en-US" sz="2800" dirty="0"/>
              <a:t> The FBI, in turn, used tools like </a:t>
            </a:r>
            <a:r>
              <a:rPr lang="en-US" sz="2800" b="1" dirty="0" err="1"/>
              <a:t>ffmpeg</a:t>
            </a:r>
            <a:r>
              <a:rPr lang="en-US" sz="2800" dirty="0"/>
              <a:t> to split the </a:t>
            </a:r>
            <a:r>
              <a:rPr lang="en-US" sz="2800" dirty="0" err="1"/>
              <a:t>fsociety</a:t>
            </a:r>
            <a:r>
              <a:rPr lang="en-US" sz="2800" dirty="0"/>
              <a:t> video into individual screenshots, searching for any overlooked </a:t>
            </a:r>
            <a:r>
              <a:rPr lang="en-US" sz="2800" b="1" dirty="0"/>
              <a:t>metadata</a:t>
            </a:r>
            <a:r>
              <a:rPr lang="en-US" sz="2800" dirty="0"/>
              <a:t> or background clues left by the perpetrators.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7F1ED-D9EF-2CC7-36B5-12D86B8C9B10}"/>
              </a:ext>
            </a:extLst>
          </p:cNvPr>
          <p:cNvSpPr txBox="1"/>
          <p:nvPr/>
        </p:nvSpPr>
        <p:spPr>
          <a:xfrm>
            <a:off x="12779298" y="7761249"/>
            <a:ext cx="1761892" cy="379141"/>
          </a:xfrm>
          <a:prstGeom prst="rect">
            <a:avLst/>
          </a:prstGeom>
          <a:solidFill>
            <a:srgbClr val="FFFCF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5434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247380" y="1223042"/>
            <a:ext cx="3832027" cy="4373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750" b="1" dirty="0">
                <a:solidFill>
                  <a:srgbClr val="124E73"/>
                </a:solidFill>
                <a:ea typeface="Inter Bold" pitchFamily="34" charset="-122"/>
                <a:cs typeface="Inter Bold" pitchFamily="34" charset="-120"/>
              </a:rPr>
              <a:t>The Chain of Evidence</a:t>
            </a:r>
            <a:endParaRPr lang="en-US" sz="2750" dirty="0"/>
          </a:p>
        </p:txBody>
      </p:sp>
      <p:sp>
        <p:nvSpPr>
          <p:cNvPr id="24" name="Text 0">
            <a:extLst>
              <a:ext uri="{FF2B5EF4-FFF2-40B4-BE49-F238E27FC236}">
                <a16:creationId xmlns:a16="http://schemas.microsoft.com/office/drawing/2014/main" id="{9F137030-AD0B-0F2C-EEB3-0E9DA59A24B1}"/>
              </a:ext>
            </a:extLst>
          </p:cNvPr>
          <p:cNvSpPr/>
          <p:nvPr/>
        </p:nvSpPr>
        <p:spPr>
          <a:xfrm>
            <a:off x="247380" y="436341"/>
            <a:ext cx="135020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600" b="1" dirty="0">
                <a:solidFill>
                  <a:srgbClr val="124E73"/>
                </a:solidFill>
                <a:ea typeface="Inter Bold" pitchFamily="34" charset="-122"/>
              </a:rPr>
              <a:t>Investigation Analysis</a:t>
            </a:r>
            <a:endParaRPr lang="en-US" sz="6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B6FBC01-BB35-CDC4-45A4-401FFDC12840}"/>
              </a:ext>
            </a:extLst>
          </p:cNvPr>
          <p:cNvSpPr txBox="1"/>
          <p:nvPr/>
        </p:nvSpPr>
        <p:spPr>
          <a:xfrm>
            <a:off x="356839" y="1738281"/>
            <a:ext cx="13502074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Video Artifacts Lead to Physical Location: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FBI Analysis:</a:t>
            </a:r>
            <a:r>
              <a:rPr lang="en-US" sz="2800" dirty="0"/>
              <a:t> Agent DiPierro analyzed </a:t>
            </a:r>
            <a:r>
              <a:rPr lang="en-US" sz="2800" b="1" dirty="0"/>
              <a:t>subtle visual/auditory cues</a:t>
            </a:r>
            <a:r>
              <a:rPr lang="en-US" sz="2800" dirty="0"/>
              <a:t> in the </a:t>
            </a:r>
            <a:r>
              <a:rPr lang="en-US" sz="2800" dirty="0" err="1"/>
              <a:t>fsociety</a:t>
            </a:r>
            <a:r>
              <a:rPr lang="en-US" sz="2800" dirty="0"/>
              <a:t> video (despite stripped metadata).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Discovery:</a:t>
            </a:r>
            <a:r>
              <a:rPr lang="en-US" sz="2800" dirty="0"/>
              <a:t> Identified the </a:t>
            </a:r>
            <a:r>
              <a:rPr lang="en-US" sz="2800" b="1" dirty="0"/>
              <a:t>Fun Society Arcade</a:t>
            </a:r>
            <a:r>
              <a:rPr lang="en-US" sz="2800" dirty="0"/>
              <a:t> in Coney Island as the hideout.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/>
              <a:t>Physical Evidence Lead to Digital Identity: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FBI Raid:</a:t>
            </a:r>
            <a:r>
              <a:rPr lang="en-US" sz="2800" dirty="0"/>
              <a:t> Found </a:t>
            </a:r>
            <a:r>
              <a:rPr lang="en-US" sz="2800" b="1" dirty="0"/>
              <a:t>physical evidence</a:t>
            </a:r>
            <a:r>
              <a:rPr lang="en-US" sz="2800" dirty="0"/>
              <a:t> (like a stray bullet) at the arcade.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Discovery:</a:t>
            </a:r>
            <a:r>
              <a:rPr lang="en-US" sz="2800" dirty="0"/>
              <a:t> Confirmed the location's use and established the </a:t>
            </a:r>
            <a:r>
              <a:rPr lang="en-US" sz="2800" b="1" dirty="0"/>
              <a:t>link to Elliot Alderson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/>
              <a:t>Keylogger Artifact Lead to Decryption Key: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Elliot's Hack:</a:t>
            </a:r>
            <a:r>
              <a:rPr lang="en-US" sz="2800" dirty="0"/>
              <a:t> Elliot used a </a:t>
            </a:r>
            <a:r>
              <a:rPr lang="en-US" sz="2800" b="1" dirty="0"/>
              <a:t>brute-force attack</a:t>
            </a:r>
            <a:r>
              <a:rPr lang="en-US" sz="2800" dirty="0"/>
              <a:t> (guessing a </a:t>
            </a:r>
            <a:r>
              <a:rPr lang="en-US" sz="2800" b="1" dirty="0"/>
              <a:t>song lyric password</a:t>
            </a:r>
            <a:r>
              <a:rPr lang="en-US" sz="2800" dirty="0"/>
              <a:t>) on </a:t>
            </a:r>
            <a:r>
              <a:rPr lang="en-US" sz="2800" dirty="0" err="1"/>
              <a:t>fsociety</a:t>
            </a:r>
            <a:r>
              <a:rPr lang="en-US" sz="2800" dirty="0"/>
              <a:t> member Romero's encrypted computer.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Discovery:</a:t>
            </a:r>
            <a:r>
              <a:rPr lang="en-US" sz="2800" dirty="0"/>
              <a:t> Recovered the </a:t>
            </a:r>
            <a:r>
              <a:rPr lang="en-US" sz="2800" b="1" dirty="0"/>
              <a:t>master decryption key</a:t>
            </a:r>
            <a:r>
              <a:rPr lang="en-US" sz="2800" dirty="0"/>
              <a:t>, the single most critical artifact needed to </a:t>
            </a:r>
            <a:r>
              <a:rPr lang="en-US" sz="2800" b="1" dirty="0"/>
              <a:t>undo the 5/9 hack</a:t>
            </a:r>
            <a:r>
              <a:rPr lang="en-US" sz="28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A46B6D-113B-9B55-52DD-D58DC3F4B68D}"/>
              </a:ext>
            </a:extLst>
          </p:cNvPr>
          <p:cNvSpPr txBox="1"/>
          <p:nvPr/>
        </p:nvSpPr>
        <p:spPr>
          <a:xfrm>
            <a:off x="12779298" y="7761249"/>
            <a:ext cx="1761892" cy="379141"/>
          </a:xfrm>
          <a:prstGeom prst="rect">
            <a:avLst/>
          </a:prstGeom>
          <a:solidFill>
            <a:srgbClr val="FFFCF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247380" y="1400270"/>
            <a:ext cx="6184225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124E73"/>
                </a:solidFill>
                <a:ea typeface="Inter Bold" pitchFamily="34" charset="-122"/>
                <a:cs typeface="Inter Bold" pitchFamily="34" charset="-120"/>
              </a:rPr>
              <a:t>The Key to Solving the Case</a:t>
            </a:r>
            <a:endParaRPr lang="en-US" sz="3550" dirty="0"/>
          </a:p>
        </p:txBody>
      </p:sp>
      <p:sp>
        <p:nvSpPr>
          <p:cNvPr id="4" name="Shape 2"/>
          <p:cNvSpPr/>
          <p:nvPr/>
        </p:nvSpPr>
        <p:spPr>
          <a:xfrm>
            <a:off x="247380" y="2216914"/>
            <a:ext cx="13042821" cy="453627"/>
          </a:xfrm>
          <a:prstGeom prst="roundRect">
            <a:avLst>
              <a:gd name="adj" fmla="val 3244"/>
            </a:avLst>
          </a:prstGeom>
          <a:solidFill>
            <a:srgbClr val="C9DDE9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94" y="2275254"/>
            <a:ext cx="425291" cy="34016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26299" y="2245250"/>
            <a:ext cx="11129248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ea typeface="Inter Bold" pitchFamily="34" charset="-122"/>
                <a:cs typeface="Inter Bold" pitchFamily="34" charset="-120"/>
              </a:rPr>
              <a:t>Evidence: The Original Infected Server Log (Fragmented/Mirrored).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247380" y="31794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b="1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Why Critical:</a:t>
            </a:r>
            <a:endParaRPr lang="en-US" sz="2800" dirty="0"/>
          </a:p>
        </p:txBody>
      </p:sp>
      <p:sp>
        <p:nvSpPr>
          <p:cNvPr id="8" name="Text 5"/>
          <p:cNvSpPr/>
          <p:nvPr/>
        </p:nvSpPr>
        <p:spPr>
          <a:xfrm>
            <a:off x="247380" y="3797530"/>
            <a:ext cx="13042821" cy="12539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Fsociety destroyed all primary data. The successful recovery of a fragmented, pre-wipe log from an isolated security server (or allsafe's system) provides the </a:t>
            </a:r>
            <a:r>
              <a:rPr lang="en-US" sz="2800" b="1" dirty="0">
                <a:solidFill>
                  <a:srgbClr val="325F7B"/>
                </a:solidFill>
                <a:ea typeface="Source Sans 3" pitchFamily="34" charset="-122"/>
                <a:cs typeface="Source Sans 3" pitchFamily="34" charset="-120"/>
              </a:rPr>
              <a:t>unique digital signature (fingerprint)</a:t>
            </a:r>
            <a:r>
              <a:rPr lang="en-US" sz="2800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 of the specific Remote Access Tool (RAT) Fsociety used.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247380" y="530126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This "digital fingerprint" is the definitive link between the anonymous online entity (Fsociety) and the physical evidence (the code found on the arcade computers).</a:t>
            </a:r>
            <a:endParaRPr lang="en-US" sz="2800" dirty="0"/>
          </a:p>
        </p:txBody>
      </p:sp>
      <p:sp>
        <p:nvSpPr>
          <p:cNvPr id="10" name="Text 7"/>
          <p:cNvSpPr/>
          <p:nvPr/>
        </p:nvSpPr>
        <p:spPr>
          <a:xfrm>
            <a:off x="247380" y="64664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i="1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Question Answered:</a:t>
            </a:r>
            <a:r>
              <a:rPr lang="en-US" sz="2800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 Who is Fsociety and where are they located?</a:t>
            </a:r>
            <a:endParaRPr lang="en-US" sz="2800" dirty="0"/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A80FDF57-F16A-1DA3-23FE-ED5D79AB2F01}"/>
              </a:ext>
            </a:extLst>
          </p:cNvPr>
          <p:cNvSpPr/>
          <p:nvPr/>
        </p:nvSpPr>
        <p:spPr>
          <a:xfrm>
            <a:off x="247380" y="436341"/>
            <a:ext cx="135020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600" b="1" dirty="0">
                <a:solidFill>
                  <a:srgbClr val="124E73"/>
                </a:solidFill>
                <a:ea typeface="Inter Bold" pitchFamily="34" charset="-122"/>
              </a:rPr>
              <a:t>Most Important Digital Evidence</a:t>
            </a:r>
            <a:endParaRPr lang="en-US" sz="6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78DDC1-E7A6-20D6-69E1-3F098EB884BF}"/>
              </a:ext>
            </a:extLst>
          </p:cNvPr>
          <p:cNvSpPr txBox="1"/>
          <p:nvPr/>
        </p:nvSpPr>
        <p:spPr>
          <a:xfrm>
            <a:off x="12779298" y="7761249"/>
            <a:ext cx="1761892" cy="379141"/>
          </a:xfrm>
          <a:prstGeom prst="rect">
            <a:avLst/>
          </a:prstGeom>
          <a:solidFill>
            <a:srgbClr val="FFFCF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B463F-BDD2-AA46-FEC8-F9D0003AA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0">
            <a:extLst>
              <a:ext uri="{FF2B5EF4-FFF2-40B4-BE49-F238E27FC236}">
                <a16:creationId xmlns:a16="http://schemas.microsoft.com/office/drawing/2014/main" id="{AA35D486-AB09-4A70-B198-14C31485B97B}"/>
              </a:ext>
            </a:extLst>
          </p:cNvPr>
          <p:cNvSpPr/>
          <p:nvPr/>
        </p:nvSpPr>
        <p:spPr>
          <a:xfrm>
            <a:off x="247380" y="436341"/>
            <a:ext cx="135020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600" b="1" dirty="0">
                <a:solidFill>
                  <a:srgbClr val="124E73"/>
                </a:solidFill>
                <a:ea typeface="Inter Bold" pitchFamily="34" charset="-122"/>
                <a:cs typeface="Inter Bold" pitchFamily="34" charset="-120"/>
              </a:rPr>
              <a:t>Reality vs Fiction</a:t>
            </a:r>
            <a:endParaRPr lang="en-US" sz="66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69C5D0-8F0E-BDE5-096C-244F4EECF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96821"/>
              </p:ext>
            </p:extLst>
          </p:nvPr>
        </p:nvGraphicFramePr>
        <p:xfrm>
          <a:off x="247380" y="1644483"/>
          <a:ext cx="13691643" cy="4940633"/>
        </p:xfrm>
        <a:graphic>
          <a:graphicData uri="http://schemas.openxmlformats.org/drawingml/2006/table">
            <a:tbl>
              <a:tblPr/>
              <a:tblGrid>
                <a:gridCol w="4563881">
                  <a:extLst>
                    <a:ext uri="{9D8B030D-6E8A-4147-A177-3AD203B41FA5}">
                      <a16:colId xmlns:a16="http://schemas.microsoft.com/office/drawing/2014/main" val="1617923256"/>
                    </a:ext>
                  </a:extLst>
                </a:gridCol>
                <a:gridCol w="4563881">
                  <a:extLst>
                    <a:ext uri="{9D8B030D-6E8A-4147-A177-3AD203B41FA5}">
                      <a16:colId xmlns:a16="http://schemas.microsoft.com/office/drawing/2014/main" val="2072982214"/>
                    </a:ext>
                  </a:extLst>
                </a:gridCol>
                <a:gridCol w="4563881">
                  <a:extLst>
                    <a:ext uri="{9D8B030D-6E8A-4147-A177-3AD203B41FA5}">
                      <a16:colId xmlns:a16="http://schemas.microsoft.com/office/drawing/2014/main" val="811431583"/>
                    </a:ext>
                  </a:extLst>
                </a:gridCol>
              </a:tblGrid>
              <a:tr h="4296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Aspect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Alignment with Reality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Unrealistic Element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650308"/>
                  </a:ext>
                </a:extLst>
              </a:tr>
              <a:tr h="17184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Forensics Techniques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Accurate Anti-Forensics:</a:t>
                      </a:r>
                      <a:r>
                        <a:rPr lang="en-US" sz="1800" dirty="0"/>
                        <a:t> Use of </a:t>
                      </a:r>
                      <a:r>
                        <a:rPr lang="en-US" sz="1800" b="1" dirty="0">
                          <a:latin typeface="Courier New" panose="02070309020205020404" pitchFamily="49" charset="0"/>
                        </a:rPr>
                        <a:t>shred</a:t>
                      </a:r>
                      <a:r>
                        <a:rPr lang="en-US" sz="1800" dirty="0"/>
                        <a:t> (data destruction) and </a:t>
                      </a:r>
                      <a:r>
                        <a:rPr lang="en-US" sz="1800" b="1" dirty="0"/>
                        <a:t>steganography</a:t>
                      </a:r>
                      <a:r>
                        <a:rPr lang="en-US" sz="1800" dirty="0"/>
                        <a:t> (hiding files) are real methods used by perpetrators.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Speed of Discovery:</a:t>
                      </a:r>
                      <a:r>
                        <a:rPr lang="en-US" sz="1800"/>
                        <a:t> Critical analysis, decryption (like finding Romero's password), and data recovery happen in minutes or hours, which would take </a:t>
                      </a:r>
                      <a:r>
                        <a:rPr lang="en-US" sz="1800" b="1"/>
                        <a:t>weeks or months</a:t>
                      </a:r>
                      <a:r>
                        <a:rPr lang="en-US" sz="1800"/>
                        <a:t> in a real investigation.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204040"/>
                  </a:ext>
                </a:extLst>
              </a:tr>
              <a:tr h="13962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Evidence &amp; Analysis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Metadata Importance:</a:t>
                      </a:r>
                      <a:r>
                        <a:rPr lang="en-US" sz="1800"/>
                        <a:t> The focus on finding the fsociety hideout via </a:t>
                      </a:r>
                      <a:r>
                        <a:rPr lang="en-US" sz="1800" b="1"/>
                        <a:t>visual cues/OSINT</a:t>
                      </a:r>
                      <a:r>
                        <a:rPr lang="en-US" sz="1800"/>
                        <a:t> after digital metadata was stripped is a key forensic principle.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Convenient Exploits:</a:t>
                      </a:r>
                      <a:r>
                        <a:rPr lang="en-US" sz="1800"/>
                        <a:t> Elliot often discovers and executes complex, major hacks against highly secure targets with unrealistic speed and ease.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779651"/>
                  </a:ext>
                </a:extLst>
              </a:tr>
              <a:tr h="13962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Legal Procedures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The need to overcome strong encryption and manage seized devices (like the FBI's analysis of a laptop) accurately reflects the real-world </a:t>
                      </a:r>
                      <a:r>
                        <a:rPr lang="en-US" sz="1800" b="1"/>
                        <a:t>forensic process</a:t>
                      </a:r>
                      <a:r>
                        <a:rPr lang="en-US" sz="180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Instant Success:</a:t>
                      </a:r>
                      <a:r>
                        <a:rPr lang="en-US" sz="1800" dirty="0"/>
                        <a:t> The rapid deployment and success of major hacks (like the entire 5/9 attack) and immediate recovery of crucial data are heavily </a:t>
                      </a:r>
                      <a:r>
                        <a:rPr lang="en-US" sz="1800" b="1" dirty="0"/>
                        <a:t>dramatized</a:t>
                      </a:r>
                      <a:r>
                        <a:rPr lang="en-US" sz="18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16642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4392BB-60FF-959A-A076-FCFC64BFE38F}"/>
              </a:ext>
            </a:extLst>
          </p:cNvPr>
          <p:cNvSpPr txBox="1"/>
          <p:nvPr/>
        </p:nvSpPr>
        <p:spPr>
          <a:xfrm>
            <a:off x="12779298" y="7761249"/>
            <a:ext cx="1761892" cy="379141"/>
          </a:xfrm>
          <a:prstGeom prst="rect">
            <a:avLst/>
          </a:prstGeom>
          <a:solidFill>
            <a:srgbClr val="FFFCF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640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578CB-E14F-A517-6175-3DA316189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2AE5C96E-A35C-EE9D-56EC-A03A0DF4B9E3}"/>
              </a:ext>
            </a:extLst>
          </p:cNvPr>
          <p:cNvSpPr/>
          <p:nvPr/>
        </p:nvSpPr>
        <p:spPr>
          <a:xfrm>
            <a:off x="247380" y="436341"/>
            <a:ext cx="135020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600" b="1" dirty="0">
                <a:solidFill>
                  <a:srgbClr val="124E73"/>
                </a:solidFill>
                <a:ea typeface="Inter Bold" pitchFamily="34" charset="-122"/>
                <a:cs typeface="Inter Bold" pitchFamily="34" charset="-120"/>
              </a:rPr>
              <a:t>Conclusion</a:t>
            </a: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6945C-D350-3059-9F00-4235DD2CAFD4}"/>
              </a:ext>
            </a:extLst>
          </p:cNvPr>
          <p:cNvSpPr txBox="1"/>
          <p:nvPr/>
        </p:nvSpPr>
        <p:spPr>
          <a:xfrm>
            <a:off x="356839" y="1282390"/>
            <a:ext cx="13502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investigation into the 5/9 attack reveals that no operation, no matter how technically sophisticated, is immune to forensic analysis. The breakthrough moments always occurred at the intersection of human behavior and digital traces.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490689-2D5B-2CDC-AAA0-D8F09A5D6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656645"/>
              </p:ext>
            </p:extLst>
          </p:nvPr>
        </p:nvGraphicFramePr>
        <p:xfrm>
          <a:off x="356836" y="2686801"/>
          <a:ext cx="13392618" cy="4751061"/>
        </p:xfrm>
        <a:graphic>
          <a:graphicData uri="http://schemas.openxmlformats.org/drawingml/2006/table">
            <a:tbl>
              <a:tblPr/>
              <a:tblGrid>
                <a:gridCol w="4464206">
                  <a:extLst>
                    <a:ext uri="{9D8B030D-6E8A-4147-A177-3AD203B41FA5}">
                      <a16:colId xmlns:a16="http://schemas.microsoft.com/office/drawing/2014/main" val="2313501922"/>
                    </a:ext>
                  </a:extLst>
                </a:gridCol>
                <a:gridCol w="4464206">
                  <a:extLst>
                    <a:ext uri="{9D8B030D-6E8A-4147-A177-3AD203B41FA5}">
                      <a16:colId xmlns:a16="http://schemas.microsoft.com/office/drawing/2014/main" val="3382276384"/>
                    </a:ext>
                  </a:extLst>
                </a:gridCol>
                <a:gridCol w="4464206">
                  <a:extLst>
                    <a:ext uri="{9D8B030D-6E8A-4147-A177-3AD203B41FA5}">
                      <a16:colId xmlns:a16="http://schemas.microsoft.com/office/drawing/2014/main" val="3579378087"/>
                    </a:ext>
                  </a:extLst>
                </a:gridCol>
              </a:tblGrid>
              <a:tr h="4131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Artifact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Importance to the Investigation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Question Answered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730247"/>
                  </a:ext>
                </a:extLst>
              </a:tr>
              <a:tr h="13426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Video Cues/Metadata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Linked the anonymous digital operation to its </a:t>
                      </a:r>
                      <a:r>
                        <a:rPr lang="en-US" sz="1800" b="1"/>
                        <a:t>physical location</a:t>
                      </a:r>
                      <a:r>
                        <a:rPr lang="en-US" sz="1800"/>
                        <a:t>, confirming the scope of the crime.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"Where are the perpetrators operating from?"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148630"/>
                  </a:ext>
                </a:extLst>
              </a:tr>
              <a:tr h="16525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Physical Evidence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Confirmed the arcade was the hideout and provided the crucial </a:t>
                      </a:r>
                      <a:r>
                        <a:rPr lang="en-US" sz="1800" b="1"/>
                        <a:t>connection to the individual hackers</a:t>
                      </a:r>
                      <a:r>
                        <a:rPr lang="en-US" sz="1800"/>
                        <a:t> (e.g., the link to Elliot).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"Who is behind the mask?"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5518234"/>
                  </a:ext>
                </a:extLst>
              </a:tr>
              <a:tr h="13426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Master Decryption Key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The ultimate path to reversing the economic damage; essential for national </a:t>
                      </a:r>
                      <a:r>
                        <a:rPr lang="en-US" sz="1800" b="1"/>
                        <a:t>recovery and stability</a:t>
                      </a:r>
                      <a:r>
                        <a:rPr lang="en-US" sz="180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"How do we undo the 5/9 hack and restore stability?"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24899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7701A42-D8AD-B743-114F-F01CB336ACAB}"/>
              </a:ext>
            </a:extLst>
          </p:cNvPr>
          <p:cNvSpPr txBox="1"/>
          <p:nvPr/>
        </p:nvSpPr>
        <p:spPr>
          <a:xfrm>
            <a:off x="12779298" y="7761249"/>
            <a:ext cx="1761892" cy="379141"/>
          </a:xfrm>
          <a:prstGeom prst="rect">
            <a:avLst/>
          </a:prstGeom>
          <a:solidFill>
            <a:srgbClr val="FFFCF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813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92D45-99E5-55E2-1346-ED6E1C73E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A8069AF1-BC7D-6657-D543-79993C93CB5A}"/>
              </a:ext>
            </a:extLst>
          </p:cNvPr>
          <p:cNvSpPr/>
          <p:nvPr/>
        </p:nvSpPr>
        <p:spPr>
          <a:xfrm>
            <a:off x="247380" y="436341"/>
            <a:ext cx="135020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600" b="1" dirty="0">
                <a:solidFill>
                  <a:srgbClr val="124E73"/>
                </a:solidFill>
                <a:ea typeface="Inter Bold" pitchFamily="34" charset="-122"/>
                <a:cs typeface="Inter Bold" pitchFamily="34" charset="-120"/>
              </a:rPr>
              <a:t>Takeaway</a:t>
            </a: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9D1BAD-DB2B-082B-1CD0-B999506DDAF9}"/>
              </a:ext>
            </a:extLst>
          </p:cNvPr>
          <p:cNvSpPr txBox="1"/>
          <p:nvPr/>
        </p:nvSpPr>
        <p:spPr>
          <a:xfrm>
            <a:off x="356839" y="1839951"/>
            <a:ext cx="1350207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most important takeaway from the forensic analysis of the 5/9 hack is that </a:t>
            </a:r>
            <a:r>
              <a:rPr lang="en-US" sz="2800" b="1" dirty="0"/>
              <a:t>Social Engineering and Human Error are the greatest vulnerabilities, even in a highly technical crime.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1" dirty="0"/>
          </a:p>
          <a:p>
            <a:r>
              <a:rPr lang="en-US" sz="2800" dirty="0"/>
              <a:t>The entire digital fortress built by </a:t>
            </a:r>
            <a:r>
              <a:rPr lang="en-US" sz="2800" dirty="0" err="1"/>
              <a:t>fsociety</a:t>
            </a:r>
            <a:r>
              <a:rPr lang="en-US" sz="2800" dirty="0"/>
              <a:t> was ultimately undone by human factors: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Subtle Human Artifacts:</a:t>
            </a:r>
            <a:r>
              <a:rPr lang="en-US" sz="2800" dirty="0"/>
              <a:t> The hackers failed to fully scrub the video of environmental details (auditory and visual cues), allowing the FBI's human-centric analysis to locate the arcade.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Poor Operational Security (</a:t>
            </a:r>
            <a:r>
              <a:rPr lang="en-US" sz="2800" b="1" dirty="0" err="1"/>
              <a:t>OpSec</a:t>
            </a:r>
            <a:r>
              <a:rPr lang="en-US" sz="2800" b="1" dirty="0"/>
              <a:t>):</a:t>
            </a:r>
            <a:r>
              <a:rPr lang="en-US" sz="2800" dirty="0"/>
              <a:t> Romero's decision to use a predictable password (a song lyric) related to her personal interests, even for a highly protected partition provided the social engineering "key" that unlocked the critical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D12EFB-A062-CF97-2DBF-E019715330F2}"/>
              </a:ext>
            </a:extLst>
          </p:cNvPr>
          <p:cNvSpPr txBox="1"/>
          <p:nvPr/>
        </p:nvSpPr>
        <p:spPr>
          <a:xfrm>
            <a:off x="12779298" y="7761249"/>
            <a:ext cx="1761892" cy="379141"/>
          </a:xfrm>
          <a:prstGeom prst="rect">
            <a:avLst/>
          </a:prstGeom>
          <a:solidFill>
            <a:srgbClr val="FFFCF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8654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47380" y="436341"/>
            <a:ext cx="101793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600" b="1" dirty="0">
                <a:solidFill>
                  <a:srgbClr val="124E73"/>
                </a:solidFill>
                <a:ea typeface="Inter Bold" pitchFamily="34" charset="-122"/>
                <a:cs typeface="Inter Bold" pitchFamily="34" charset="-120"/>
              </a:rPr>
              <a:t>Plot Summary</a:t>
            </a:r>
            <a:endParaRPr lang="en-US" sz="6600" dirty="0"/>
          </a:p>
        </p:txBody>
      </p:sp>
      <p:sp>
        <p:nvSpPr>
          <p:cNvPr id="5" name="Text 2"/>
          <p:cNvSpPr/>
          <p:nvPr/>
        </p:nvSpPr>
        <p:spPr>
          <a:xfrm>
            <a:off x="247381" y="1324397"/>
            <a:ext cx="10580454" cy="6057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2800" dirty="0"/>
              <a:t>The series follows </a:t>
            </a:r>
            <a:r>
              <a:rPr lang="en-US" sz="2800" b="1" dirty="0"/>
              <a:t>Elliot Alderson</a:t>
            </a:r>
            <a:r>
              <a:rPr lang="en-US" sz="2800" dirty="0"/>
              <a:t>, a brilliant but severely socially anxious cybersecurity engineer in New York City who also works as a vigilante hacker. The core of his conflict is two-fold: an external war against corporate corruption and an internal struggle with his own mind.</a:t>
            </a:r>
          </a:p>
          <a:p>
            <a:endParaRPr lang="en-US" sz="2800" dirty="0"/>
          </a:p>
          <a:p>
            <a:r>
              <a:rPr lang="en-US" sz="3600" b="1" dirty="0"/>
              <a:t>The 5/9 Hack (Season 1):</a:t>
            </a: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Elliot is recruited by the anarchist figure </a:t>
            </a:r>
            <a:r>
              <a:rPr lang="en-US" sz="2800" b="1" dirty="0"/>
              <a:t>Mr. Robot</a:t>
            </a:r>
            <a:r>
              <a:rPr lang="en-US" sz="2800" dirty="0"/>
              <a:t> to join </a:t>
            </a:r>
            <a:r>
              <a:rPr lang="en-US" sz="2800" b="1" dirty="0" err="1"/>
              <a:t>fsociety</a:t>
            </a:r>
            <a:r>
              <a:rPr lang="en-US" sz="2800" dirty="0"/>
              <a:t>, a hacktivist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Their mission is to execute the </a:t>
            </a:r>
            <a:r>
              <a:rPr lang="en-US" sz="2800" b="1" dirty="0"/>
              <a:t>"Five/Nine" hack</a:t>
            </a:r>
            <a:r>
              <a:rPr lang="en-US" sz="2800" dirty="0"/>
              <a:t> against the massive and corrupt conglomerate </a:t>
            </a:r>
            <a:r>
              <a:rPr lang="en-US" sz="2800" b="1" dirty="0"/>
              <a:t>E Corp</a:t>
            </a:r>
            <a:r>
              <a:rPr lang="en-US" sz="2800" dirty="0"/>
              <a:t> (Evil Corp) to wipe out all global consumer debt.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Elliot succeeds in the hack, plunging the world into economic chaos, but realizes the hack was backed by a more powerful force: the </a:t>
            </a:r>
            <a:r>
              <a:rPr lang="en-US" sz="2800" b="1" dirty="0"/>
              <a:t>Dark Army</a:t>
            </a:r>
            <a:r>
              <a:rPr lang="en-US" sz="2800" dirty="0"/>
              <a:t>, a transnational cyber-terrorist organization led by the enigmatic </a:t>
            </a:r>
            <a:r>
              <a:rPr lang="en-US" sz="2800" b="1" dirty="0" err="1"/>
              <a:t>Whiterose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pic>
        <p:nvPicPr>
          <p:cNvPr id="2050" name="Picture 2" descr="Elliot Alderson | Mr. Robot Wiki | Fandom">
            <a:extLst>
              <a:ext uri="{FF2B5EF4-FFF2-40B4-BE49-F238E27FC236}">
                <a16:creationId xmlns:a16="http://schemas.microsoft.com/office/drawing/2014/main" id="{41CB2ACE-7C88-7A8E-9162-C883F3E2E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488" y="534253"/>
            <a:ext cx="23812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0812CD-CCCD-CA22-EF65-814DF4E28373}"/>
              </a:ext>
            </a:extLst>
          </p:cNvPr>
          <p:cNvSpPr txBox="1"/>
          <p:nvPr/>
        </p:nvSpPr>
        <p:spPr>
          <a:xfrm>
            <a:off x="11722488" y="3247252"/>
            <a:ext cx="238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Elliot Alderson</a:t>
            </a:r>
            <a:endParaRPr lang="en-US" sz="2800" dirty="0"/>
          </a:p>
        </p:txBody>
      </p:sp>
      <p:pic>
        <p:nvPicPr>
          <p:cNvPr id="2052" name="Picture 4" descr="6 things to know before season 2 of trippy tech thriller 'Mr. Robot' begins  | The Seattle Times">
            <a:extLst>
              <a:ext uri="{FF2B5EF4-FFF2-40B4-BE49-F238E27FC236}">
                <a16:creationId xmlns:a16="http://schemas.microsoft.com/office/drawing/2014/main" id="{C5356598-1182-84E9-72A6-AC116095E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488" y="4002281"/>
            <a:ext cx="2381250" cy="2712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6489EC-DE33-F14B-F083-7CF49C12E7C1}"/>
              </a:ext>
            </a:extLst>
          </p:cNvPr>
          <p:cNvSpPr txBox="1"/>
          <p:nvPr/>
        </p:nvSpPr>
        <p:spPr>
          <a:xfrm>
            <a:off x="11729924" y="6700403"/>
            <a:ext cx="238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Mr. Robot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398E29-8FDA-D717-5D85-72FFAB865A9D}"/>
              </a:ext>
            </a:extLst>
          </p:cNvPr>
          <p:cNvSpPr txBox="1"/>
          <p:nvPr/>
        </p:nvSpPr>
        <p:spPr>
          <a:xfrm>
            <a:off x="12779298" y="7761249"/>
            <a:ext cx="1761892" cy="379141"/>
          </a:xfrm>
          <a:prstGeom prst="rect">
            <a:avLst/>
          </a:prstGeom>
          <a:solidFill>
            <a:srgbClr val="FFFCF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ow would you summarize Angela's arc? I ...">
            <a:extLst>
              <a:ext uri="{FF2B5EF4-FFF2-40B4-BE49-F238E27FC236}">
                <a16:creationId xmlns:a16="http://schemas.microsoft.com/office/drawing/2014/main" id="{04F820C5-E4DC-1A42-FB55-64E72FE87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052" y="4002281"/>
            <a:ext cx="2381249" cy="2698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2">
            <a:extLst>
              <a:ext uri="{FF2B5EF4-FFF2-40B4-BE49-F238E27FC236}">
                <a16:creationId xmlns:a16="http://schemas.microsoft.com/office/drawing/2014/main" id="{C580BA48-0904-1EFE-5D3B-CE365DA84A4C}"/>
              </a:ext>
            </a:extLst>
          </p:cNvPr>
          <p:cNvSpPr/>
          <p:nvPr/>
        </p:nvSpPr>
        <p:spPr>
          <a:xfrm>
            <a:off x="247381" y="365392"/>
            <a:ext cx="10580454" cy="7429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3600" b="1" dirty="0"/>
              <a:t>The Fallout and Stage 2 (Seasons 2-3):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the aftermath of 5/9, the world struggles with a cash crisis, and the </a:t>
            </a:r>
            <a:r>
              <a:rPr lang="en-US" sz="2800" b="1" dirty="0"/>
              <a:t>FBI</a:t>
            </a:r>
            <a:r>
              <a:rPr lang="en-US" sz="2800" dirty="0"/>
              <a:t>, led by Agent </a:t>
            </a:r>
            <a:r>
              <a:rPr lang="en-US" sz="2800" b="1" dirty="0"/>
              <a:t>Dom DiPierro</a:t>
            </a:r>
            <a:r>
              <a:rPr lang="en-US" sz="2800" dirty="0"/>
              <a:t>, hunts </a:t>
            </a:r>
            <a:r>
              <a:rPr lang="en-US" sz="2800" dirty="0" err="1"/>
              <a:t>fsociety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Elliot struggles to regain control from the Mr. Robot personality and discovers he was unknowingly part of a larger plan—</a:t>
            </a:r>
            <a:r>
              <a:rPr lang="en-US" sz="2800" b="1" dirty="0"/>
              <a:t>Stage 2</a:t>
            </a:r>
            <a:r>
              <a:rPr lang="en-US" sz="2800" dirty="0"/>
              <a:t>—orchestrated by </a:t>
            </a:r>
            <a:r>
              <a:rPr lang="en-US" sz="2800" dirty="0" err="1"/>
              <a:t>Whiterose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Stage 2 involved the coordinated bombing of E Corp's physical paper record backups, which leads to mass casualties. Elliot fights to stop this, causing a rift between him and his sister </a:t>
            </a:r>
            <a:r>
              <a:rPr lang="en-US" sz="2800" b="1" dirty="0"/>
              <a:t>Darlene</a:t>
            </a:r>
            <a:r>
              <a:rPr lang="en-US" sz="2800" dirty="0"/>
              <a:t>, and his childhood friend </a:t>
            </a:r>
            <a:r>
              <a:rPr lang="en-US" sz="2800" b="1" dirty="0"/>
              <a:t>Angela Moss</a:t>
            </a:r>
            <a:r>
              <a:rPr lang="en-US" sz="2800" dirty="0"/>
              <a:t>, who are both manipulated by the Dark Army.</a:t>
            </a:r>
          </a:p>
        </p:txBody>
      </p:sp>
      <p:pic>
        <p:nvPicPr>
          <p:cNvPr id="3074" name="Picture 2" descr="Darlene Alderson | Mr. Robot Wiki | Fandom">
            <a:extLst>
              <a:ext uri="{FF2B5EF4-FFF2-40B4-BE49-F238E27FC236}">
                <a16:creationId xmlns:a16="http://schemas.microsoft.com/office/drawing/2014/main" id="{09DC596B-E4A0-037B-2237-BEE2FDB95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2487" y="534253"/>
            <a:ext cx="2381249" cy="27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E4214A-9974-F2FB-0CD7-C50803521DCD}"/>
              </a:ext>
            </a:extLst>
          </p:cNvPr>
          <p:cNvSpPr txBox="1"/>
          <p:nvPr/>
        </p:nvSpPr>
        <p:spPr>
          <a:xfrm>
            <a:off x="11722488" y="3247252"/>
            <a:ext cx="238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Darlene Alderson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D53BB-47D4-B70E-1A57-0A1425E400B8}"/>
              </a:ext>
            </a:extLst>
          </p:cNvPr>
          <p:cNvSpPr txBox="1"/>
          <p:nvPr/>
        </p:nvSpPr>
        <p:spPr>
          <a:xfrm>
            <a:off x="11729924" y="6700403"/>
            <a:ext cx="238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Angela Moss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E246C-FC25-79F9-393A-C5BB47C867A3}"/>
              </a:ext>
            </a:extLst>
          </p:cNvPr>
          <p:cNvSpPr txBox="1"/>
          <p:nvPr/>
        </p:nvSpPr>
        <p:spPr>
          <a:xfrm>
            <a:off x="12779298" y="7761249"/>
            <a:ext cx="1761892" cy="379141"/>
          </a:xfrm>
          <a:prstGeom prst="rect">
            <a:avLst/>
          </a:prstGeom>
          <a:solidFill>
            <a:srgbClr val="FFFCF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156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0D377-653F-D181-F164-D3EAFF75C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Whiterose | Mr. Robot Wiki | Fandom">
            <a:extLst>
              <a:ext uri="{FF2B5EF4-FFF2-40B4-BE49-F238E27FC236}">
                <a16:creationId xmlns:a16="http://schemas.microsoft.com/office/drawing/2014/main" id="{B13370E6-E213-874E-B232-8E8A52627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924" y="4002281"/>
            <a:ext cx="2366377" cy="267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iterose | Mr. Robot Wiki | Fandom">
            <a:extLst>
              <a:ext uri="{FF2B5EF4-FFF2-40B4-BE49-F238E27FC236}">
                <a16:creationId xmlns:a16="http://schemas.microsoft.com/office/drawing/2014/main" id="{4A4E2767-5785-B0B5-4618-9E49F634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052" y="556122"/>
            <a:ext cx="2381249" cy="268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2">
            <a:extLst>
              <a:ext uri="{FF2B5EF4-FFF2-40B4-BE49-F238E27FC236}">
                <a16:creationId xmlns:a16="http://schemas.microsoft.com/office/drawing/2014/main" id="{A92A3371-EF4E-2EFB-EDBF-1510A19C10DD}"/>
              </a:ext>
            </a:extLst>
          </p:cNvPr>
          <p:cNvSpPr/>
          <p:nvPr/>
        </p:nvSpPr>
        <p:spPr>
          <a:xfrm>
            <a:off x="247381" y="365392"/>
            <a:ext cx="10580454" cy="7429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3600" b="1" dirty="0"/>
              <a:t>The Final Takedown (Season 4):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focus shifts from E Corp to the </a:t>
            </a:r>
            <a:r>
              <a:rPr lang="en-US" sz="2800" b="1" dirty="0"/>
              <a:t>Deus Group</a:t>
            </a:r>
            <a:r>
              <a:rPr lang="en-US" sz="2800" dirty="0"/>
              <a:t>, a secret council of the world's most powerful people who actually control E Corp and the Dark Army.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Elliot and Darlene risk everything in a high-stakes series of hacks to take down the Deus Group's illicit finances, ultimately leaking their data and crashing the entire shadow organization.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Elliot finally confronts </a:t>
            </a:r>
            <a:r>
              <a:rPr lang="en-US" sz="2800" dirty="0" err="1"/>
              <a:t>Whiterose</a:t>
            </a:r>
            <a:r>
              <a:rPr lang="en-US" sz="2800" dirty="0"/>
              <a:t>, who reveals her true motivation: to use her secret project (a massive, particle-accelerator-like machine) to create a parallel world where she and her deceased lover can be together. Elliot stops the machine from being transferred and </a:t>
            </a:r>
            <a:r>
              <a:rPr lang="en-US" sz="2800" dirty="0" err="1"/>
              <a:t>Whiterose</a:t>
            </a:r>
            <a:r>
              <a:rPr lang="en-US" sz="2800" dirty="0"/>
              <a:t> commits suicide.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After the external victory, the ultimate truth is revealed: the personality we have been following as </a:t>
            </a:r>
            <a:r>
              <a:rPr lang="en-US" sz="2800" b="1" dirty="0"/>
              <a:t>"Elliot Alderson"</a:t>
            </a:r>
            <a:r>
              <a:rPr lang="en-US" sz="2800" dirty="0"/>
              <a:t> is actually a fourth, dominant alter-ego called </a:t>
            </a:r>
            <a:r>
              <a:rPr lang="en-US" sz="2800" b="1" dirty="0"/>
              <a:t>"The Mastermind."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36BC5-514E-2F4D-FF61-8A83609485B2}"/>
              </a:ext>
            </a:extLst>
          </p:cNvPr>
          <p:cNvSpPr txBox="1"/>
          <p:nvPr/>
        </p:nvSpPr>
        <p:spPr>
          <a:xfrm>
            <a:off x="11722488" y="3247252"/>
            <a:ext cx="2381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Whiterose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D2A824-D902-B39C-D789-10BB6D16C517}"/>
              </a:ext>
            </a:extLst>
          </p:cNvPr>
          <p:cNvSpPr txBox="1"/>
          <p:nvPr/>
        </p:nvSpPr>
        <p:spPr>
          <a:xfrm>
            <a:off x="11729924" y="6700403"/>
            <a:ext cx="238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Zhang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D3A60-2882-3968-2F03-666B1BB0B381}"/>
              </a:ext>
            </a:extLst>
          </p:cNvPr>
          <p:cNvSpPr txBox="1"/>
          <p:nvPr/>
        </p:nvSpPr>
        <p:spPr>
          <a:xfrm>
            <a:off x="12779298" y="7761249"/>
            <a:ext cx="1761892" cy="379141"/>
          </a:xfrm>
          <a:prstGeom prst="rect">
            <a:avLst/>
          </a:prstGeom>
          <a:solidFill>
            <a:srgbClr val="FFFCF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895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60B6E-D467-EED7-CA7B-0C3E64F6B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3729623-5241-3D21-6C84-5E7D9DDCE5EB}"/>
              </a:ext>
            </a:extLst>
          </p:cNvPr>
          <p:cNvSpPr/>
          <p:nvPr/>
        </p:nvSpPr>
        <p:spPr>
          <a:xfrm>
            <a:off x="247380" y="436341"/>
            <a:ext cx="135020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600" b="1" dirty="0">
                <a:solidFill>
                  <a:srgbClr val="124E73"/>
                </a:solidFill>
                <a:ea typeface="Inter Bold" pitchFamily="34" charset="-122"/>
                <a:cs typeface="Inter Bold" pitchFamily="34" charset="-120"/>
              </a:rPr>
              <a:t>Identifying the Cybercrime</a:t>
            </a:r>
            <a:endParaRPr lang="en-US" sz="66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980632E1-16C7-11F4-3916-D4B45B038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80" y="1413291"/>
            <a:ext cx="13502074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Stage 1: The Digital Wipeout (The Hack itself - Season 1)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Crime: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large-scale digital data destruction attack, essentially a massive form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sabotage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reckless endangerment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the global financial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Mechanism: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Fsociety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led by Mr. Robot/Elliot, used a rootkit and malware to encrypt or wipe out the digital records of all consumer debt held by E Corp. This was intended to be irreversible, permanently deleting most of the world's debt.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Target: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 Corp's primary digital financial and credit-debt databases.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r>
              <a:rPr lang="en-US" sz="2800" b="1" dirty="0"/>
              <a:t>Stage 2: The Physical Destruction (The Dark Army's plan - Season 3)</a:t>
            </a:r>
            <a:endParaRPr lang="en-US" sz="2800" dirty="0"/>
          </a:p>
          <a:p>
            <a:r>
              <a:rPr lang="en-US" sz="2000" b="1" dirty="0"/>
              <a:t>Crime:</a:t>
            </a:r>
            <a:r>
              <a:rPr lang="en-US" sz="2000" dirty="0"/>
              <a:t> This was a physical act, not a cybercrime, but was necessary to complete the operation. It included </a:t>
            </a:r>
            <a:r>
              <a:rPr lang="en-US" sz="2000" b="1" dirty="0"/>
              <a:t>terrorism, mass murder, and destruction of property.</a:t>
            </a:r>
            <a:endParaRPr lang="en-US" sz="2000" dirty="0"/>
          </a:p>
          <a:p>
            <a:r>
              <a:rPr lang="en-US" sz="2000" b="1" dirty="0"/>
              <a:t>Mechanism:</a:t>
            </a:r>
            <a:r>
              <a:rPr lang="en-US" sz="2000" dirty="0"/>
              <a:t> Coordinated, explosive attacks (bombs) on E Corp's </a:t>
            </a:r>
            <a:r>
              <a:rPr lang="en-US" sz="2000" b="1" dirty="0"/>
              <a:t>physical paper backup facilities</a:t>
            </a:r>
            <a:r>
              <a:rPr lang="en-US" sz="2000" dirty="0"/>
              <a:t> (specifically, 71 facilities) to ensure the digital wipeout could not be reversed by old-fashioned records.</a:t>
            </a:r>
          </a:p>
          <a:p>
            <a:r>
              <a:rPr lang="en-US" sz="2000" b="1" dirty="0"/>
              <a:t>Target:</a:t>
            </a:r>
            <a:r>
              <a:rPr lang="en-US" sz="2000" dirty="0"/>
              <a:t> E Corp's physical paper archive/backup data centers.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487DD-93D3-EF00-081C-0DB18DF76B35}"/>
              </a:ext>
            </a:extLst>
          </p:cNvPr>
          <p:cNvSpPr txBox="1"/>
          <p:nvPr/>
        </p:nvSpPr>
        <p:spPr>
          <a:xfrm>
            <a:off x="12779298" y="7761249"/>
            <a:ext cx="1761892" cy="379141"/>
          </a:xfrm>
          <a:prstGeom prst="rect">
            <a:avLst/>
          </a:prstGeom>
          <a:solidFill>
            <a:srgbClr val="FFFCF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757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5F416-C3CB-062E-CDC5-FA51AC107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EFF23224-784A-5E08-ADAD-140C8E2A59DE}"/>
              </a:ext>
            </a:extLst>
          </p:cNvPr>
          <p:cNvSpPr/>
          <p:nvPr/>
        </p:nvSpPr>
        <p:spPr>
          <a:xfrm>
            <a:off x="247380" y="436341"/>
            <a:ext cx="135020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600" b="1" dirty="0">
                <a:solidFill>
                  <a:srgbClr val="124E73"/>
                </a:solidFill>
                <a:ea typeface="Inter Bold" pitchFamily="34" charset="-122"/>
                <a:cs typeface="Inter Bold" pitchFamily="34" charset="-120"/>
              </a:rPr>
              <a:t>Perpetrator’s Goal</a:t>
            </a:r>
            <a:endParaRPr lang="en-US" sz="66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88BC13E9-5504-44EB-140D-04AE6E7FB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80" y="1151682"/>
            <a:ext cx="13502074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The primary, stated goal of the perpetrator, the hacktivist group </a:t>
            </a:r>
            <a:r>
              <a:rPr lang="en-US" sz="2800" b="1" dirty="0" err="1"/>
              <a:t>fsociety</a:t>
            </a:r>
            <a:r>
              <a:rPr lang="en-US" sz="2800" dirty="0"/>
              <a:t> (led by the Mastermind persona of Elliot Alderson and Mr. Robot), was </a:t>
            </a:r>
            <a:r>
              <a:rPr lang="en-US" sz="2800" b="1" dirty="0"/>
              <a:t>social revolution</a:t>
            </a:r>
            <a:r>
              <a:rPr lang="en-US" sz="2800" dirty="0"/>
              <a:t> through </a:t>
            </a:r>
            <a:r>
              <a:rPr lang="en-US" sz="2800" b="1" dirty="0"/>
              <a:t>economic destruction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Cancel All Consumer Debt:</a:t>
            </a:r>
            <a:r>
              <a:rPr lang="en-US" sz="2800" dirty="0"/>
              <a:t> Their main objective was to destroy the digital and physical financial records of E Corp, the world's largest holder of consumer and student debt. By erasing these records, they intended to </a:t>
            </a:r>
            <a:r>
              <a:rPr lang="en-US" sz="2800" b="1" dirty="0"/>
              <a:t>cancel all debt</a:t>
            </a:r>
            <a:r>
              <a:rPr lang="en-US" sz="2800" dirty="0"/>
              <a:t> and redistribute wealth, freeing people from "debt bondage.“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Fight Corporate Greed:</a:t>
            </a:r>
            <a:r>
              <a:rPr lang="en-US" sz="2800" dirty="0"/>
              <a:t> They were fighting against income inequality and the unchecked power of E Corp, which they saw as the root of societal corruption.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85D623-7687-C63B-900A-28FB21B06AC4}"/>
              </a:ext>
            </a:extLst>
          </p:cNvPr>
          <p:cNvSpPr txBox="1"/>
          <p:nvPr/>
        </p:nvSpPr>
        <p:spPr>
          <a:xfrm>
            <a:off x="12779298" y="7761249"/>
            <a:ext cx="1761892" cy="379141"/>
          </a:xfrm>
          <a:prstGeom prst="rect">
            <a:avLst/>
          </a:prstGeom>
          <a:solidFill>
            <a:srgbClr val="FFFCF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13512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47F16-EAFF-B6F8-1FC5-402F9D8B6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1C229768-D1E1-8006-F9D9-E7818EB3E377}"/>
              </a:ext>
            </a:extLst>
          </p:cNvPr>
          <p:cNvSpPr/>
          <p:nvPr/>
        </p:nvSpPr>
        <p:spPr>
          <a:xfrm>
            <a:off x="247380" y="436341"/>
            <a:ext cx="135020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600" b="1" dirty="0">
                <a:solidFill>
                  <a:srgbClr val="124E73"/>
                </a:solidFill>
                <a:ea typeface="Inter Bold" pitchFamily="34" charset="-122"/>
                <a:cs typeface="Inter Bold" pitchFamily="34" charset="-120"/>
              </a:rPr>
              <a:t>Impact on victims</a:t>
            </a:r>
            <a:endParaRPr lang="en-US" sz="6600" dirty="0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0641DDF0-6F8F-0E74-98F5-201A4C377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80" y="1146563"/>
            <a:ext cx="13502074" cy="710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E Corp (The Main Victim)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Data Destruction:</a:t>
            </a:r>
            <a:r>
              <a:rPr lang="en-US" sz="2400" dirty="0"/>
              <a:t> E Corp's primary digital financial records and paper backups were destroyed, which initially crippled its ability to function and collect debt.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Financial Chaos:</a:t>
            </a:r>
            <a:r>
              <a:rPr lang="en-US" sz="2400" dirty="0"/>
              <a:t> The hack led to a </a:t>
            </a:r>
            <a:r>
              <a:rPr lang="en-US" sz="2400" b="1" dirty="0"/>
              <a:t>major stock market crash</a:t>
            </a:r>
            <a:r>
              <a:rPr lang="en-US" sz="2400" dirty="0"/>
              <a:t> and a global financial crisis, forcing the company to scramble to re-establish its records and stabilize its operations.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New Currency:</a:t>
            </a:r>
            <a:r>
              <a:rPr lang="en-US" sz="2400" dirty="0"/>
              <a:t> E Corp eventually exploited the chaos by rolling out a new digital currency, </a:t>
            </a:r>
            <a:r>
              <a:rPr lang="en-US" sz="2400" b="1" dirty="0"/>
              <a:t>E-Coin</a:t>
            </a:r>
            <a:r>
              <a:rPr lang="en-US" sz="2400" dirty="0"/>
              <a:t>, which gained widespread adoption and allowed the corporation to regain, and in some ways strengthen, its control over the economy.</a:t>
            </a:r>
          </a:p>
          <a:p>
            <a:endParaRPr lang="en-US" sz="2400" dirty="0"/>
          </a:p>
          <a:p>
            <a:r>
              <a:rPr lang="en-US" sz="2400" b="1" dirty="0"/>
              <a:t>The Global Populace (The Intended Beneficiaries)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Initial Debt Relief:</a:t>
            </a:r>
            <a:r>
              <a:rPr lang="en-US" sz="2400" dirty="0"/>
              <a:t> Millions of people had their debts erased.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Economic Chaos:</a:t>
            </a:r>
            <a:r>
              <a:rPr lang="en-US" sz="2400" dirty="0"/>
              <a:t> The intended utopia did not materialize. The global economy plunged into chaos, leading to a general </a:t>
            </a:r>
            <a:r>
              <a:rPr lang="en-US" sz="2400" b="1" dirty="0"/>
              <a:t>destabilization of society</a:t>
            </a:r>
            <a:r>
              <a:rPr lang="en-US" sz="2400" dirty="0"/>
              <a:t>. Banks restricted cash withdrawals, people were put on daily allowances, property ownership became problematic, and a secondary, black-market economy flourished.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Increased Suffering:</a:t>
            </a:r>
            <a:r>
              <a:rPr lang="en-US" sz="2400" dirty="0"/>
              <a:t> Ultimately, the hack hurt the ordinary person </a:t>
            </a:r>
            <a:r>
              <a:rPr lang="en-US" sz="2400" dirty="0" err="1"/>
              <a:t>fsociety</a:t>
            </a:r>
            <a:r>
              <a:rPr lang="en-US" sz="2400" dirty="0"/>
              <a:t> intended to help, as the economic disaster allowed the rich to leverage their reserve wealth and influence, while the average populace bore the brunt of the financial pain.</a:t>
            </a:r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BC4943-8FFD-67D1-03BD-3DA30E4B9133}"/>
              </a:ext>
            </a:extLst>
          </p:cNvPr>
          <p:cNvSpPr txBox="1"/>
          <p:nvPr/>
        </p:nvSpPr>
        <p:spPr>
          <a:xfrm>
            <a:off x="12779298" y="7761249"/>
            <a:ext cx="1761892" cy="379141"/>
          </a:xfrm>
          <a:prstGeom prst="rect">
            <a:avLst/>
          </a:prstGeom>
          <a:solidFill>
            <a:srgbClr val="FFFCF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80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452007" y="1708779"/>
            <a:ext cx="7135297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124E73"/>
                </a:solidFill>
                <a:ea typeface="Inter Bold" pitchFamily="34" charset="-122"/>
                <a:cs typeface="Inter Bold" pitchFamily="34" charset="-120"/>
              </a:rPr>
              <a:t>Device Level Artifacts</a:t>
            </a:r>
            <a:endParaRPr lang="en-US" sz="3550" dirty="0"/>
          </a:p>
        </p:txBody>
      </p:sp>
      <p:sp>
        <p:nvSpPr>
          <p:cNvPr id="5" name="Shape 3"/>
          <p:cNvSpPr/>
          <p:nvPr/>
        </p:nvSpPr>
        <p:spPr>
          <a:xfrm>
            <a:off x="436950" y="3646884"/>
            <a:ext cx="13042821" cy="3054906"/>
          </a:xfrm>
          <a:prstGeom prst="roundRect">
            <a:avLst>
              <a:gd name="adj" fmla="val 111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55918" y="3646884"/>
            <a:ext cx="13562644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671503" y="3798213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Elliot's Computer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3280758" y="3798213"/>
            <a:ext cx="474976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Kali Linux VMs, custom rootkit code, VPN configuration files, cryptocurrency wallets.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8491766" y="3798213"/>
            <a:ext cx="47535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Reveals the perpetrator's skillset, tradecraft, and malicious intent.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444570" y="4667726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671503" y="4811435"/>
            <a:ext cx="21480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Fsociety Arcade Servers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3280758" y="4811435"/>
            <a:ext cx="474976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Hard drives containing the final execution logs and the customized malware suite.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8491766" y="4811435"/>
            <a:ext cx="47535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The </a:t>
            </a:r>
            <a:r>
              <a:rPr lang="en-US" sz="1750" i="1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weapon</a:t>
            </a:r>
            <a:r>
              <a:rPr lang="en-US" sz="1750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 used in the attack, linking the physical location to the breach.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444570" y="5680948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671503" y="5824657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Raspberry Pi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3280758" y="5824657"/>
            <a:ext cx="474976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The small device used to compromise the initial E Corp security/backup system.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8491766" y="5824657"/>
            <a:ext cx="47535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Shows the </a:t>
            </a:r>
            <a:r>
              <a:rPr lang="en-US" sz="1750" i="1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method of initial entry</a:t>
            </a:r>
            <a:r>
              <a:rPr lang="en-US" sz="1750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 into the secure facility.</a:t>
            </a:r>
            <a:endParaRPr lang="en-US" sz="1750" dirty="0"/>
          </a:p>
        </p:txBody>
      </p:sp>
      <p:sp>
        <p:nvSpPr>
          <p:cNvPr id="18" name="Shape 8">
            <a:extLst>
              <a:ext uri="{FF2B5EF4-FFF2-40B4-BE49-F238E27FC236}">
                <a16:creationId xmlns:a16="http://schemas.microsoft.com/office/drawing/2014/main" id="{25AED3C5-62FB-BCCF-3679-28698C13BBF1}"/>
              </a:ext>
            </a:extLst>
          </p:cNvPr>
          <p:cNvSpPr/>
          <p:nvPr/>
        </p:nvSpPr>
        <p:spPr>
          <a:xfrm>
            <a:off x="440856" y="2634492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6CEF7509-8F6D-68A9-055E-52E20558EC26}"/>
              </a:ext>
            </a:extLst>
          </p:cNvPr>
          <p:cNvSpPr/>
          <p:nvPr/>
        </p:nvSpPr>
        <p:spPr>
          <a:xfrm>
            <a:off x="455917" y="2947003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Item</a:t>
            </a:r>
            <a:endParaRPr lang="en-US" sz="1750" dirty="0"/>
          </a:p>
        </p:txBody>
      </p:sp>
      <p:sp>
        <p:nvSpPr>
          <p:cNvPr id="20" name="Text 5">
            <a:extLst>
              <a:ext uri="{FF2B5EF4-FFF2-40B4-BE49-F238E27FC236}">
                <a16:creationId xmlns:a16="http://schemas.microsoft.com/office/drawing/2014/main" id="{70B0DFEB-F97A-12AA-B809-DA298193A310}"/>
              </a:ext>
            </a:extLst>
          </p:cNvPr>
          <p:cNvSpPr/>
          <p:nvPr/>
        </p:nvSpPr>
        <p:spPr>
          <a:xfrm>
            <a:off x="3897926" y="2943289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Artifacts Found</a:t>
            </a:r>
            <a:endParaRPr lang="en-US" sz="1750" dirty="0"/>
          </a:p>
        </p:txBody>
      </p:sp>
      <p:sp>
        <p:nvSpPr>
          <p:cNvPr id="21" name="Text 5">
            <a:extLst>
              <a:ext uri="{FF2B5EF4-FFF2-40B4-BE49-F238E27FC236}">
                <a16:creationId xmlns:a16="http://schemas.microsoft.com/office/drawing/2014/main" id="{9036E564-15F0-51C6-89CC-61AF6FA4AB68}"/>
              </a:ext>
            </a:extLst>
          </p:cNvPr>
          <p:cNvSpPr/>
          <p:nvPr/>
        </p:nvSpPr>
        <p:spPr>
          <a:xfrm>
            <a:off x="9458661" y="2939575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B4150"/>
                </a:solidFill>
                <a:ea typeface="Source Sans 3" pitchFamily="34" charset="-122"/>
                <a:cs typeface="Source Sans 3" pitchFamily="34" charset="-120"/>
              </a:rPr>
              <a:t>Significance</a:t>
            </a:r>
            <a:endParaRPr lang="en-US" sz="1750" dirty="0"/>
          </a:p>
        </p:txBody>
      </p:sp>
      <p:sp>
        <p:nvSpPr>
          <p:cNvPr id="22" name="Text 0">
            <a:extLst>
              <a:ext uri="{FF2B5EF4-FFF2-40B4-BE49-F238E27FC236}">
                <a16:creationId xmlns:a16="http://schemas.microsoft.com/office/drawing/2014/main" id="{22F248D7-729C-AFBE-A350-54B1F0E4D076}"/>
              </a:ext>
            </a:extLst>
          </p:cNvPr>
          <p:cNvSpPr/>
          <p:nvPr/>
        </p:nvSpPr>
        <p:spPr>
          <a:xfrm>
            <a:off x="247380" y="436341"/>
            <a:ext cx="135020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600" b="1" dirty="0">
                <a:solidFill>
                  <a:srgbClr val="124E73"/>
                </a:solidFill>
                <a:ea typeface="Inter Bold" pitchFamily="34" charset="-122"/>
                <a:cs typeface="Inter Bold" pitchFamily="34" charset="-120"/>
              </a:rPr>
              <a:t>Uncovering Digital Artifacts</a:t>
            </a:r>
            <a:endParaRPr lang="en-US" sz="6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B5174A-F954-CCCC-A47C-7CFD1487CFA1}"/>
              </a:ext>
            </a:extLst>
          </p:cNvPr>
          <p:cNvSpPr txBox="1"/>
          <p:nvPr/>
        </p:nvSpPr>
        <p:spPr>
          <a:xfrm>
            <a:off x="12779298" y="7761249"/>
            <a:ext cx="1761892" cy="379141"/>
          </a:xfrm>
          <a:prstGeom prst="rect">
            <a:avLst/>
          </a:prstGeom>
          <a:solidFill>
            <a:srgbClr val="FFFCF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448CC-7F80-2783-0D66-0CFCE597B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73701518-4553-D1DC-3956-231F13F9DE78}"/>
              </a:ext>
            </a:extLst>
          </p:cNvPr>
          <p:cNvSpPr/>
          <p:nvPr/>
        </p:nvSpPr>
        <p:spPr>
          <a:xfrm>
            <a:off x="247380" y="436341"/>
            <a:ext cx="135020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600" b="1" dirty="0">
                <a:solidFill>
                  <a:srgbClr val="124E73"/>
                </a:solidFill>
                <a:ea typeface="Inter Bold" pitchFamily="34" charset="-122"/>
                <a:cs typeface="Inter Bold" pitchFamily="34" charset="-120"/>
              </a:rPr>
              <a:t>Network &amp; Connection Artifacts</a:t>
            </a:r>
            <a:endParaRPr lang="en-US" sz="6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B0569E-E909-AA1E-5CA8-7FA2B1514E90}"/>
              </a:ext>
            </a:extLst>
          </p:cNvPr>
          <p:cNvSpPr txBox="1"/>
          <p:nvPr/>
        </p:nvSpPr>
        <p:spPr>
          <a:xfrm>
            <a:off x="356839" y="1839951"/>
            <a:ext cx="135020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Wireless Exploitation:</a:t>
            </a:r>
            <a:r>
              <a:rPr lang="en-US" sz="2800" dirty="0"/>
              <a:t> Elliot hacked a local coffee shop's public </a:t>
            </a:r>
            <a:r>
              <a:rPr lang="en-US" sz="2800" b="1" dirty="0"/>
              <a:t>Wi-Fi hotspot</a:t>
            </a:r>
            <a:r>
              <a:rPr lang="en-US" sz="2800" dirty="0"/>
              <a:t> to intercept traffic, which led him to an illicit website's administrator via a </a:t>
            </a:r>
            <a:r>
              <a:rPr lang="en-US" sz="2800" b="1" dirty="0"/>
              <a:t>Tor exit node</a:t>
            </a:r>
            <a:r>
              <a:rPr lang="en-US" sz="2800" dirty="0"/>
              <a:t>. This highlights the vulnerability of public networks.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Malware &amp; Rootkits:</a:t>
            </a:r>
            <a:r>
              <a:rPr lang="en-US" sz="2800" dirty="0"/>
              <a:t> Elliot analyzed </a:t>
            </a:r>
            <a:r>
              <a:rPr lang="en-US" sz="2800" b="1" dirty="0"/>
              <a:t>rootkit malware</a:t>
            </a:r>
            <a:r>
              <a:rPr lang="en-US" sz="2800" dirty="0"/>
              <a:t> installed on his laptop by the Dark Army. The only evidence was found by analyzing the computer's </a:t>
            </a:r>
            <a:r>
              <a:rPr lang="en-US" sz="2800" b="1" dirty="0"/>
              <a:t>RAM dump</a:t>
            </a:r>
            <a:r>
              <a:rPr lang="en-US" sz="2800" dirty="0"/>
              <a:t> on a clean machine, as the rootkit was designed to be undetectable in logs or on the hard drive.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Femtocells:</a:t>
            </a:r>
            <a:r>
              <a:rPr lang="en-US" sz="2800" dirty="0"/>
              <a:t> Angela Moss planted a </a:t>
            </a:r>
            <a:r>
              <a:rPr lang="en-US" sz="2800" b="1" dirty="0"/>
              <a:t>hacked femtocell</a:t>
            </a:r>
            <a:r>
              <a:rPr lang="en-US" sz="2800" dirty="0"/>
              <a:t> (a small, rogue cell tower) within E Corp's building to intercept and </a:t>
            </a:r>
            <a:r>
              <a:rPr lang="en-US" sz="2800" b="1" dirty="0"/>
              <a:t>eavesdrop</a:t>
            </a:r>
            <a:r>
              <a:rPr lang="en-US" sz="2800" dirty="0"/>
              <a:t> on </a:t>
            </a:r>
            <a:r>
              <a:rPr lang="en-US" sz="2800" b="1" dirty="0"/>
              <a:t>FBI Android phones</a:t>
            </a:r>
            <a:r>
              <a:rPr lang="en-US" sz="2800" dirty="0"/>
              <a:t>, turning their own communication method against them.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513A5-8A22-A92C-D6BA-13F0EDF23312}"/>
              </a:ext>
            </a:extLst>
          </p:cNvPr>
          <p:cNvSpPr txBox="1"/>
          <p:nvPr/>
        </p:nvSpPr>
        <p:spPr>
          <a:xfrm>
            <a:off x="12779298" y="7761249"/>
            <a:ext cx="1761892" cy="379141"/>
          </a:xfrm>
          <a:prstGeom prst="rect">
            <a:avLst/>
          </a:prstGeom>
          <a:solidFill>
            <a:srgbClr val="FFFCF5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095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1995</Words>
  <Application>Microsoft Office PowerPoint</Application>
  <PresentationFormat>Custom</PresentationFormat>
  <Paragraphs>155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Tejas</dc:creator>
  <cp:lastModifiedBy>Tejas Dayanand Chodankar</cp:lastModifiedBy>
  <cp:revision>6</cp:revision>
  <dcterms:created xsi:type="dcterms:W3CDTF">2025-10-15T17:10:44Z</dcterms:created>
  <dcterms:modified xsi:type="dcterms:W3CDTF">2025-10-17T05:35:46Z</dcterms:modified>
</cp:coreProperties>
</file>