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4" r:id="rId17"/>
    <p:sldId id="272" r:id="rId18"/>
    <p:sldId id="273" r:id="rId19"/>
    <p:sldId id="275" r:id="rId20"/>
    <p:sldId id="276" r:id="rId21"/>
    <p:sldId id="277"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5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11/30/2023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855"/>
            <a:ext cx="6480048" cy="1539240"/>
          </a:xfrm>
        </p:spPr>
        <p:txBody>
          <a:bodyPr/>
          <a:lstStyle/>
          <a:p>
            <a:pPr algn="ctr"/>
            <a:r>
              <a:rPr lang="en-US" dirty="0" smtClean="0">
                <a:effectLst>
                  <a:outerShdw blurRad="38100" dist="38100" dir="2700000" algn="tl">
                    <a:srgbClr val="000000">
                      <a:alpha val="43137"/>
                    </a:srgbClr>
                  </a:outerShdw>
                </a:effectLst>
              </a:rPr>
              <a:t>Prices and details of sold cars in India</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57200" y="1828800"/>
            <a:ext cx="7620000" cy="3962400"/>
          </a:xfrm>
        </p:spPr>
        <p:txBody>
          <a:bodyPr>
            <a:noAutofit/>
          </a:bodyPr>
          <a:lstStyle/>
          <a:p>
            <a:pPr algn="just"/>
            <a:r>
              <a:rPr lang="en-US" sz="2400" dirty="0" smtClean="0"/>
              <a:t>The data set gives the information related to the sold cars such as sold price, mileage of the car, the tear in which it was sold , company etc.,</a:t>
            </a:r>
          </a:p>
          <a:p>
            <a:pPr algn="just"/>
            <a:endParaRPr lang="en-US" sz="2400" dirty="0"/>
          </a:p>
          <a:p>
            <a:pPr algn="just"/>
            <a:r>
              <a:rPr lang="en-US" sz="2400" dirty="0" smtClean="0"/>
              <a:t>We are going to perform various statistical operations on the data set to analyze the data and draw conclusions from the obtained results.</a:t>
            </a:r>
          </a:p>
          <a:p>
            <a:pPr algn="just"/>
            <a:endParaRPr lang="en-US" sz="2400" dirty="0"/>
          </a:p>
          <a:p>
            <a:pPr algn="just"/>
            <a:r>
              <a:rPr lang="en-US" sz="2400" dirty="0" smtClean="0"/>
              <a:t>We use python as it includes various libraries which is easy to access for performing the operations.</a:t>
            </a:r>
          </a:p>
        </p:txBody>
      </p:sp>
    </p:spTree>
    <p:extLst>
      <p:ext uri="{BB962C8B-B14F-4D97-AF65-F5344CB8AC3E}">
        <p14:creationId xmlns:p14="http://schemas.microsoft.com/office/powerpoint/2010/main" val="1808606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D:\tejas\SDS project\grahs for numerical data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
            <a:ext cx="80772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D:\tejas\SDS project\grahs for numerical data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8077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23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4525963"/>
          </a:xfrm>
        </p:spPr>
        <p:txBody>
          <a:bodyPr>
            <a:normAutofit/>
          </a:bodyPr>
          <a:lstStyle/>
          <a:p>
            <a:pPr marL="36576" indent="0">
              <a:buNone/>
            </a:pPr>
            <a:r>
              <a:rPr lang="en-US" sz="2400" dirty="0" smtClean="0"/>
              <a:t>Removal Outliers :</a:t>
            </a:r>
          </a:p>
          <a:p>
            <a:pPr marL="36576" indent="0">
              <a:buNone/>
            </a:pPr>
            <a:r>
              <a:rPr lang="en-US" sz="2400" dirty="0" smtClean="0"/>
              <a:t>As we have seen in the boxplot there were so many outliers these outliers have to be removed. We filter the outliers using inter quartile region approach. The values lying  less than Q1-1.5*IQR and greater than Q3+1.5*IQR are removed.</a:t>
            </a:r>
          </a:p>
          <a:p>
            <a:pPr marL="36576" indent="0">
              <a:buNone/>
            </a:pPr>
            <a:r>
              <a:rPr lang="en-US" sz="2400" dirty="0" smtClean="0"/>
              <a:t>Code :</a:t>
            </a:r>
          </a:p>
          <a:p>
            <a:pPr marL="36576" indent="0">
              <a:buNone/>
            </a:pPr>
            <a:endParaRPr lang="en-US" sz="2400" dirty="0"/>
          </a:p>
        </p:txBody>
      </p:sp>
      <p:pic>
        <p:nvPicPr>
          <p:cNvPr id="10242" name="Picture 2" descr="D:\tejas\SDS project\code for removing outli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76600"/>
            <a:ext cx="6705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858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8800" y="5180084"/>
            <a:ext cx="2819400" cy="1173163"/>
          </a:xfrm>
        </p:spPr>
        <p:txBody>
          <a:bodyPr>
            <a:normAutofit/>
          </a:bodyPr>
          <a:lstStyle/>
          <a:p>
            <a:pPr marL="36576" indent="0">
              <a:buNone/>
            </a:pPr>
            <a:r>
              <a:rPr lang="en-US" sz="2400" dirty="0" smtClean="0"/>
              <a:t>After removing outliers</a:t>
            </a:r>
            <a:endParaRPr lang="en-US" sz="2400" dirty="0"/>
          </a:p>
        </p:txBody>
      </p:sp>
      <p:pic>
        <p:nvPicPr>
          <p:cNvPr id="11266" name="Picture 2" descr="D:\tejas\SDS project\dataframe before removing outli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1673"/>
            <a:ext cx="4191000" cy="457892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79764" y="5180085"/>
            <a:ext cx="2819400" cy="1173163"/>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400" dirty="0" smtClean="0"/>
              <a:t>before removing outliers</a:t>
            </a:r>
            <a:endParaRPr lang="en-US" sz="2400" dirty="0"/>
          </a:p>
        </p:txBody>
      </p:sp>
      <p:pic>
        <p:nvPicPr>
          <p:cNvPr id="11268" name="Picture 4" descr="D:\tejas\SDS project\dataframe after removing outli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36" y="228600"/>
            <a:ext cx="423256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960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solidFill>
                  <a:srgbClr val="FF33CC"/>
                </a:solidFill>
              </a:rPr>
              <a:t>3.Normalization and Standardization</a:t>
            </a:r>
            <a:endParaRPr lang="en-US" dirty="0">
              <a:solidFill>
                <a:srgbClr val="FF33CC"/>
              </a:solidFill>
            </a:endParaRPr>
          </a:p>
        </p:txBody>
      </p:sp>
      <p:sp>
        <p:nvSpPr>
          <p:cNvPr id="3" name="Content Placeholder 2"/>
          <p:cNvSpPr>
            <a:spLocks noGrp="1"/>
          </p:cNvSpPr>
          <p:nvPr>
            <p:ph idx="1"/>
          </p:nvPr>
        </p:nvSpPr>
        <p:spPr>
          <a:xfrm>
            <a:off x="533400" y="990600"/>
            <a:ext cx="7467600" cy="4525963"/>
          </a:xfrm>
        </p:spPr>
        <p:txBody>
          <a:bodyPr>
            <a:normAutofit/>
          </a:bodyPr>
          <a:lstStyle/>
          <a:p>
            <a:pPr marL="36576" indent="0">
              <a:buNone/>
            </a:pPr>
            <a:r>
              <a:rPr lang="en-US" sz="2400" dirty="0" smtClean="0"/>
              <a:t>For numerical data mean and variance should be calculated. We have used numpy library for obtaining mean and variance.</a:t>
            </a:r>
          </a:p>
          <a:p>
            <a:pPr marL="36576" indent="0">
              <a:buNone/>
            </a:pPr>
            <a:r>
              <a:rPr lang="en-US" sz="2400" dirty="0" smtClean="0"/>
              <a:t>Code :                                                           Output :</a:t>
            </a:r>
            <a:endParaRPr lang="en-US" sz="2400" dirty="0"/>
          </a:p>
        </p:txBody>
      </p:sp>
      <p:pic>
        <p:nvPicPr>
          <p:cNvPr id="12290" name="Picture 2" descr="D:\tejas\SDS project\code for men and v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54864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D:\tejas\SDS project\mean and variance of the numeric 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667000"/>
            <a:ext cx="2590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751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7467600" cy="4525963"/>
          </a:xfrm>
        </p:spPr>
        <p:txBody>
          <a:bodyPr>
            <a:normAutofit/>
          </a:bodyPr>
          <a:lstStyle/>
          <a:p>
            <a:pPr marL="36576" indent="0">
              <a:buNone/>
            </a:pPr>
            <a:r>
              <a:rPr lang="en-US" sz="2400" dirty="0" smtClean="0"/>
              <a:t>Normalization of the data (for numerical data)  is essential as many data’s with different mean and variance is difficult to examine so it is converted to a standard form of mean = 0 and standard deviation (or) variance =1 values ranging in the interval (-3,3)</a:t>
            </a:r>
          </a:p>
          <a:p>
            <a:pPr marL="36576" indent="0">
              <a:buNone/>
            </a:pPr>
            <a:r>
              <a:rPr lang="en-US" sz="2400" dirty="0" smtClean="0"/>
              <a:t>So it could easily be examined </a:t>
            </a:r>
          </a:p>
          <a:p>
            <a:pPr marL="36576" indent="0">
              <a:buNone/>
            </a:pPr>
            <a:r>
              <a:rPr lang="en-US" sz="2400" dirty="0" smtClean="0"/>
              <a:t>Code to normalize he data : </a:t>
            </a:r>
            <a:endParaRPr lang="en-US" sz="2400" dirty="0"/>
          </a:p>
        </p:txBody>
      </p:sp>
      <p:pic>
        <p:nvPicPr>
          <p:cNvPr id="13315" name="Picture 3" descr="D:\tejas\SDS project\code to normalize numerical 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33" y="3200400"/>
            <a:ext cx="8402637"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329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77091"/>
            <a:ext cx="5181600" cy="1219200"/>
          </a:xfrm>
        </p:spPr>
        <p:txBody>
          <a:bodyPr>
            <a:normAutofit/>
          </a:bodyPr>
          <a:lstStyle/>
          <a:p>
            <a:pPr marL="36576" indent="0">
              <a:buNone/>
            </a:pPr>
            <a:r>
              <a:rPr lang="en-US" sz="2800" dirty="0" smtClean="0"/>
              <a:t>    Normalized data</a:t>
            </a:r>
            <a:endParaRPr lang="en-US" sz="2800" dirty="0"/>
          </a:p>
        </p:txBody>
      </p:sp>
      <p:pic>
        <p:nvPicPr>
          <p:cNvPr id="14338" name="Picture 2" descr="D:\tejas\SDS project\normalised 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4800600" cy="39624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81000" y="5181600"/>
            <a:ext cx="7848600" cy="1219200"/>
          </a:xfrm>
          <a:prstGeom prst="rect">
            <a:avLst/>
          </a:prstGeom>
        </p:spPr>
        <p:txBody>
          <a:bodyPr vert="horz">
            <a:normAutofit fontScale="85000"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800" dirty="0" smtClean="0"/>
              <a:t>from this we can </a:t>
            </a:r>
            <a:r>
              <a:rPr lang="en-US" sz="2800" dirty="0"/>
              <a:t>a</a:t>
            </a:r>
            <a:r>
              <a:rPr lang="en-US" sz="2800" dirty="0" smtClean="0"/>
              <a:t>lso check whether the given data follow normal (</a:t>
            </a:r>
            <a:r>
              <a:rPr lang="en-US" sz="2800" dirty="0" err="1"/>
              <a:t>g</a:t>
            </a:r>
            <a:r>
              <a:rPr lang="en-US" sz="2800" dirty="0" err="1" smtClean="0"/>
              <a:t>uassian</a:t>
            </a:r>
            <a:r>
              <a:rPr lang="en-US" sz="2800" dirty="0" smtClean="0"/>
              <a:t>) distribution or not by plotting histograms  and observing shape of the curve</a:t>
            </a:r>
            <a:endParaRPr lang="en-US" sz="2800" dirty="0"/>
          </a:p>
        </p:txBody>
      </p:sp>
    </p:spTree>
    <p:extLst>
      <p:ext uri="{BB962C8B-B14F-4D97-AF65-F5344CB8AC3E}">
        <p14:creationId xmlns:p14="http://schemas.microsoft.com/office/powerpoint/2010/main" val="2204800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tejas\SDS project\graphs to check normal plot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3556000"/>
            <a:ext cx="37338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D:\tejas\SDS project\wff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299" y="3568700"/>
            <a:ext cx="3590925" cy="2514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17500" y="6172200"/>
            <a:ext cx="6350000" cy="5334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000" dirty="0" smtClean="0"/>
              <a:t>Does not follows normal plot (it is right skewed data)</a:t>
            </a:r>
            <a:endParaRPr lang="en-US" sz="2000" dirty="0"/>
          </a:p>
        </p:txBody>
      </p:sp>
      <p:pic>
        <p:nvPicPr>
          <p:cNvPr id="17412" name="Picture 4" descr="D:\tejas\SDS project\code to plot histograms to normalised data and check for normal distribu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1022350"/>
            <a:ext cx="4838700" cy="24193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55600" y="228600"/>
            <a:ext cx="4876800" cy="5334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400" dirty="0" smtClean="0"/>
              <a:t>Code to plot histograms : </a:t>
            </a:r>
            <a:endParaRPr lang="en-US" sz="2400" dirty="0"/>
          </a:p>
        </p:txBody>
      </p:sp>
      <p:sp>
        <p:nvSpPr>
          <p:cNvPr id="9" name="Content Placeholder 2"/>
          <p:cNvSpPr txBox="1">
            <a:spLocks/>
          </p:cNvSpPr>
          <p:nvPr/>
        </p:nvSpPr>
        <p:spPr>
          <a:xfrm>
            <a:off x="5562600" y="2908300"/>
            <a:ext cx="2730501" cy="5334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endParaRPr lang="en-US" sz="2400" dirty="0"/>
          </a:p>
        </p:txBody>
      </p:sp>
      <p:sp>
        <p:nvSpPr>
          <p:cNvPr id="10" name="Content Placeholder 2"/>
          <p:cNvSpPr txBox="1">
            <a:spLocks/>
          </p:cNvSpPr>
          <p:nvPr/>
        </p:nvSpPr>
        <p:spPr>
          <a:xfrm>
            <a:off x="6019800" y="2892425"/>
            <a:ext cx="1655761" cy="5334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400" dirty="0" smtClean="0"/>
              <a:t>Output: </a:t>
            </a:r>
            <a:endParaRPr lang="en-US" sz="2400" dirty="0"/>
          </a:p>
        </p:txBody>
      </p:sp>
    </p:spTree>
    <p:extLst>
      <p:ext uri="{BB962C8B-B14F-4D97-AF65-F5344CB8AC3E}">
        <p14:creationId xmlns:p14="http://schemas.microsoft.com/office/powerpoint/2010/main" val="3153846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705100"/>
            <a:ext cx="4038600" cy="533400"/>
          </a:xfrm>
        </p:spPr>
        <p:txBody>
          <a:bodyPr>
            <a:normAutofit/>
          </a:bodyPr>
          <a:lstStyle/>
          <a:p>
            <a:pPr marL="36576" indent="0">
              <a:buNone/>
            </a:pPr>
            <a:r>
              <a:rPr lang="en-US" sz="2000" dirty="0" smtClean="0"/>
              <a:t>Approximately follows normal plot</a:t>
            </a:r>
            <a:endParaRPr lang="en-US" sz="2000" dirty="0"/>
          </a:p>
        </p:txBody>
      </p:sp>
      <p:pic>
        <p:nvPicPr>
          <p:cNvPr id="15362" name="Picture 2" descr="D:\tejas\SDS project\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8600"/>
            <a:ext cx="3638550" cy="2476499"/>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D:\tejas\SDS project\graphs to check normal plo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35814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D:\tejas\SDS project\dgw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276601"/>
            <a:ext cx="363855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D:\tejas\SDS project\graphs to check normal plot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1" y="3276600"/>
            <a:ext cx="3581400" cy="25908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279400" y="6019800"/>
            <a:ext cx="6350000" cy="5334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000" dirty="0" smtClean="0"/>
              <a:t>Does not follows normal plot (it is right skewed data)</a:t>
            </a:r>
            <a:endParaRPr lang="en-US" sz="2000" dirty="0"/>
          </a:p>
        </p:txBody>
      </p:sp>
    </p:spTree>
    <p:extLst>
      <p:ext uri="{BB962C8B-B14F-4D97-AF65-F5344CB8AC3E}">
        <p14:creationId xmlns:p14="http://schemas.microsoft.com/office/powerpoint/2010/main" val="2413594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descr="D:\tejas\SDS project\graphs to check normal plot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365760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D:\tejas\SDS project\fgwr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19099"/>
            <a:ext cx="3581400" cy="244792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3048000"/>
            <a:ext cx="4038600" cy="533400"/>
          </a:xfrm>
        </p:spPr>
        <p:txBody>
          <a:bodyPr>
            <a:normAutofit/>
          </a:bodyPr>
          <a:lstStyle/>
          <a:p>
            <a:pPr marL="36576" indent="0">
              <a:buNone/>
            </a:pPr>
            <a:r>
              <a:rPr lang="en-US" sz="2000" dirty="0" smtClean="0"/>
              <a:t>Approximately follows normal plot</a:t>
            </a:r>
            <a:endParaRPr lang="en-US" sz="2000" dirty="0"/>
          </a:p>
        </p:txBody>
      </p:sp>
      <p:pic>
        <p:nvPicPr>
          <p:cNvPr id="16391" name="Picture 7" descr="D:\tejas\SDS project\graphs to check normal plot (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505200"/>
            <a:ext cx="36576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D:\tejas\SDS project\wrg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505200"/>
            <a:ext cx="3581400" cy="252412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17500" y="6096000"/>
            <a:ext cx="6350000" cy="5334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000" dirty="0" smtClean="0"/>
              <a:t>Does not follows normal plot (it is right skewed data)</a:t>
            </a:r>
            <a:endParaRPr lang="en-US" sz="2000" dirty="0"/>
          </a:p>
        </p:txBody>
      </p:sp>
    </p:spTree>
    <p:extLst>
      <p:ext uri="{BB962C8B-B14F-4D97-AF65-F5344CB8AC3E}">
        <p14:creationId xmlns:p14="http://schemas.microsoft.com/office/powerpoint/2010/main" val="122660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dirty="0" smtClean="0">
                <a:solidFill>
                  <a:srgbClr val="FF33CC"/>
                </a:solidFill>
              </a:rPr>
              <a:t>4.Hypothesis Testing </a:t>
            </a:r>
            <a:endParaRPr lang="en-US" dirty="0">
              <a:solidFill>
                <a:srgbClr val="FF33CC"/>
              </a:solidFill>
            </a:endParaRPr>
          </a:p>
        </p:txBody>
      </p:sp>
      <p:sp>
        <p:nvSpPr>
          <p:cNvPr id="3" name="Content Placeholder 2"/>
          <p:cNvSpPr>
            <a:spLocks noGrp="1"/>
          </p:cNvSpPr>
          <p:nvPr>
            <p:ph idx="1"/>
          </p:nvPr>
        </p:nvSpPr>
        <p:spPr>
          <a:xfrm>
            <a:off x="457200" y="990600"/>
            <a:ext cx="7467600" cy="4525963"/>
          </a:xfrm>
        </p:spPr>
        <p:txBody>
          <a:bodyPr>
            <a:normAutofit/>
          </a:bodyPr>
          <a:lstStyle/>
          <a:p>
            <a:pPr marL="36576" indent="0">
              <a:buNone/>
            </a:pPr>
            <a:r>
              <a:rPr lang="en-US" sz="2400" dirty="0" smtClean="0"/>
              <a:t>Here we draw random sample (since our data set is the population) from the dataset and state null hypothesis and alternative hypothesis. Then we perform some operations so whether to reject the null hypothesis or accept it.</a:t>
            </a:r>
          </a:p>
          <a:p>
            <a:pPr marL="36576" indent="0">
              <a:buNone/>
            </a:pPr>
            <a:endParaRPr lang="en-US" sz="2400" dirty="0" smtClean="0"/>
          </a:p>
          <a:p>
            <a:pPr marL="36576" indent="0">
              <a:buNone/>
            </a:pPr>
            <a:r>
              <a:rPr lang="en-US" sz="2400" dirty="0" smtClean="0"/>
              <a:t>It is done for numerical data mainly to compare the </a:t>
            </a:r>
            <a:r>
              <a:rPr lang="en-US" sz="2400" dirty="0" smtClean="0"/>
              <a:t>hypotheses </a:t>
            </a:r>
            <a:r>
              <a:rPr lang="en-US" sz="2400" dirty="0" smtClean="0"/>
              <a:t>parameters with the sample parameters (</a:t>
            </a:r>
            <a:r>
              <a:rPr lang="en-US" sz="2400" dirty="0"/>
              <a:t>mean</a:t>
            </a:r>
            <a:r>
              <a:rPr lang="en-US" sz="2400" dirty="0" smtClean="0"/>
              <a:t>, std, proportions).</a:t>
            </a:r>
          </a:p>
        </p:txBody>
      </p:sp>
    </p:spTree>
    <p:extLst>
      <p:ext uri="{BB962C8B-B14F-4D97-AF65-F5344CB8AC3E}">
        <p14:creationId xmlns:p14="http://schemas.microsoft.com/office/powerpoint/2010/main" val="2947476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CC"/>
                </a:solidFill>
              </a:rPr>
              <a:t>1</a:t>
            </a:r>
            <a:r>
              <a:rPr lang="en-US" dirty="0" smtClean="0">
                <a:solidFill>
                  <a:srgbClr val="FF33CC"/>
                </a:solidFill>
              </a:rPr>
              <a:t>.Exploratory Data Analysis</a:t>
            </a:r>
            <a:endParaRPr lang="en-US" dirty="0">
              <a:solidFill>
                <a:srgbClr val="FF33CC"/>
              </a:solidFill>
            </a:endParaRPr>
          </a:p>
        </p:txBody>
      </p:sp>
      <p:sp>
        <p:nvSpPr>
          <p:cNvPr id="3" name="Content Placeholder 2"/>
          <p:cNvSpPr>
            <a:spLocks noGrp="1"/>
          </p:cNvSpPr>
          <p:nvPr>
            <p:ph idx="1"/>
          </p:nvPr>
        </p:nvSpPr>
        <p:spPr>
          <a:xfrm>
            <a:off x="419100" y="1600200"/>
            <a:ext cx="7467600" cy="3276600"/>
          </a:xfrm>
        </p:spPr>
        <p:txBody>
          <a:bodyPr>
            <a:noAutofit/>
          </a:bodyPr>
          <a:lstStyle/>
          <a:p>
            <a:pPr marL="36576" indent="0">
              <a:buNone/>
            </a:pPr>
            <a:r>
              <a:rPr lang="en-US" sz="2400" dirty="0" smtClean="0"/>
              <a:t>The data set contains 12 columns and 661 rows.</a:t>
            </a:r>
          </a:p>
          <a:p>
            <a:pPr marL="36576" indent="0">
              <a:buNone/>
            </a:pPr>
            <a:r>
              <a:rPr lang="en-US" sz="2400" dirty="0" smtClean="0"/>
              <a:t>There are 7 categorical columns and 5 numerical columns.</a:t>
            </a:r>
          </a:p>
          <a:p>
            <a:pPr marL="36576" indent="0">
              <a:buNone/>
            </a:pPr>
            <a:r>
              <a:rPr lang="en-US" sz="2400" dirty="0" smtClean="0"/>
              <a:t>In numerical columns there are two discrete data columns and three continuous data columns.</a:t>
            </a:r>
          </a:p>
          <a:p>
            <a:pPr marL="36576" indent="0">
              <a:buNone/>
            </a:pPr>
            <a:r>
              <a:rPr lang="en-US" sz="2400" dirty="0" smtClean="0"/>
              <a:t>We usually read the CS</a:t>
            </a:r>
            <a:r>
              <a:rPr lang="en-US" sz="2400" dirty="0"/>
              <a:t>V</a:t>
            </a:r>
            <a:r>
              <a:rPr lang="en-US" sz="2400" dirty="0" smtClean="0"/>
              <a:t> file to a Data Frame in python using pandas library</a:t>
            </a:r>
          </a:p>
          <a:p>
            <a:pPr marL="36576" indent="0">
              <a:buNone/>
            </a:pPr>
            <a:r>
              <a:rPr lang="en-US" sz="2400" dirty="0" smtClean="0"/>
              <a:t>We use the below code for it:</a:t>
            </a:r>
            <a:endParaRPr lang="en-US" sz="2400" dirty="0"/>
          </a:p>
        </p:txBody>
      </p:sp>
      <p:pic>
        <p:nvPicPr>
          <p:cNvPr id="1027" name="Picture 3" descr="D:\tejas\SDS project\rwtw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36" y="5098472"/>
            <a:ext cx="6781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343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tejas\SDS project\hypo_te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76300"/>
            <a:ext cx="4419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52400" y="38100"/>
            <a:ext cx="6350000" cy="8382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000" dirty="0" smtClean="0"/>
              <a:t>Hypothesis Testing</a:t>
            </a:r>
          </a:p>
          <a:p>
            <a:pPr marL="36576" indent="0">
              <a:buFont typeface="Wingdings 2"/>
              <a:buNone/>
            </a:pPr>
            <a:r>
              <a:rPr lang="en-US" sz="2000" dirty="0" smtClean="0"/>
              <a:t>Code for Column 1: </a:t>
            </a:r>
          </a:p>
          <a:p>
            <a:pPr marL="36576" indent="0">
              <a:buFont typeface="Wingdings 2"/>
              <a:buNone/>
            </a:pPr>
            <a:endParaRPr lang="en-US" sz="2000" dirty="0"/>
          </a:p>
        </p:txBody>
      </p:sp>
      <p:pic>
        <p:nvPicPr>
          <p:cNvPr id="20482" name="Picture 2" descr="D:\tejas\SDS project\hypothesis testing for col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76300"/>
            <a:ext cx="430529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D:\tejas\SDS project\output fot hypo_test col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500" y="4343400"/>
            <a:ext cx="5283200"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43001" y="4648200"/>
            <a:ext cx="1066800" cy="6096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000" dirty="0" smtClean="0"/>
              <a:t>Output:</a:t>
            </a:r>
          </a:p>
          <a:p>
            <a:pPr marL="36576" indent="0">
              <a:buFont typeface="Wingdings 2"/>
              <a:buNone/>
            </a:pPr>
            <a:endParaRPr lang="en-US" sz="2000" dirty="0"/>
          </a:p>
        </p:txBody>
      </p:sp>
    </p:spTree>
    <p:extLst>
      <p:ext uri="{BB962C8B-B14F-4D97-AF65-F5344CB8AC3E}">
        <p14:creationId xmlns:p14="http://schemas.microsoft.com/office/powerpoint/2010/main" val="3197546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2400" y="38100"/>
            <a:ext cx="6350000" cy="8382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000" dirty="0" smtClean="0"/>
              <a:t>Hypothesis Testing</a:t>
            </a:r>
          </a:p>
          <a:p>
            <a:pPr marL="36576" indent="0">
              <a:buFont typeface="Wingdings 2"/>
              <a:buNone/>
            </a:pPr>
            <a:r>
              <a:rPr lang="en-US" sz="2000" dirty="0" smtClean="0"/>
              <a:t>Code for Column 2: </a:t>
            </a:r>
          </a:p>
          <a:p>
            <a:pPr marL="36576" indent="0">
              <a:buFont typeface="Wingdings 2"/>
              <a:buNone/>
            </a:pPr>
            <a:endParaRPr lang="en-US" sz="2000" dirty="0"/>
          </a:p>
        </p:txBody>
      </p:sp>
      <p:pic>
        <p:nvPicPr>
          <p:cNvPr id="21506" name="Picture 2" descr="D:\tejas\SDS project\hypothesis testing for col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901700"/>
            <a:ext cx="6254750" cy="3060700"/>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D:\tejas\SDS project\output fot hypo_test col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4267200"/>
            <a:ext cx="4597400" cy="2362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43001" y="4648200"/>
            <a:ext cx="1066800" cy="6096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2000" dirty="0" smtClean="0"/>
              <a:t>Output:</a:t>
            </a:r>
          </a:p>
          <a:p>
            <a:pPr marL="36576" indent="0">
              <a:buFont typeface="Wingdings 2"/>
              <a:buNone/>
            </a:pPr>
            <a:endParaRPr lang="en-US" sz="2000" dirty="0"/>
          </a:p>
        </p:txBody>
      </p:sp>
    </p:spTree>
    <p:extLst>
      <p:ext uri="{BB962C8B-B14F-4D97-AF65-F5344CB8AC3E}">
        <p14:creationId xmlns:p14="http://schemas.microsoft.com/office/powerpoint/2010/main" val="1595743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43200"/>
            <a:ext cx="3276600" cy="1143000"/>
          </a:xfrm>
        </p:spPr>
        <p:txBody>
          <a:bodyPr/>
          <a:lstStyle/>
          <a:p>
            <a:r>
              <a:rPr lang="en-US" dirty="0" smtClean="0">
                <a:solidFill>
                  <a:srgbClr val="FF33CC"/>
                </a:solidFill>
              </a:rPr>
              <a:t>THANK YOU</a:t>
            </a:r>
            <a:endParaRPr lang="en-US" dirty="0">
              <a:solidFill>
                <a:srgbClr val="FF33CC"/>
              </a:solidFill>
            </a:endParaRPr>
          </a:p>
        </p:txBody>
      </p:sp>
    </p:spTree>
    <p:extLst>
      <p:ext uri="{BB962C8B-B14F-4D97-AF65-F5344CB8AC3E}">
        <p14:creationId xmlns:p14="http://schemas.microsoft.com/office/powerpoint/2010/main" val="17204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tejas\SDS project\initial data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916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898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543800" cy="6324600"/>
          </a:xfrm>
        </p:spPr>
        <p:txBody>
          <a:bodyPr>
            <a:normAutofit/>
          </a:bodyPr>
          <a:lstStyle/>
          <a:p>
            <a:pPr marL="36576" indent="0">
              <a:buNone/>
            </a:pPr>
            <a:r>
              <a:rPr lang="en-US" sz="2400" dirty="0" smtClean="0"/>
              <a:t>As shown in the </a:t>
            </a:r>
            <a:r>
              <a:rPr lang="en-US" sz="2400" dirty="0" smtClean="0"/>
              <a:t>data frame </a:t>
            </a:r>
            <a:r>
              <a:rPr lang="en-US" sz="2400" dirty="0" smtClean="0"/>
              <a:t>columns : company name, Location, Year, Fuel type, transmission, owner type, seats belong to the categorical set and columns:</a:t>
            </a:r>
          </a:p>
          <a:p>
            <a:pPr marL="36576" indent="0">
              <a:buNone/>
            </a:pPr>
            <a:r>
              <a:rPr lang="en-US" sz="2400" dirty="0" smtClean="0"/>
              <a:t>Kilometers driven, Mileage(</a:t>
            </a:r>
            <a:r>
              <a:rPr lang="en-US" sz="2400" dirty="0" err="1" smtClean="0"/>
              <a:t>kmpl</a:t>
            </a:r>
            <a:r>
              <a:rPr lang="en-US" sz="2400" dirty="0" smtClean="0"/>
              <a:t>), Engine(CC), Power(</a:t>
            </a:r>
            <a:r>
              <a:rPr lang="en-US" sz="2400" dirty="0" err="1" smtClean="0"/>
              <a:t>bph</a:t>
            </a:r>
            <a:r>
              <a:rPr lang="en-US" sz="2400" dirty="0" smtClean="0"/>
              <a:t>),Price(L)  belongs to numerical set.</a:t>
            </a:r>
          </a:p>
          <a:p>
            <a:pPr marL="36576" indent="0">
              <a:buNone/>
            </a:pPr>
            <a:endParaRPr lang="en-US" sz="2400" dirty="0"/>
          </a:p>
          <a:p>
            <a:pPr marL="36576" indent="0">
              <a:buNone/>
            </a:pPr>
            <a:r>
              <a:rPr lang="en-US" sz="2400" dirty="0" smtClean="0"/>
              <a:t>There are also NAN values which is not be ignored. To know the no.of NAN values we execute the following code:</a:t>
            </a:r>
          </a:p>
          <a:p>
            <a:pPr marL="36576" indent="0">
              <a:buNone/>
            </a:pPr>
            <a:endParaRPr lang="en-US" sz="2400" dirty="0"/>
          </a:p>
          <a:p>
            <a:pPr marL="36576" indent="0">
              <a:buNone/>
            </a:pPr>
            <a:endParaRPr lang="en-US" sz="2400" dirty="0" smtClean="0"/>
          </a:p>
          <a:p>
            <a:pPr marL="36576" indent="0">
              <a:buNone/>
            </a:pPr>
            <a:endParaRPr lang="en-US" sz="2400" dirty="0" smtClean="0"/>
          </a:p>
          <a:p>
            <a:pPr marL="36576" indent="0">
              <a:buNone/>
            </a:pPr>
            <a:r>
              <a:rPr lang="en-US" sz="2400" dirty="0" smtClean="0"/>
              <a:t>We get the </a:t>
            </a:r>
          </a:p>
          <a:p>
            <a:pPr marL="36576" indent="0">
              <a:buNone/>
            </a:pPr>
            <a:r>
              <a:rPr lang="en-US" sz="2400" dirty="0" smtClean="0"/>
              <a:t>no.of NAN values column </a:t>
            </a:r>
          </a:p>
          <a:p>
            <a:pPr marL="36576" indent="0">
              <a:buNone/>
            </a:pPr>
            <a:r>
              <a:rPr lang="en-US" sz="2400" dirty="0" smtClean="0"/>
              <a:t>wise</a:t>
            </a:r>
            <a:endParaRPr lang="en-US" sz="2400" dirty="0"/>
          </a:p>
        </p:txBody>
      </p:sp>
      <p:pic>
        <p:nvPicPr>
          <p:cNvPr id="2050" name="Picture 2" descr="D:\tejas\SDS project\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267200"/>
            <a:ext cx="26670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tejas\SDS project\sr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581400"/>
            <a:ext cx="360997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733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7467600" cy="4525963"/>
          </a:xfrm>
        </p:spPr>
        <p:txBody>
          <a:bodyPr>
            <a:normAutofit/>
          </a:bodyPr>
          <a:lstStyle/>
          <a:p>
            <a:pPr marL="36576" indent="0">
              <a:buNone/>
            </a:pPr>
            <a:r>
              <a:rPr lang="en-US" sz="2400" dirty="0" smtClean="0"/>
              <a:t>Filling NA Values :</a:t>
            </a:r>
          </a:p>
          <a:p>
            <a:pPr marL="36576" indent="0">
              <a:buNone/>
            </a:pPr>
            <a:r>
              <a:rPr lang="en-US" sz="2400" dirty="0" smtClean="0"/>
              <a:t>The nan values cant be just ignored so it has to be filled with some values so for :</a:t>
            </a:r>
          </a:p>
          <a:p>
            <a:pPr marL="36576" indent="0">
              <a:buNone/>
            </a:pPr>
            <a:r>
              <a:rPr lang="en-US" sz="2400" dirty="0" smtClean="0"/>
              <a:t>Categorical : mode </a:t>
            </a:r>
          </a:p>
          <a:p>
            <a:pPr marL="36576" indent="0">
              <a:buNone/>
            </a:pPr>
            <a:r>
              <a:rPr lang="en-US" sz="2400" dirty="0" smtClean="0"/>
              <a:t>Numerical : mean or median </a:t>
            </a:r>
          </a:p>
          <a:p>
            <a:pPr marL="36576" indent="0">
              <a:buNone/>
            </a:pPr>
            <a:r>
              <a:rPr lang="en-US" sz="2400" dirty="0" smtClean="0"/>
              <a:t>Is calculated with respect to those columns and then filled.</a:t>
            </a:r>
          </a:p>
          <a:p>
            <a:pPr marL="36576" indent="0">
              <a:buNone/>
            </a:pPr>
            <a:r>
              <a:rPr lang="en-US" sz="2400" dirty="0" smtClean="0"/>
              <a:t>Code:</a:t>
            </a:r>
            <a:endParaRPr lang="en-US" sz="2400" dirty="0"/>
          </a:p>
        </p:txBody>
      </p:sp>
      <p:pic>
        <p:nvPicPr>
          <p:cNvPr id="3074" name="Picture 2" descr="D:\tejas\SDS project\code for filling NA val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609109"/>
            <a:ext cx="5638800" cy="309649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tejas\SDS project\Ew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124200"/>
            <a:ext cx="27051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197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68" y="0"/>
            <a:ext cx="7467600" cy="1143000"/>
          </a:xfrm>
        </p:spPr>
        <p:txBody>
          <a:bodyPr/>
          <a:lstStyle/>
          <a:p>
            <a:r>
              <a:rPr lang="en-US" dirty="0" smtClean="0">
                <a:solidFill>
                  <a:srgbClr val="FF33CC"/>
                </a:solidFill>
              </a:rPr>
              <a:t>2.Graph Visualization</a:t>
            </a:r>
            <a:endParaRPr lang="en-US" dirty="0">
              <a:solidFill>
                <a:srgbClr val="FF33CC"/>
              </a:solidFill>
            </a:endParaRPr>
          </a:p>
        </p:txBody>
      </p:sp>
      <p:sp>
        <p:nvSpPr>
          <p:cNvPr id="3" name="Content Placeholder 2"/>
          <p:cNvSpPr>
            <a:spLocks noGrp="1"/>
          </p:cNvSpPr>
          <p:nvPr>
            <p:ph idx="1"/>
          </p:nvPr>
        </p:nvSpPr>
        <p:spPr>
          <a:xfrm>
            <a:off x="457200" y="990600"/>
            <a:ext cx="7467600" cy="4525963"/>
          </a:xfrm>
        </p:spPr>
        <p:txBody>
          <a:bodyPr>
            <a:normAutofit/>
          </a:bodyPr>
          <a:lstStyle/>
          <a:p>
            <a:pPr marL="36576" indent="0">
              <a:buNone/>
            </a:pPr>
            <a:r>
              <a:rPr lang="en-US" sz="2400" dirty="0" smtClean="0"/>
              <a:t>Graphical representation of the data is better as it can easily be understood by looking at it .</a:t>
            </a:r>
          </a:p>
          <a:p>
            <a:pPr marL="36576" indent="0">
              <a:buNone/>
            </a:pPr>
            <a:r>
              <a:rPr lang="en-US" sz="2400" dirty="0" smtClean="0"/>
              <a:t>We usually use bar charts for categorical data and histograms or boxplots for numerical data.</a:t>
            </a:r>
          </a:p>
          <a:p>
            <a:pPr marL="36576" indent="0">
              <a:buNone/>
            </a:pPr>
            <a:r>
              <a:rPr lang="en-US" sz="2400" dirty="0" smtClean="0"/>
              <a:t>Categorical data Code:</a:t>
            </a:r>
          </a:p>
        </p:txBody>
      </p:sp>
      <p:pic>
        <p:nvPicPr>
          <p:cNvPr id="5" name="Picture 2" descr="D:\tejas\SDS project\code for graphs of categorical 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27" y="3138055"/>
            <a:ext cx="7308273" cy="364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605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tejas\SDS project\artq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89916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87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tejas\SDS project\graphs for categorical data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34" y="152401"/>
            <a:ext cx="890746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tejas\SDS project\graphs for categorical data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33" y="3733800"/>
            <a:ext cx="6879867"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307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tejas\SDS project\graphs for categorical data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3182"/>
            <a:ext cx="2971800" cy="340821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3467100" y="381000"/>
            <a:ext cx="4648200" cy="2597727"/>
          </a:xfrm>
        </p:spPr>
        <p:txBody>
          <a:bodyPr>
            <a:normAutofit fontScale="85000" lnSpcReduction="20000"/>
          </a:bodyPr>
          <a:lstStyle/>
          <a:p>
            <a:pPr marL="36576" indent="0">
              <a:buNone/>
            </a:pPr>
            <a:r>
              <a:rPr lang="en-US" dirty="0" smtClean="0"/>
              <a:t>We usually use Matplotlib.pyplot library or we can also use seaborn library available in python to plot</a:t>
            </a:r>
          </a:p>
          <a:p>
            <a:pPr marL="36576" indent="0">
              <a:buNone/>
            </a:pPr>
            <a:endParaRPr lang="en-US" dirty="0" smtClean="0"/>
          </a:p>
          <a:p>
            <a:pPr marL="36576" indent="0">
              <a:buNone/>
            </a:pPr>
            <a:r>
              <a:rPr lang="en-US" dirty="0" smtClean="0"/>
              <a:t>Numerical data</a:t>
            </a:r>
          </a:p>
          <a:p>
            <a:pPr marL="36576" indent="0">
              <a:buNone/>
            </a:pPr>
            <a:r>
              <a:rPr lang="en-US" dirty="0" smtClean="0"/>
              <a:t>Code:</a:t>
            </a:r>
          </a:p>
        </p:txBody>
      </p:sp>
      <p:pic>
        <p:nvPicPr>
          <p:cNvPr id="8196" name="Picture 4" descr="D:\tejas\SDS project\code for graphs of numerical 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0000"/>
            <a:ext cx="50292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D:\tejas\SDS project\grahs for numerical data (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895600"/>
            <a:ext cx="3352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15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439</TotalTime>
  <Words>639</Words>
  <Application>Microsoft Office PowerPoint</Application>
  <PresentationFormat>On-screen Show (4:3)</PresentationFormat>
  <Paragraphs>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Technic</vt:lpstr>
      <vt:lpstr>Prices and details of sold cars in India</vt:lpstr>
      <vt:lpstr>1.Exploratory Data Analysis</vt:lpstr>
      <vt:lpstr>PowerPoint Presentation</vt:lpstr>
      <vt:lpstr>PowerPoint Presentation</vt:lpstr>
      <vt:lpstr>PowerPoint Presentation</vt:lpstr>
      <vt:lpstr>2.Graph Visualization</vt:lpstr>
      <vt:lpstr>PowerPoint Presentation</vt:lpstr>
      <vt:lpstr>PowerPoint Presentation</vt:lpstr>
      <vt:lpstr>PowerPoint Presentation</vt:lpstr>
      <vt:lpstr>PowerPoint Presentation</vt:lpstr>
      <vt:lpstr>PowerPoint Presentation</vt:lpstr>
      <vt:lpstr>PowerPoint Presentation</vt:lpstr>
      <vt:lpstr>3.Normalization and Standardization</vt:lpstr>
      <vt:lpstr>PowerPoint Presentation</vt:lpstr>
      <vt:lpstr>PowerPoint Presentation</vt:lpstr>
      <vt:lpstr>PowerPoint Presentation</vt:lpstr>
      <vt:lpstr>PowerPoint Presentation</vt:lpstr>
      <vt:lpstr>PowerPoint Presentation</vt:lpstr>
      <vt:lpstr>4.Hypothesis Testing </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Prices and details of sold cars in India</dc:title>
  <dc:creator>DELL</dc:creator>
  <cp:lastModifiedBy>DELL</cp:lastModifiedBy>
  <cp:revision>25</cp:revision>
  <dcterms:created xsi:type="dcterms:W3CDTF">2006-08-16T00:00:00Z</dcterms:created>
  <dcterms:modified xsi:type="dcterms:W3CDTF">2023-11-30T11:54:33Z</dcterms:modified>
</cp:coreProperties>
</file>