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p3"/>
          <p:cNvSpPr txBox="1"/>
          <p:nvPr/>
        </p:nvSpPr>
        <p:spPr>
          <a:xfrm>
            <a:off x="1981835" y="2133600"/>
            <a:ext cx="8778240" cy="222758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US" sz="6000" dirty="0">
                <a:solidFill>
                  <a:srgbClr val="0033CC"/>
                </a:solidFill>
                <a:latin typeface="Trebuchet MS" panose="020B0603020202020204"/>
                <a:ea typeface="Trebuchet MS" panose="020B0603020202020204"/>
                <a:cs typeface="Trebuchet MS" panose="020B0603020202020204"/>
                <a:sym typeface="Trebuchet MS" panose="020B0603020202020204"/>
              </a:rPr>
              <a:t>Object navigation Using Unity 3D</a:t>
            </a:r>
            <a:endParaRPr lang="en-US" sz="6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buClr>
                <a:schemeClr val="dk1"/>
              </a:buCl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1-03-28 141143"/>
          <p:cNvPicPr>
            <a:picLocks noChangeAspect="1"/>
          </p:cNvPicPr>
          <p:nvPr>
            <p:ph idx="1"/>
          </p:nvPr>
        </p:nvPicPr>
        <p:blipFill>
          <a:blip r:embed="rId1"/>
          <a:stretch>
            <a:fillRect/>
          </a:stretch>
        </p:blipFill>
        <p:spPr>
          <a:xfrm>
            <a:off x="803275" y="364490"/>
            <a:ext cx="10029190" cy="6101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00200" y="1600200"/>
            <a:ext cx="8006715" cy="3784600"/>
          </a:xfrm>
          <a:prstGeom prst="rect">
            <a:avLst/>
          </a:prstGeom>
          <a:noFill/>
        </p:spPr>
        <p:txBody>
          <a:bodyPr wrap="square" rtlCol="0" anchor="t">
            <a:spAutoFit/>
          </a:bodyPr>
          <a:p>
            <a:pPr marL="685800" lvl="0" indent="-342900" algn="just" eaLnBrk="0" hangingPunct="0">
              <a:spcBef>
                <a:spcPts val="0"/>
              </a:spcBef>
              <a:spcAft>
                <a:spcPts val="0"/>
              </a:spcAft>
              <a:buClr>
                <a:srgbClr val="0033CC"/>
              </a:buClr>
              <a:buSzPts val="1800"/>
              <a:defRPr/>
            </a:pPr>
            <a:r>
              <a:rPr lang="en-US" sz="2400" dirty="0">
                <a:latin typeface="Trebuchet MS" panose="020B0603020202020204"/>
                <a:ea typeface="Trebuchet MS" panose="020B0603020202020204"/>
                <a:cs typeface="Trebuchet MS" panose="020B0603020202020204"/>
                <a:sym typeface="Trebuchet MS" panose="020B0603020202020204"/>
              </a:rPr>
              <a:t>2.) The second scene allows the robot to track anything you put in front of it. You can click the screen to initialize the tracker and then the robot will follow around that object.</a:t>
            </a:r>
            <a:endParaRPr lang="en-US" sz="2400" dirty="0">
              <a:latin typeface="Trebuchet MS" panose="020B0603020202020204"/>
              <a:ea typeface="Trebuchet MS" panose="020B0603020202020204"/>
              <a:cs typeface="Trebuchet MS" panose="020B0603020202020204"/>
              <a:sym typeface="Trebuchet MS" panose="020B0603020202020204"/>
            </a:endParaRPr>
          </a:p>
          <a:p>
            <a:pPr marL="685800" lvl="0" indent="-342900" algn="just" eaLnBrk="0" hangingPunct="0">
              <a:spcBef>
                <a:spcPts val="0"/>
              </a:spcBef>
              <a:spcAft>
                <a:spcPts val="0"/>
              </a:spcAft>
              <a:buClr>
                <a:srgbClr val="0033CC"/>
              </a:buClr>
              <a:buSzPts val="1800"/>
              <a:defRPr/>
            </a:pPr>
            <a:endParaRPr lang="en-US" sz="2400"/>
          </a:p>
          <a:p>
            <a:pPr marL="685800" lvl="0" indent="-342900" algn="just" eaLnBrk="0" hangingPunct="0">
              <a:spcBef>
                <a:spcPts val="0"/>
              </a:spcBef>
              <a:spcAft>
                <a:spcPts val="0"/>
              </a:spcAft>
              <a:buClr>
                <a:srgbClr val="0033CC"/>
              </a:buClr>
              <a:buSzPts val="1800"/>
              <a:defRPr/>
            </a:pPr>
            <a:r>
              <a:rPr lang="en-US" sz="2400" dirty="0">
                <a:latin typeface="Trebuchet MS" panose="020B0603020202020204"/>
                <a:ea typeface="Trebuchet MS" panose="020B0603020202020204"/>
                <a:cs typeface="Trebuchet MS" panose="020B0603020202020204"/>
                <a:sym typeface="Arial" panose="020B0604020202020204"/>
              </a:rPr>
              <a:t>for this scene two scripts files are written:</a:t>
            </a:r>
            <a:endParaRPr lang="en-US" sz="2400" dirty="0">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r>
              <a:rPr lang="en-US" sz="2400" dirty="0">
                <a:latin typeface="Trebuchet MS" panose="020B0603020202020204"/>
                <a:ea typeface="Trebuchet MS" panose="020B0603020202020204"/>
                <a:cs typeface="Trebuchet MS" panose="020B0603020202020204"/>
                <a:sym typeface="Arial" panose="020B0604020202020204"/>
              </a:rPr>
              <a:t>. Send Message Behaviour file</a:t>
            </a: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r>
              <a:rPr lang="en-US" sz="2400" dirty="0">
                <a:latin typeface="Trebuchet MS" panose="020B0603020202020204"/>
                <a:ea typeface="Trebuchet MS" panose="020B0603020202020204"/>
                <a:cs typeface="Trebuchet MS" panose="020B0603020202020204"/>
                <a:sym typeface="Arial" panose="020B0604020202020204"/>
              </a:rPr>
              <a:t>. Robot Follow Behaviour file</a:t>
            </a:r>
            <a:endParaRPr lang="en-US" sz="2400" dirty="0">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28600" y="76200"/>
            <a:ext cx="3830320" cy="823595"/>
          </a:xfrm>
        </p:spPr>
        <p:txBody>
          <a:bodyPr/>
          <a:p>
            <a:r>
              <a:rPr lang="en-US" sz="2400">
                <a:latin typeface="+mn-ea"/>
                <a:cs typeface="+mn-ea"/>
              </a:rPr>
              <a:t>Send message Behaviour file:</a:t>
            </a:r>
            <a:endParaRPr lang="en-US" sz="2400">
              <a:latin typeface="+mn-ea"/>
              <a:cs typeface="+mn-ea"/>
            </a:endParaRPr>
          </a:p>
        </p:txBody>
      </p:sp>
      <p:pic>
        <p:nvPicPr>
          <p:cNvPr id="2" name="Picture 1" descr="Screenshot 2021-03-28 134654"/>
          <p:cNvPicPr>
            <a:picLocks noChangeAspect="1"/>
          </p:cNvPicPr>
          <p:nvPr/>
        </p:nvPicPr>
        <p:blipFill>
          <a:blip r:embed="rId1"/>
          <a:stretch>
            <a:fillRect/>
          </a:stretch>
        </p:blipFill>
        <p:spPr>
          <a:xfrm>
            <a:off x="533400" y="990600"/>
            <a:ext cx="4598670" cy="3756025"/>
          </a:xfrm>
          <a:prstGeom prst="rect">
            <a:avLst/>
          </a:prstGeom>
        </p:spPr>
      </p:pic>
      <p:pic>
        <p:nvPicPr>
          <p:cNvPr id="3" name="Picture 2" descr="Screenshot 2021-03-28 134721"/>
          <p:cNvPicPr>
            <a:picLocks noChangeAspect="1"/>
          </p:cNvPicPr>
          <p:nvPr/>
        </p:nvPicPr>
        <p:blipFill>
          <a:blip r:embed="rId2"/>
          <a:stretch>
            <a:fillRect/>
          </a:stretch>
        </p:blipFill>
        <p:spPr>
          <a:xfrm>
            <a:off x="5257800" y="1524000"/>
            <a:ext cx="6875145" cy="4939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934200" y="152400"/>
            <a:ext cx="4335780" cy="951865"/>
          </a:xfrm>
        </p:spPr>
        <p:txBody>
          <a:bodyPr/>
          <a:p>
            <a:r>
              <a:rPr lang="en-US" sz="2400">
                <a:latin typeface="+mn-ea"/>
                <a:cs typeface="+mn-ea"/>
              </a:rPr>
              <a:t>Robot follow behaviour file:</a:t>
            </a:r>
            <a:endParaRPr lang="en-US" sz="2400">
              <a:latin typeface="+mn-ea"/>
              <a:cs typeface="+mn-ea"/>
            </a:endParaRPr>
          </a:p>
        </p:txBody>
      </p:sp>
      <p:pic>
        <p:nvPicPr>
          <p:cNvPr id="3" name="Picture 2" descr="Screenshot 2021-03-28 105254"/>
          <p:cNvPicPr>
            <a:picLocks noChangeAspect="1"/>
          </p:cNvPicPr>
          <p:nvPr/>
        </p:nvPicPr>
        <p:blipFill>
          <a:blip r:embed="rId1"/>
          <a:stretch>
            <a:fillRect/>
          </a:stretch>
        </p:blipFill>
        <p:spPr>
          <a:xfrm>
            <a:off x="533400" y="177800"/>
            <a:ext cx="6423025" cy="6628765"/>
          </a:xfrm>
          <a:prstGeom prst="rect">
            <a:avLst/>
          </a:prstGeom>
        </p:spPr>
      </p:pic>
      <p:pic>
        <p:nvPicPr>
          <p:cNvPr id="6" name="Picture 5" descr="Screenshot 2021-03-28 112958"/>
          <p:cNvPicPr>
            <a:picLocks noChangeAspect="1"/>
          </p:cNvPicPr>
          <p:nvPr/>
        </p:nvPicPr>
        <p:blipFill>
          <a:blip r:embed="rId2"/>
          <a:stretch>
            <a:fillRect/>
          </a:stretch>
        </p:blipFill>
        <p:spPr>
          <a:xfrm>
            <a:off x="6858000" y="1524000"/>
            <a:ext cx="5151120" cy="4797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atsApp Image 2021-05-04 at 11.42.17 AM"/>
          <p:cNvPicPr>
            <a:picLocks noChangeAspect="1"/>
          </p:cNvPicPr>
          <p:nvPr/>
        </p:nvPicPr>
        <p:blipFill>
          <a:blip r:embed="rId1"/>
          <a:stretch>
            <a:fillRect/>
          </a:stretch>
        </p:blipFill>
        <p:spPr>
          <a:xfrm>
            <a:off x="532765" y="630555"/>
            <a:ext cx="10020935" cy="51390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696200" y="5638800"/>
            <a:ext cx="2819400" cy="1060450"/>
          </a:xfrm>
        </p:spPr>
        <p:txBody>
          <a:bodyPr/>
          <a:p>
            <a:r>
              <a:rPr lang="en-US" sz="2800">
                <a:latin typeface="+mn-lt"/>
                <a:cs typeface="+mn-lt"/>
              </a:rPr>
              <a:t>After implimentation</a:t>
            </a:r>
            <a:endParaRPr lang="en-US" sz="2800">
              <a:latin typeface="+mn-lt"/>
              <a:cs typeface="+mn-lt"/>
            </a:endParaRPr>
          </a:p>
        </p:txBody>
      </p:sp>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037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Project Demonstration</a:t>
            </a:r>
            <a:endParaRPr lang="en-US" sz="2400" dirty="0"/>
          </a:p>
        </p:txBody>
      </p:sp>
      <p:pic>
        <p:nvPicPr>
          <p:cNvPr id="1026" name="Picture 2" descr="C:\Users\DELL\Desktop\fw.PNG"/>
          <p:cNvPicPr>
            <a:picLocks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609600" y="2590800"/>
            <a:ext cx="5181600" cy="2934970"/>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descr="Screenshot 2021-03-28 165230"/>
          <p:cNvPicPr>
            <a:picLocks noChangeAspect="1"/>
          </p:cNvPicPr>
          <p:nvPr>
            <p:ph sz="half" idx="4294967295"/>
          </p:nvPr>
        </p:nvPicPr>
        <p:blipFill>
          <a:blip r:embed="rId2"/>
          <a:stretch>
            <a:fillRect/>
          </a:stretch>
        </p:blipFill>
        <p:spPr>
          <a:xfrm>
            <a:off x="6629400" y="2819400"/>
            <a:ext cx="5181600" cy="2689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APP interface</a:t>
            </a:r>
            <a:endParaRPr lang="en-US"/>
          </a:p>
        </p:txBody>
      </p:sp>
      <p:pic>
        <p:nvPicPr>
          <p:cNvPr id="6" name="Content Placeholder 5" descr="WhatsApp Image 2021-05-04 at 11.42.18 AM"/>
          <p:cNvPicPr>
            <a:picLocks noChangeAspect="1"/>
          </p:cNvPicPr>
          <p:nvPr>
            <p:ph idx="1"/>
          </p:nvPr>
        </p:nvPicPr>
        <p:blipFill>
          <a:blip r:embed="rId1"/>
          <a:stretch>
            <a:fillRect/>
          </a:stretch>
        </p:blipFill>
        <p:spPr>
          <a:xfrm>
            <a:off x="1637665" y="1943735"/>
            <a:ext cx="8915400" cy="4114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Conclusion and Future work</a:t>
            </a:r>
            <a:endParaRPr lang="en-US" sz="2400" dirty="0"/>
          </a:p>
        </p:txBody>
      </p:sp>
      <p:sp>
        <p:nvSpPr>
          <p:cNvPr id="5" name="TextBox 4"/>
          <p:cNvSpPr txBox="1"/>
          <p:nvPr/>
        </p:nvSpPr>
        <p:spPr>
          <a:xfrm>
            <a:off x="1752600" y="1752600"/>
            <a:ext cx="9284970" cy="6369685"/>
          </a:xfrm>
          <a:prstGeom prst="rect">
            <a:avLst/>
          </a:prstGeom>
          <a:noFill/>
        </p:spPr>
        <p:txBody>
          <a:bodyPr wrap="square">
            <a:spAutoFit/>
          </a:bodyPr>
          <a:lstStyle/>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 We have introduced a system</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which included mobile robots and a host</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computer.This project uses an Arduino</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robot running a ESP-8266 Node MCU that</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communicates (and drives around) with a</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mobile phone. The phone is running an app</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made in the video game engine Unity 3D</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b="1" dirty="0">
                <a:solidFill>
                  <a:schemeClr val="tx1"/>
                </a:solidFill>
                <a:latin typeface="Trebuchet MS" panose="020B0603020202020204"/>
                <a:ea typeface="Trebuchet MS" panose="020B0603020202020204"/>
                <a:cs typeface="Trebuchet MS" panose="020B0603020202020204"/>
                <a:sym typeface="Trebuchet MS" panose="020B0603020202020204"/>
              </a:rPr>
              <a:t>Future work:</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The development features in brief:  </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.room mapping</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.Multiple object tracking</a:t>
            </a: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pic>
        <p:nvPicPr>
          <p:cNvPr id="4" name="Picture 3" descr="Screenshot 2021-03-28 111521"/>
          <p:cNvPicPr>
            <a:picLocks noChangeAspect="1"/>
          </p:cNvPicPr>
          <p:nvPr/>
        </p:nvPicPr>
        <p:blipFill>
          <a:blip r:embed="rId1"/>
          <a:stretch>
            <a:fillRect/>
          </a:stretch>
        </p:blipFill>
        <p:spPr>
          <a:xfrm>
            <a:off x="8686800" y="2286000"/>
            <a:ext cx="3105150" cy="2540000"/>
          </a:xfrm>
          <a:prstGeom prst="rect">
            <a:avLst/>
          </a:prstGeom>
        </p:spPr>
      </p:pic>
      <p:sp>
        <p:nvSpPr>
          <p:cNvPr id="6" name="Text Box 5"/>
          <p:cNvSpPr txBox="1"/>
          <p:nvPr/>
        </p:nvSpPr>
        <p:spPr>
          <a:xfrm>
            <a:off x="11360150" y="810260"/>
            <a:ext cx="309880" cy="368300"/>
          </a:xfrm>
          <a:prstGeom prst="rect">
            <a:avLst/>
          </a:prstGeom>
          <a:noFill/>
        </p:spPr>
        <p:txBody>
          <a:bodyPr wrap="none" rtlCol="0">
            <a:spAutoFit/>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anose="020B0603020202020204" pitchFamily="34" charset="0"/>
              </a:rPr>
              <a:t>Thank You</a:t>
            </a:r>
            <a:endParaRPr lang="en-US" sz="4000" dirty="0">
              <a:solidFill>
                <a:srgbClr val="FF0000"/>
              </a:solidFill>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2057400" y="2209800"/>
            <a:ext cx="8077200" cy="4191000"/>
          </a:xfrm>
          <a:prstGeom prst="rect">
            <a:avLst/>
          </a:prstGeom>
        </p:spPr>
        <p:txBody>
          <a:bodyPr/>
          <a:lstStyle/>
          <a:p>
            <a:pPr marL="342900" indent="0" algn="just" eaLnBrk="0" hangingPunct="0">
              <a:spcBef>
                <a:spcPts val="0"/>
              </a:spcBef>
              <a:spcAft>
                <a:spcPts val="0"/>
              </a:spcAft>
              <a:buFont typeface="Wingdings" panose="05000000000000000000" pitchFamily="2" charset="2"/>
              <a:buNone/>
              <a:defRPr/>
            </a:pPr>
            <a:r>
              <a:rPr lang="en-US" sz="2400" dirty="0">
                <a:sym typeface="+mn-ea"/>
              </a:rPr>
              <a:t>This project focuses on development of a</a:t>
            </a:r>
            <a:endParaRPr lang="en-US" sz="2400" dirty="0"/>
          </a:p>
          <a:p>
            <a:pPr marL="342900" indent="0" algn="just" eaLnBrk="0" hangingPunct="0">
              <a:spcBef>
                <a:spcPts val="0"/>
              </a:spcBef>
              <a:spcAft>
                <a:spcPts val="0"/>
              </a:spcAft>
              <a:buFont typeface="Wingdings" panose="05000000000000000000" pitchFamily="2" charset="2"/>
              <a:buNone/>
              <a:defRPr/>
            </a:pPr>
            <a:r>
              <a:rPr lang="en-US" sz="2400" dirty="0">
                <a:sym typeface="+mn-ea"/>
              </a:rPr>
              <a:t>robot that can autonomously navigate</a:t>
            </a:r>
            <a:endParaRPr lang="en-US" sz="2400" dirty="0"/>
          </a:p>
          <a:p>
            <a:pPr marL="342900" indent="0" algn="just" eaLnBrk="0" hangingPunct="0">
              <a:spcBef>
                <a:spcPts val="0"/>
              </a:spcBef>
              <a:spcAft>
                <a:spcPts val="0"/>
              </a:spcAft>
              <a:buFont typeface="Wingdings" panose="05000000000000000000" pitchFamily="2" charset="2"/>
              <a:buNone/>
              <a:defRPr/>
            </a:pPr>
            <a:r>
              <a:rPr lang="en-US" sz="2400" dirty="0">
                <a:sym typeface="+mn-ea"/>
              </a:rPr>
              <a:t>and plot a 2D map. It follows a very basic</a:t>
            </a:r>
            <a:endParaRPr lang="en-US" sz="2400" dirty="0"/>
          </a:p>
          <a:p>
            <a:pPr marL="342900" indent="0" algn="just" eaLnBrk="0" hangingPunct="0">
              <a:spcBef>
                <a:spcPts val="0"/>
              </a:spcBef>
              <a:spcAft>
                <a:spcPts val="0"/>
              </a:spcAft>
              <a:buFont typeface="Wingdings" panose="05000000000000000000" pitchFamily="2" charset="2"/>
              <a:buNone/>
              <a:defRPr/>
            </a:pPr>
            <a:r>
              <a:rPr lang="en-US" sz="2400" dirty="0">
                <a:sym typeface="+mn-ea"/>
              </a:rPr>
              <a:t>approach and is dependent on unity 3D game</a:t>
            </a:r>
            <a:endParaRPr lang="en-US" sz="2400" dirty="0"/>
          </a:p>
          <a:p>
            <a:pPr marL="342900" indent="0" algn="just" eaLnBrk="0" hangingPunct="0">
              <a:spcBef>
                <a:spcPts val="0"/>
              </a:spcBef>
              <a:spcAft>
                <a:spcPts val="0"/>
              </a:spcAft>
              <a:buFont typeface="Wingdings" panose="05000000000000000000" pitchFamily="2" charset="2"/>
              <a:buNone/>
              <a:defRPr/>
            </a:pPr>
            <a:r>
              <a:rPr lang="en-US" sz="2400" dirty="0">
                <a:sym typeface="+mn-ea"/>
              </a:rPr>
              <a:t>Engine.</a:t>
            </a:r>
            <a:endParaRPr lang="en-US" sz="2400" dirty="0"/>
          </a:p>
          <a:p>
            <a:pPr marL="342900" indent="0" algn="just" eaLnBrk="0" hangingPunct="0">
              <a:spcBef>
                <a:spcPts val="0"/>
              </a:spcBef>
              <a:spcAft>
                <a:spcPts val="0"/>
              </a:spcAft>
              <a:buFont typeface="Wingdings" panose="05000000000000000000" pitchFamily="2" charset="2"/>
              <a:buNone/>
              <a:defRPr/>
            </a:pPr>
            <a:r>
              <a:rPr lang="en-US" sz="2400" dirty="0">
                <a:sym typeface="+mn-ea"/>
              </a:rPr>
              <a:t>The entire system consists of a</a:t>
            </a:r>
            <a:endParaRPr lang="en-US" sz="2400" dirty="0"/>
          </a:p>
          <a:p>
            <a:pPr marL="342900" indent="0" algn="just" eaLnBrk="0" hangingPunct="0">
              <a:spcBef>
                <a:spcPts val="0"/>
              </a:spcBef>
              <a:spcAft>
                <a:spcPts val="0"/>
              </a:spcAft>
              <a:buFont typeface="Wingdings" panose="05000000000000000000" pitchFamily="2" charset="2"/>
              <a:buNone/>
              <a:defRPr/>
            </a:pPr>
            <a:r>
              <a:rPr lang="en-US" sz="2400" dirty="0" smtClean="0">
                <a:sym typeface="+mn-ea"/>
              </a:rPr>
              <a:t>Car-bot </a:t>
            </a:r>
            <a:r>
              <a:rPr lang="en-US" sz="2400" dirty="0">
                <a:sym typeface="+mn-ea"/>
              </a:rPr>
              <a:t>and an application that is used for</a:t>
            </a:r>
            <a:endParaRPr lang="en-US" sz="2400" dirty="0"/>
          </a:p>
          <a:p>
            <a:pPr marL="342900" indent="0" algn="just" eaLnBrk="0" hangingPunct="0">
              <a:spcBef>
                <a:spcPts val="0"/>
              </a:spcBef>
              <a:spcAft>
                <a:spcPts val="0"/>
              </a:spcAft>
              <a:buFont typeface="Wingdings" panose="05000000000000000000" pitchFamily="2" charset="2"/>
              <a:buNone/>
              <a:defRPr/>
            </a:pPr>
            <a:r>
              <a:rPr lang="en-US" sz="2400" dirty="0">
                <a:sym typeface="+mn-ea"/>
              </a:rPr>
              <a:t>monitoring and mapping.</a:t>
            </a:r>
            <a:endParaRPr lang="en-IN"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Abstract and Scope</a:t>
            </a:r>
            <a:endParaRPr lang="en-US" sz="2400" dirty="0">
              <a:solidFill>
                <a:srgbClr val="FF0000"/>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2057400" y="1752600"/>
            <a:ext cx="8077200" cy="4904740"/>
          </a:xfrm>
          <a:prstGeom prst="rect">
            <a:avLst/>
          </a:prstGeom>
        </p:spPr>
        <p:txBody>
          <a:bodyPr/>
          <a:lstStyle/>
          <a:p>
            <a:pPr marL="342900" algn="just" eaLnBrk="0" hangingPunct="0">
              <a:spcBef>
                <a:spcPts val="0"/>
              </a:spcBef>
              <a:spcAft>
                <a:spcPts val="0"/>
              </a:spcAft>
              <a:defRPr/>
            </a:pPr>
            <a:r>
              <a:rPr lang="en-IN" sz="2400" spc="-1" dirty="0">
                <a:uFill>
                  <a:solidFill>
                    <a:srgbClr val="FFFFFF"/>
                  </a:solidFill>
                </a:uFill>
                <a:latin typeface="Trebuchet MS" panose="020B0603020202020204"/>
                <a:sym typeface="+mn-ea"/>
              </a:rPr>
              <a:t>unity 3D application for developing the software</a:t>
            </a:r>
            <a:r>
              <a:rPr lang="en-IN" sz="2400" spc="-1" dirty="0" smtClean="0">
                <a:uFill>
                  <a:solidFill>
                    <a:srgbClr val="FFFFFF"/>
                  </a:solidFill>
                </a:uFill>
                <a:latin typeface="Trebuchet MS" panose="020B0603020202020204"/>
                <a:sym typeface="+mn-ea"/>
              </a:rPr>
              <a:t>.</a:t>
            </a:r>
            <a:endParaRPr lang="en-IN" sz="2400" spc="-1" dirty="0" smtClean="0">
              <a:uFill>
                <a:solidFill>
                  <a:srgbClr val="FFFFFF"/>
                </a:solidFill>
              </a:uFill>
              <a:latin typeface="Trebuchet MS" panose="020B0603020202020204"/>
            </a:endParaRPr>
          </a:p>
          <a:p>
            <a:pPr marL="342900" indent="12700" algn="just">
              <a:lnSpc>
                <a:spcPct val="100000"/>
              </a:lnSpc>
              <a:buClr>
                <a:srgbClr val="000000"/>
              </a:buClr>
              <a:buSzPct val="45000"/>
            </a:pPr>
            <a:endParaRPr lang="en-IN" sz="2400" spc="-1" dirty="0">
              <a:uFill>
                <a:solidFill>
                  <a:srgbClr val="FFFFFF"/>
                </a:solidFill>
              </a:uFill>
              <a:latin typeface="Trebuchet MS" panose="020B0603020202020204"/>
            </a:endParaRPr>
          </a:p>
          <a:p>
            <a:pPr marL="342900" indent="12700" algn="just">
              <a:lnSpc>
                <a:spcPct val="100000"/>
              </a:lnSpc>
              <a:buClr>
                <a:srgbClr val="000000"/>
              </a:buClr>
              <a:buSzPct val="45000"/>
            </a:pPr>
            <a:endParaRPr lang="en-IN" sz="2400" spc="-1" dirty="0" smtClean="0">
              <a:uFill>
                <a:solidFill>
                  <a:srgbClr val="FFFFFF"/>
                </a:solidFill>
              </a:uFill>
              <a:latin typeface="Trebuchet MS" panose="020B0603020202020204"/>
            </a:endParaRPr>
          </a:p>
          <a:p>
            <a:pPr marL="342900" indent="12700" algn="just">
              <a:lnSpc>
                <a:spcPct val="100000"/>
              </a:lnSpc>
              <a:buClr>
                <a:srgbClr val="000000"/>
              </a:buClr>
              <a:buSzPct val="45000"/>
            </a:pPr>
            <a:endParaRPr lang="en-IN" sz="2400" spc="-1" dirty="0">
              <a:uFill>
                <a:solidFill>
                  <a:srgbClr val="FFFFFF"/>
                </a:solidFill>
              </a:uFill>
              <a:latin typeface="Trebuchet MS" panose="020B0603020202020204"/>
            </a:endParaRPr>
          </a:p>
          <a:p>
            <a:pPr marL="342900" indent="12700" algn="just">
              <a:lnSpc>
                <a:spcPct val="100000"/>
              </a:lnSpc>
              <a:buClr>
                <a:srgbClr val="000000"/>
              </a:buClr>
              <a:buSzPct val="45000"/>
            </a:pPr>
            <a:r>
              <a:rPr lang="en-IN" sz="2400" spc="-1" dirty="0" smtClean="0">
                <a:uFill>
                  <a:solidFill>
                    <a:srgbClr val="FFFFFF"/>
                  </a:solidFill>
                </a:uFill>
                <a:latin typeface="Trebuchet MS" panose="020B0603020202020204"/>
                <a:sym typeface="+mn-ea"/>
              </a:rPr>
              <a:t>Car-bot </a:t>
            </a:r>
            <a:r>
              <a:rPr lang="en-IN" sz="2400" spc="-1" dirty="0">
                <a:uFill>
                  <a:solidFill>
                    <a:srgbClr val="FFFFFF"/>
                  </a:solidFill>
                </a:uFill>
                <a:latin typeface="Trebuchet MS" panose="020B0603020202020204"/>
                <a:sym typeface="+mn-ea"/>
              </a:rPr>
              <a:t>which includes motors, </a:t>
            </a:r>
            <a:r>
              <a:rPr lang="en-US" altLang="en-IN" sz="2400" spc="-1" dirty="0">
                <a:uFill>
                  <a:solidFill>
                    <a:srgbClr val="FFFFFF"/>
                  </a:solidFill>
                </a:uFill>
                <a:latin typeface="Trebuchet MS" panose="020B0603020202020204"/>
                <a:sym typeface="+mn-ea"/>
              </a:rPr>
              <a:t>H bridge </a:t>
            </a:r>
            <a:r>
              <a:rPr lang="en-IN" sz="2400" spc="-1" dirty="0">
                <a:uFill>
                  <a:solidFill>
                    <a:srgbClr val="FFFFFF"/>
                  </a:solidFill>
                </a:uFill>
                <a:latin typeface="Trebuchet MS" panose="020B0603020202020204"/>
                <a:sym typeface="+mn-ea"/>
              </a:rPr>
              <a:t>motor </a:t>
            </a:r>
            <a:r>
              <a:rPr lang="en-IN" sz="2400" spc="-1" dirty="0" smtClean="0">
                <a:uFill>
                  <a:solidFill>
                    <a:srgbClr val="FFFFFF"/>
                  </a:solidFill>
                </a:uFill>
                <a:latin typeface="Trebuchet MS" panose="020B0603020202020204"/>
                <a:sym typeface="+mn-ea"/>
              </a:rPr>
              <a:t>driver, Wi-Fi </a:t>
            </a:r>
            <a:r>
              <a:rPr lang="en-IN" sz="2400" spc="-1" dirty="0">
                <a:uFill>
                  <a:solidFill>
                    <a:srgbClr val="FFFFFF"/>
                  </a:solidFill>
                </a:uFill>
                <a:latin typeface="Trebuchet MS" panose="020B0603020202020204"/>
                <a:sym typeface="+mn-ea"/>
              </a:rPr>
              <a:t>module</a:t>
            </a:r>
            <a:r>
              <a:rPr lang="en-US" altLang="en-IN" sz="2400" spc="-1" dirty="0">
                <a:uFill>
                  <a:solidFill>
                    <a:srgbClr val="FFFFFF"/>
                  </a:solidFill>
                </a:uFill>
                <a:latin typeface="Trebuchet MS" panose="020B0603020202020204"/>
                <a:sym typeface="+mn-ea"/>
              </a:rPr>
              <a:t>(ESP8266)</a:t>
            </a:r>
            <a:r>
              <a:rPr lang="en-IN" sz="2400" spc="-1" dirty="0">
                <a:uFill>
                  <a:solidFill>
                    <a:srgbClr val="FFFFFF"/>
                  </a:solidFill>
                </a:uFill>
                <a:latin typeface="Trebuchet MS" panose="020B0603020202020204"/>
                <a:sym typeface="+mn-ea"/>
              </a:rPr>
              <a:t>, batteries etc.,</a:t>
            </a:r>
            <a:endParaRPr lang="en-IN" sz="2400" spc="-1" dirty="0">
              <a:uFill>
                <a:solidFill>
                  <a:srgbClr val="FFFFFF"/>
                </a:solidFill>
              </a:uFill>
              <a:latin typeface="Trebuchet MS" panose="020B0603020202020204"/>
              <a:sym typeface="+mn-ea"/>
            </a:endParaRPr>
          </a:p>
          <a:p>
            <a:pPr marL="342900" indent="12700" algn="just">
              <a:lnSpc>
                <a:spcPct val="100000"/>
              </a:lnSpc>
              <a:buClr>
                <a:srgbClr val="000000"/>
              </a:buClr>
              <a:buSzPct val="45000"/>
            </a:pPr>
            <a:r>
              <a:rPr lang="en-US" altLang="en-IN" sz="2400" b="1" spc="-1" dirty="0">
                <a:uFill>
                  <a:solidFill>
                    <a:srgbClr val="FFFFFF"/>
                  </a:solidFill>
                </a:uFill>
                <a:latin typeface="Trebuchet MS" panose="020B0603020202020204"/>
              </a:rPr>
              <a:t>Technologies used:</a:t>
            </a:r>
            <a:endParaRPr lang="en-US" altLang="en-IN" sz="2400" b="1" spc="-1" dirty="0">
              <a:uFill>
                <a:solidFill>
                  <a:srgbClr val="FFFFFF"/>
                </a:solidFill>
              </a:uFill>
              <a:latin typeface="Trebuchet MS" panose="020B0603020202020204"/>
            </a:endParaRPr>
          </a:p>
          <a:p>
            <a:pPr algn="just">
              <a:lnSpc>
                <a:spcPct val="100000"/>
              </a:lnSpc>
            </a:pPr>
            <a:r>
              <a:rPr lang="en-US" altLang="en-IN" sz="2400" spc="-1" dirty="0" smtClean="0">
                <a:uFill>
                  <a:solidFill>
                    <a:srgbClr val="FFFFFF"/>
                  </a:solidFill>
                </a:uFill>
                <a:latin typeface="Trebuchet MS" panose="020B0603020202020204"/>
                <a:sym typeface="+mn-ea"/>
              </a:rPr>
              <a:t>    </a:t>
            </a:r>
            <a:r>
              <a:rPr lang="en-IN" sz="2400" spc="-1" dirty="0" smtClean="0">
                <a:uFill>
                  <a:solidFill>
                    <a:srgbClr val="FFFFFF"/>
                  </a:solidFill>
                </a:uFill>
                <a:latin typeface="Trebuchet MS" panose="020B0603020202020204"/>
                <a:sym typeface="+mn-ea"/>
              </a:rPr>
              <a:t>1. Image processing:</a:t>
            </a:r>
            <a:endParaRPr lang="en-IN" sz="2400" spc="-1" dirty="0" smtClean="0">
              <a:uFill>
                <a:solidFill>
                  <a:srgbClr val="FFFFFF"/>
                </a:solidFill>
              </a:uFill>
              <a:latin typeface="Trebuchet MS" panose="020B0603020202020204"/>
            </a:endParaRPr>
          </a:p>
          <a:p>
            <a:pPr algn="just">
              <a:lnSpc>
                <a:spcPct val="100000"/>
              </a:lnSpc>
            </a:pPr>
            <a:r>
              <a:rPr lang="en-IN" sz="2400" spc="-1" dirty="0">
                <a:uFill>
                  <a:solidFill>
                    <a:srgbClr val="FFFFFF"/>
                  </a:solidFill>
                </a:uFill>
                <a:latin typeface="Trebuchet MS" panose="020B0603020202020204"/>
                <a:sym typeface="+mn-ea"/>
              </a:rPr>
              <a:t>	</a:t>
            </a:r>
            <a:r>
              <a:rPr lang="en-IN" sz="2400" spc="-1" dirty="0" smtClean="0">
                <a:uFill>
                  <a:solidFill>
                    <a:srgbClr val="FFFFFF"/>
                  </a:solidFill>
                </a:uFill>
                <a:latin typeface="Trebuchet MS" panose="020B0603020202020204"/>
                <a:sym typeface="+mn-ea"/>
              </a:rPr>
              <a:t>to process the different frames of the   	video </a:t>
            </a:r>
            <a:r>
              <a:rPr lang="en-US" altLang="en-IN" sz="2400" spc="-1" dirty="0" smtClean="0">
                <a:uFill>
                  <a:solidFill>
                    <a:srgbClr val="FFFFFF"/>
                  </a:solidFill>
                </a:uFill>
                <a:latin typeface="Trebuchet MS" panose="020B0603020202020204"/>
                <a:sym typeface="+mn-ea"/>
              </a:rPr>
              <a:t>                	</a:t>
            </a:r>
            <a:r>
              <a:rPr lang="en-IN" sz="2400" spc="-1" dirty="0" smtClean="0">
                <a:uFill>
                  <a:solidFill>
                    <a:srgbClr val="FFFFFF"/>
                  </a:solidFill>
                </a:uFill>
                <a:latin typeface="Trebuchet MS" panose="020B0603020202020204"/>
                <a:sym typeface="+mn-ea"/>
              </a:rPr>
              <a:t>footage and draw conclusions.</a:t>
            </a:r>
            <a:endParaRPr lang="en-IN" sz="2400" spc="-1" dirty="0">
              <a:uFill>
                <a:solidFill>
                  <a:srgbClr val="FFFFFF"/>
                </a:solidFill>
              </a:uFill>
              <a:latin typeface="Trebuchet MS" panose="020B0603020202020204"/>
            </a:endParaRPr>
          </a:p>
          <a:p>
            <a:pPr algn="just">
              <a:lnSpc>
                <a:spcPct val="100000"/>
              </a:lnSpc>
            </a:pPr>
            <a:r>
              <a:rPr lang="en-US" altLang="en-IN" sz="2400" spc="-1" dirty="0" smtClean="0">
                <a:uFill>
                  <a:solidFill>
                    <a:srgbClr val="FFFFFF"/>
                  </a:solidFill>
                </a:uFill>
                <a:latin typeface="Trebuchet MS" panose="020B0603020202020204"/>
                <a:sym typeface="+mn-ea"/>
              </a:rPr>
              <a:t>    2</a:t>
            </a:r>
            <a:r>
              <a:rPr lang="en-IN" sz="2400" spc="-1" dirty="0" smtClean="0">
                <a:uFill>
                  <a:solidFill>
                    <a:srgbClr val="FFFFFF"/>
                  </a:solidFill>
                </a:uFill>
                <a:latin typeface="Trebuchet MS" panose="020B0603020202020204"/>
                <a:sym typeface="+mn-ea"/>
              </a:rPr>
              <a:t>. Object tracking:</a:t>
            </a:r>
            <a:endParaRPr lang="en-IN" sz="2400" spc="-1" dirty="0" smtClean="0">
              <a:uFill>
                <a:solidFill>
                  <a:srgbClr val="FFFFFF"/>
                </a:solidFill>
              </a:uFill>
              <a:latin typeface="Trebuchet MS" panose="020B0603020202020204"/>
            </a:endParaRPr>
          </a:p>
          <a:p>
            <a:pPr algn="just">
              <a:lnSpc>
                <a:spcPct val="100000"/>
              </a:lnSpc>
            </a:pPr>
            <a:r>
              <a:rPr lang="en-IN" sz="2400" spc="-1" dirty="0">
                <a:uFill>
                  <a:solidFill>
                    <a:srgbClr val="FFFFFF"/>
                  </a:solidFill>
                </a:uFill>
                <a:latin typeface="Trebuchet MS" panose="020B0603020202020204"/>
                <a:sym typeface="+mn-ea"/>
              </a:rPr>
              <a:t>	</a:t>
            </a:r>
            <a:r>
              <a:rPr lang="en-IN" sz="2400" spc="-1" dirty="0" smtClean="0">
                <a:uFill>
                  <a:solidFill>
                    <a:srgbClr val="FFFFFF"/>
                  </a:solidFill>
                </a:uFill>
                <a:latin typeface="Trebuchet MS" panose="020B0603020202020204"/>
                <a:sym typeface="+mn-ea"/>
              </a:rPr>
              <a:t>for focussing a target object to follow.</a:t>
            </a:r>
            <a:endParaRPr lang="en-IN" sz="2400" spc="-1" dirty="0">
              <a:uFill>
                <a:solidFill>
                  <a:srgbClr val="FFFFFF"/>
                </a:solidFill>
              </a:uFill>
              <a:latin typeface="Trebuchet MS" panose="020B0603020202020204"/>
            </a:endParaRPr>
          </a:p>
          <a:p>
            <a:pPr marL="342900" indent="12700" algn="just">
              <a:lnSpc>
                <a:spcPct val="100000"/>
              </a:lnSpc>
              <a:buClr>
                <a:srgbClr val="000000"/>
              </a:buClr>
              <a:buSzPct val="45000"/>
            </a:pPr>
            <a:endParaRPr lang="en-IN" sz="2400" spc="-1" dirty="0">
              <a:uFill>
                <a:solidFill>
                  <a:srgbClr val="FFFFFF"/>
                </a:solidFill>
              </a:uFill>
              <a:latin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IN"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Methodology</a:t>
            </a:r>
            <a:endParaRPr lang="en-US" sz="2400" dirty="0">
              <a:solidFill>
                <a:srgbClr val="FF0000"/>
              </a:solidFill>
              <a:latin typeface="Trebuchet MS" panose="020B0603020202020204" pitchFamily="34" charset="0"/>
            </a:endParaRPr>
          </a:p>
        </p:txBody>
      </p:sp>
      <p:pic>
        <p:nvPicPr>
          <p:cNvPr id="2" name="Picture 1" descr="D:\tejas\MPCA lab\Lab2 Student copy\wrgwg.PNG"/>
          <p:cNvPicPr/>
          <p:nvPr/>
        </p:nvPicPr>
        <p:blipFill>
          <a:blip r:embed="rId1">
            <a:extLst>
              <a:ext uri="{28A0092B-C50C-407E-A947-70E740481C1C}">
                <a14:useLocalDpi xmlns:a14="http://schemas.microsoft.com/office/drawing/2010/main" val="0"/>
              </a:ext>
            </a:extLst>
          </a:blip>
          <a:srcRect/>
          <a:stretch>
            <a:fillRect/>
          </a:stretch>
        </p:blipFill>
        <p:spPr bwMode="auto">
          <a:xfrm>
            <a:off x="2666921" y="2285742"/>
            <a:ext cx="3816424" cy="8139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atsApp Image 2021-02-12 at 9.16.32 PM"/>
          <p:cNvPicPr>
            <a:picLocks noChangeAspect="1"/>
          </p:cNvPicPr>
          <p:nvPr/>
        </p:nvPicPr>
        <p:blipFill>
          <a:blip r:embed="rId1"/>
          <a:stretch>
            <a:fillRect/>
          </a:stretch>
        </p:blipFill>
        <p:spPr>
          <a:xfrm>
            <a:off x="1277620" y="381000"/>
            <a:ext cx="9446260" cy="609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752600" y="1905023"/>
            <a:ext cx="9067800" cy="4211931"/>
          </a:xfrm>
          <a:prstGeom prst="rect">
            <a:avLst/>
          </a:prstGeom>
        </p:spPr>
        <p:txBody>
          <a:bodyPr/>
          <a:lstStyle/>
          <a:p>
            <a:pPr marL="685800" lvl="0" indent="-342900" algn="just" eaLnBrk="0" hangingPunct="0">
              <a:spcBef>
                <a:spcPts val="0"/>
              </a:spcBef>
              <a:spcAft>
                <a:spcPts val="0"/>
              </a:spcAft>
              <a:buClr>
                <a:srgbClr val="0033CC"/>
              </a:buClr>
              <a:buSzPts val="1800"/>
              <a:defRPr/>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1.) The first scene allows you to drive around the robot with a camera feed going back to your computer. You can use the arrow keys to drive it around in any direction and the video feed allows you to keep driving even when the robot is out of sight. </a:t>
            </a: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marL="685800" lvl="0" indent="-342900" algn="just" eaLnBrk="0" hangingPunct="0">
              <a:spcBef>
                <a:spcPts val="0"/>
              </a:spcBef>
              <a:spcAft>
                <a:spcPts val="0"/>
              </a:spcAft>
              <a:buClr>
                <a:srgbClr val="0033CC"/>
              </a:buClr>
              <a:buSzPts val="1800"/>
              <a:defRPr/>
            </a:pPr>
            <a:endPar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marL="685800" lvl="0" indent="-342900" algn="just" eaLnBrk="0" hangingPunct="0">
              <a:spcBef>
                <a:spcPts val="0"/>
              </a:spcBef>
              <a:spcAft>
                <a:spcPts val="0"/>
              </a:spcAft>
              <a:buClr>
                <a:srgbClr val="0033CC"/>
              </a:buClr>
              <a:buSzPts val="1800"/>
              <a:defRPr/>
            </a:pPr>
            <a:r>
              <a:rPr lang="en-US" sz="2400" dirty="0">
                <a:solidFill>
                  <a:schemeClr val="tx1"/>
                </a:solidFill>
                <a:latin typeface="Trebuchet MS" panose="020B0603020202020204"/>
                <a:ea typeface="Trebuchet MS" panose="020B0603020202020204"/>
                <a:cs typeface="Trebuchet MS" panose="020B0603020202020204"/>
                <a:sym typeface="Arial" panose="020B0604020202020204"/>
              </a:rPr>
              <a:t>for this scene three script files are written</a:t>
            </a: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r>
              <a:rPr lang="en-US" sz="2400" dirty="0">
                <a:solidFill>
                  <a:schemeClr val="tx1"/>
                </a:solidFill>
                <a:latin typeface="Trebuchet MS" panose="020B0603020202020204"/>
                <a:ea typeface="Trebuchet MS" panose="020B0603020202020204"/>
                <a:cs typeface="Trebuchet MS" panose="020B0603020202020204"/>
                <a:sym typeface="Arial" panose="020B0604020202020204"/>
              </a:rPr>
              <a:t>. client file</a:t>
            </a: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r>
              <a:rPr lang="en-US" sz="2400" dirty="0">
                <a:solidFill>
                  <a:schemeClr val="tx1"/>
                </a:solidFill>
                <a:latin typeface="Trebuchet MS" panose="020B0603020202020204"/>
                <a:ea typeface="Trebuchet MS" panose="020B0603020202020204"/>
                <a:cs typeface="Trebuchet MS" panose="020B0603020202020204"/>
                <a:sym typeface="Arial" panose="020B0604020202020204"/>
              </a:rPr>
              <a:t>. server file</a:t>
            </a: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r>
              <a:rPr lang="en-US" sz="2400" dirty="0">
                <a:solidFill>
                  <a:schemeClr val="tx1"/>
                </a:solidFill>
                <a:latin typeface="Trebuchet MS" panose="020B0603020202020204"/>
                <a:ea typeface="Trebuchet MS" panose="020B0603020202020204"/>
                <a:cs typeface="Trebuchet MS" panose="020B0603020202020204"/>
                <a:sym typeface="Arial" panose="020B0604020202020204"/>
              </a:rPr>
              <a:t>. keyboard input behaviour file.</a:t>
            </a: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Implementation Details</a:t>
            </a:r>
            <a:endParaRPr lang="en-US"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0" y="0"/>
            <a:ext cx="5088255" cy="1655445"/>
          </a:xfrm>
        </p:spPr>
        <p:txBody>
          <a:bodyPr/>
          <a:p>
            <a:pPr algn="l"/>
            <a:r>
              <a:rPr lang="en-US"/>
              <a:t>Server file:</a:t>
            </a:r>
            <a:endParaRPr lang="en-US"/>
          </a:p>
        </p:txBody>
      </p:sp>
      <p:pic>
        <p:nvPicPr>
          <p:cNvPr id="4" name="Picture 3" descr="Screenshot 2021-03-28 103435"/>
          <p:cNvPicPr>
            <a:picLocks noChangeAspect="1"/>
          </p:cNvPicPr>
          <p:nvPr/>
        </p:nvPicPr>
        <p:blipFill>
          <a:blip r:embed="rId1"/>
          <a:stretch>
            <a:fillRect/>
          </a:stretch>
        </p:blipFill>
        <p:spPr>
          <a:xfrm>
            <a:off x="5867400" y="533400"/>
            <a:ext cx="5015865" cy="5730240"/>
          </a:xfrm>
          <a:prstGeom prst="rect">
            <a:avLst/>
          </a:prstGeom>
        </p:spPr>
      </p:pic>
      <p:pic>
        <p:nvPicPr>
          <p:cNvPr id="5" name="Picture 4" descr="Screenshot 2021-03-28 103123"/>
          <p:cNvPicPr>
            <a:picLocks noChangeAspect="1"/>
          </p:cNvPicPr>
          <p:nvPr/>
        </p:nvPicPr>
        <p:blipFill>
          <a:blip r:embed="rId2"/>
          <a:stretch>
            <a:fillRect/>
          </a:stretch>
        </p:blipFill>
        <p:spPr>
          <a:xfrm>
            <a:off x="685800" y="3505200"/>
            <a:ext cx="4719955" cy="1209040"/>
          </a:xfrm>
          <a:prstGeom prst="rect">
            <a:avLst/>
          </a:prstGeom>
        </p:spPr>
      </p:pic>
      <p:pic>
        <p:nvPicPr>
          <p:cNvPr id="6" name="Picture 5" descr="Screenshot 2021-03-28 103208"/>
          <p:cNvPicPr>
            <a:picLocks noChangeAspect="1"/>
          </p:cNvPicPr>
          <p:nvPr/>
        </p:nvPicPr>
        <p:blipFill>
          <a:blip r:embed="rId3"/>
          <a:stretch>
            <a:fillRect/>
          </a:stretch>
        </p:blipFill>
        <p:spPr>
          <a:xfrm>
            <a:off x="685800" y="914400"/>
            <a:ext cx="5222875" cy="17564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1-03-28 104244"/>
          <p:cNvPicPr>
            <a:picLocks noChangeAspect="1"/>
          </p:cNvPicPr>
          <p:nvPr/>
        </p:nvPicPr>
        <p:blipFill>
          <a:blip r:embed="rId1"/>
          <a:stretch>
            <a:fillRect/>
          </a:stretch>
        </p:blipFill>
        <p:spPr>
          <a:xfrm>
            <a:off x="1447800" y="400685"/>
            <a:ext cx="7028180" cy="6353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Content Placeholder 2"/>
          <p:cNvSpPr txBox="1"/>
          <p:nvPr/>
        </p:nvSpPr>
        <p:spPr>
          <a:xfrm>
            <a:off x="762000" y="76200"/>
            <a:ext cx="11358880" cy="6782435"/>
          </a:xfrm>
          <a:prstGeom prst="rect">
            <a:avLst/>
          </a:prstGeom>
        </p:spPr>
        <p:txBody>
          <a:bodyPr/>
          <a:p>
            <a:pPr marL="685800" lvl="0" indent="-342900" algn="just" eaLnBrk="0" hangingPunct="0">
              <a:spcBef>
                <a:spcPts val="0"/>
              </a:spcBef>
              <a:spcAft>
                <a:spcPts val="0"/>
              </a:spcAft>
              <a:buClr>
                <a:srgbClr val="0033CC"/>
              </a:buClr>
              <a:buSzPts val="1800"/>
              <a:defRPr/>
            </a:pPr>
            <a:r>
              <a:rPr lang="en-US" sz="2400" dirty="0">
                <a:solidFill>
                  <a:schemeClr val="tx1"/>
                </a:solidFill>
                <a:latin typeface="Trebuchet MS" panose="020B0603020202020204"/>
                <a:ea typeface="Trebuchet MS" panose="020B0603020202020204"/>
                <a:cs typeface="Trebuchet MS" panose="020B0603020202020204"/>
                <a:sym typeface="Arial" panose="020B0604020202020204"/>
              </a:rPr>
              <a:t>Client file:</a:t>
            </a: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a:p>
            <a:pPr marL="685800" lvl="0" indent="-342900" algn="just" eaLnBrk="0" hangingPunct="0">
              <a:spcBef>
                <a:spcPts val="0"/>
              </a:spcBef>
              <a:spcAft>
                <a:spcPts val="0"/>
              </a:spcAft>
              <a:buClr>
                <a:srgbClr val="0033CC"/>
              </a:buClr>
              <a:buSzPts val="1800"/>
              <a:defRPr/>
            </a:pPr>
            <a:r>
              <a:rPr lang="en-US" sz="2400" dirty="0">
                <a:solidFill>
                  <a:schemeClr val="tx1"/>
                </a:solidFill>
                <a:latin typeface="Trebuchet MS" panose="020B0603020202020204"/>
                <a:ea typeface="Trebuchet MS" panose="020B0603020202020204"/>
                <a:cs typeface="Trebuchet MS" panose="020B0603020202020204"/>
                <a:sym typeface="Arial" panose="020B0604020202020204"/>
              </a:rPr>
              <a:t>	</a:t>
            </a:r>
            <a:endParaRPr lang="en-US" sz="2400" dirty="0">
              <a:solidFill>
                <a:schemeClr val="tx1"/>
              </a:solidFill>
              <a:latin typeface="Trebuchet MS" panose="020B0603020202020204"/>
              <a:ea typeface="Trebuchet MS" panose="020B0603020202020204"/>
              <a:cs typeface="Trebuchet MS" panose="020B0603020202020204"/>
              <a:sym typeface="Arial" panose="020B0604020202020204"/>
            </a:endParaRPr>
          </a:p>
        </p:txBody>
      </p:sp>
      <p:pic>
        <p:nvPicPr>
          <p:cNvPr id="2" name="Picture 1" descr="Screenshot 2021-03-28 101227"/>
          <p:cNvPicPr>
            <a:picLocks noChangeAspect="1"/>
          </p:cNvPicPr>
          <p:nvPr/>
        </p:nvPicPr>
        <p:blipFill>
          <a:blip r:embed="rId1"/>
          <a:stretch>
            <a:fillRect/>
          </a:stretch>
        </p:blipFill>
        <p:spPr>
          <a:xfrm>
            <a:off x="1371600" y="533400"/>
            <a:ext cx="4975860" cy="6195060"/>
          </a:xfrm>
          <a:prstGeom prst="rect">
            <a:avLst/>
          </a:prstGeom>
        </p:spPr>
      </p:pic>
      <p:pic>
        <p:nvPicPr>
          <p:cNvPr id="3" name="Picture 2" descr="Screenshot 2021-03-28 101308"/>
          <p:cNvPicPr>
            <a:picLocks noChangeAspect="1"/>
          </p:cNvPicPr>
          <p:nvPr/>
        </p:nvPicPr>
        <p:blipFill>
          <a:blip r:embed="rId2"/>
          <a:stretch>
            <a:fillRect/>
          </a:stretch>
        </p:blipFill>
        <p:spPr>
          <a:xfrm>
            <a:off x="6019800" y="1676400"/>
            <a:ext cx="6004560" cy="2407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228600" y="152400"/>
            <a:ext cx="3420745" cy="497840"/>
          </a:xfrm>
        </p:spPr>
        <p:txBody>
          <a:bodyPr>
            <a:noAutofit/>
          </a:bodyPr>
          <a:p>
            <a:pPr algn="l"/>
            <a:r>
              <a:rPr lang="en-US"/>
              <a:t>keyboard input behaviour file:</a:t>
            </a:r>
            <a:endParaRPr lang="en-US"/>
          </a:p>
        </p:txBody>
      </p:sp>
      <p:pic>
        <p:nvPicPr>
          <p:cNvPr id="4" name="Picture 3" descr="Screenshot 2021-03-28 104702"/>
          <p:cNvPicPr>
            <a:picLocks noChangeAspect="1"/>
          </p:cNvPicPr>
          <p:nvPr/>
        </p:nvPicPr>
        <p:blipFill>
          <a:blip r:embed="rId1"/>
          <a:stretch>
            <a:fillRect/>
          </a:stretch>
        </p:blipFill>
        <p:spPr>
          <a:xfrm>
            <a:off x="1905000" y="609600"/>
            <a:ext cx="4921250" cy="60191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1889</Words>
  <Application>WPS Presentation</Application>
  <PresentationFormat>Widescreen</PresentationFormat>
  <Paragraphs>90</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 Light</vt:lpstr>
      <vt:lpstr>Calibri</vt:lpstr>
      <vt:lpstr>Microsoft YaHei</vt:lpstr>
      <vt:lpstr>Arial Unicode MS</vt:lpstr>
      <vt:lpstr>Trebuchet MS</vt:lpstr>
      <vt:lpstr>Trebuchet MS</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Send message Behaviour file:</vt:lpstr>
      <vt:lpstr>Robot follow behaviour file:</vt:lpstr>
      <vt:lpstr>PowerPoint 演示文稿</vt:lpstr>
      <vt:lpstr>After implimentation</vt:lpstr>
      <vt:lpstr>APP interface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91973</cp:lastModifiedBy>
  <cp:revision>1</cp:revision>
  <dcterms:created xsi:type="dcterms:W3CDTF">2023-12-04T18:25:40Z</dcterms:created>
  <dcterms:modified xsi:type="dcterms:W3CDTF">2023-12-04T18:25:40Z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CC8CD16A60A04F2480C69A9FC4CBA671</vt:lpwstr>
  </property>
  <property fmtid="{D5CDD505-2E9C-101B-9397-08002B2CF9AE}" pid="3" name="KSOProductBuildVer">
    <vt:lpwstr>1033-11.2.0.11225</vt:lpwstr>
  </property>
</Properties>
</file>