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89" r:id="rId2"/>
    <p:sldId id="256" r:id="rId3"/>
    <p:sldId id="288" r:id="rId4"/>
    <p:sldId id="281" r:id="rId5"/>
    <p:sldId id="282" r:id="rId6"/>
    <p:sldId id="283" r:id="rId7"/>
    <p:sldId id="257" r:id="rId8"/>
    <p:sldId id="259" r:id="rId9"/>
    <p:sldId id="260" r:id="rId10"/>
    <p:sldId id="261" r:id="rId11"/>
    <p:sldId id="262" r:id="rId12"/>
    <p:sldId id="263" r:id="rId13"/>
    <p:sldId id="284" r:id="rId14"/>
    <p:sldId id="264" r:id="rId15"/>
    <p:sldId id="265" r:id="rId16"/>
    <p:sldId id="266" r:id="rId17"/>
    <p:sldId id="267" r:id="rId18"/>
    <p:sldId id="285" r:id="rId19"/>
    <p:sldId id="268" r:id="rId20"/>
    <p:sldId id="269" r:id="rId21"/>
    <p:sldId id="286" r:id="rId22"/>
    <p:sldId id="270" r:id="rId23"/>
    <p:sldId id="287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B57EAD-95C7-476B-B46C-1153BD1754F9}">
          <p14:sldIdLst>
            <p14:sldId id="289"/>
            <p14:sldId id="256"/>
            <p14:sldId id="288"/>
            <p14:sldId id="281"/>
            <p14:sldId id="282"/>
            <p14:sldId id="283"/>
            <p14:sldId id="257"/>
            <p14:sldId id="259"/>
            <p14:sldId id="260"/>
            <p14:sldId id="261"/>
            <p14:sldId id="262"/>
            <p14:sldId id="263"/>
            <p14:sldId id="284"/>
            <p14:sldId id="264"/>
            <p14:sldId id="265"/>
            <p14:sldId id="266"/>
            <p14:sldId id="267"/>
            <p14:sldId id="285"/>
            <p14:sldId id="268"/>
            <p14:sldId id="269"/>
            <p14:sldId id="286"/>
            <p14:sldId id="270"/>
            <p14:sldId id="28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" initials="T" lastIdx="2" clrIdx="0">
    <p:extLst>
      <p:ext uri="{19B8F6BF-5375-455C-9EA6-DF929625EA0E}">
        <p15:presenceInfo xmlns:p15="http://schemas.microsoft.com/office/powerpoint/2012/main" userId="7dbc7a4d82cf10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'data-1696931215622 q(1) 1'!$D$1</c:f>
              <c:strCache>
                <c:ptCount val="1"/>
                <c:pt idx="0">
                  <c:v>strike_rate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'data-1696931215622 q(1) 1'!$A$2:$A$4</c:f>
              <c:strCache>
                <c:ptCount val="3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</c:strCache>
            </c:strRef>
          </c:cat>
          <c:val>
            <c:numRef>
              <c:f>'data-1696931215622 q(1) 1'!$D$2:$D$4</c:f>
              <c:numCache>
                <c:formatCode>General</c:formatCode>
                <c:ptCount val="3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3-41F3-9DB5-530FD9AFE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8243888"/>
        <c:axId val="1782443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'data-1696931215622 q(1) 1'!$B$1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'data-1696931215622 q(1) 1'!$A$2:$A$4</c15:sqref>
                        </c15:formulaRef>
                      </c:ext>
                    </c:extLst>
                    <c:strCache>
                      <c:ptCount val="3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'data-1696931215622 q(1) 1'!$B$2:$B$4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1517</c:v>
                      </c:pt>
                      <c:pt idx="1">
                        <c:v>892</c:v>
                      </c:pt>
                      <c:pt idx="2">
                        <c:v>1349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423-41F3-9DB5-530FD9AFEF1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'data-1696931215622 q(1) 1'!$C$1</c15:sqref>
                        </c15:formulaRef>
                      </c:ext>
                    </c:extLst>
                    <c:strCache>
                      <c:ptCount val="1"/>
                      <c:pt idx="0">
                        <c:v>balls_faced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'data-1696931215622 q(1) 1'!$A$2:$A$4</c15:sqref>
                        </c15:formulaRef>
                      </c:ext>
                    </c:extLst>
                    <c:strCache>
                      <c:ptCount val="3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'data-1696931215622 q(1) 1'!$C$2:$C$4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882</c:v>
                      </c:pt>
                      <c:pt idx="1">
                        <c:v>573</c:v>
                      </c:pt>
                      <c:pt idx="2">
                        <c:v>897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423-41F3-9DB5-530FD9AFEF12}"/>
                  </c:ext>
                </c:extLst>
              </c15:ser>
            </c15:filteredBarSeries>
          </c:ext>
        </c:extLst>
      </c:barChart>
      <c:catAx>
        <c:axId val="17824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44304"/>
        <c:crosses val="autoZero"/>
        <c:auto val="1"/>
        <c:lblAlgn val="ctr"/>
        <c:lblOffset val="100"/>
        <c:noMultiLvlLbl val="0"/>
      </c:catAx>
      <c:valAx>
        <c:axId val="17824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4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'data-1696834097428 q5 (2)'!$D$1</c:f>
              <c:strCache>
                <c:ptCount val="1"/>
                <c:pt idx="0">
                  <c:v>strike_rate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'data-1696834097428 q5 (2)'!$A$2:$A$11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A Nehra</c:v>
                </c:pt>
                <c:pt idx="7">
                  <c:v>MM Patel</c:v>
                </c:pt>
                <c:pt idx="8">
                  <c:v>DJ Bravo</c:v>
                </c:pt>
                <c:pt idx="9">
                  <c:v>KK Cooper</c:v>
                </c:pt>
              </c:strCache>
            </c:strRef>
          </c:cat>
          <c:val>
            <c:numRef>
              <c:f>'data-1696834097428 q5 (2)'!$D$2:$D$11</c:f>
              <c:numCache>
                <c:formatCode>General</c:formatCode>
                <c:ptCount val="10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9-43F0-A590-54AE83A5D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958141008"/>
        <c:axId val="1958140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'data-1696834097428 q5 (2)'!$B$1</c15:sqref>
                        </c15:formulaRef>
                      </c:ext>
                    </c:extLst>
                    <c:strCache>
                      <c:ptCount val="1"/>
                      <c:pt idx="0">
                        <c:v>total_wickets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'data-1696834097428 q5 (2)'!$A$2:$A$11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MA Starc</c:v>
                      </c:pt>
                      <c:pt idx="4">
                        <c:v>SL Malinga</c:v>
                      </c:pt>
                      <c:pt idx="5">
                        <c:v>Imran Tahir</c:v>
                      </c:pt>
                      <c:pt idx="6">
                        <c:v>A Nehra</c:v>
                      </c:pt>
                      <c:pt idx="7">
                        <c:v>MM Patel</c:v>
                      </c:pt>
                      <c:pt idx="8">
                        <c:v>DJ Bravo</c:v>
                      </c:pt>
                      <c:pt idx="9">
                        <c:v>KK Cooper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'data-1696834097428 q5 (2)'!$B$2:$B$11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66</c:v>
                      </c:pt>
                      <c:pt idx="1">
                        <c:v>43</c:v>
                      </c:pt>
                      <c:pt idx="2">
                        <c:v>45</c:v>
                      </c:pt>
                      <c:pt idx="3">
                        <c:v>39</c:v>
                      </c:pt>
                      <c:pt idx="4">
                        <c:v>188</c:v>
                      </c:pt>
                      <c:pt idx="5">
                        <c:v>83</c:v>
                      </c:pt>
                      <c:pt idx="6">
                        <c:v>121</c:v>
                      </c:pt>
                      <c:pt idx="7">
                        <c:v>82</c:v>
                      </c:pt>
                      <c:pt idx="8">
                        <c:v>175</c:v>
                      </c:pt>
                      <c:pt idx="9">
                        <c:v>36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139-43F0-A590-54AE83A5D77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'data-1696834097428 q5 (2)'!$C$1</c15:sqref>
                        </c15:formulaRef>
                      </c:ext>
                    </c:extLst>
                    <c:strCache>
                      <c:ptCount val="1"/>
                      <c:pt idx="0">
                        <c:v>total_balls_bowled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'data-1696834097428 q5 (2)'!$A$2:$A$11</c15:sqref>
                        </c15:formulaRef>
                      </c:ext>
                    </c:extLst>
                    <c:strCache>
                      <c:ptCount val="10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  <c:pt idx="3">
                        <c:v>MA Starc</c:v>
                      </c:pt>
                      <c:pt idx="4">
                        <c:v>SL Malinga</c:v>
                      </c:pt>
                      <c:pt idx="5">
                        <c:v>Imran Tahir</c:v>
                      </c:pt>
                      <c:pt idx="6">
                        <c:v>A Nehra</c:v>
                      </c:pt>
                      <c:pt idx="7">
                        <c:v>MM Patel</c:v>
                      </c:pt>
                      <c:pt idx="8">
                        <c:v>DJ Bravo</c:v>
                      </c:pt>
                      <c:pt idx="9">
                        <c:v>KK Cooper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'data-1696834097428 q5 (2)'!$C$2:$C$11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840</c:v>
                      </c:pt>
                      <c:pt idx="1">
                        <c:v>600</c:v>
                      </c:pt>
                      <c:pt idx="2">
                        <c:v>645</c:v>
                      </c:pt>
                      <c:pt idx="3">
                        <c:v>612</c:v>
                      </c:pt>
                      <c:pt idx="4">
                        <c:v>2974</c:v>
                      </c:pt>
                      <c:pt idx="5">
                        <c:v>1314</c:v>
                      </c:pt>
                      <c:pt idx="6">
                        <c:v>1974</c:v>
                      </c:pt>
                      <c:pt idx="7">
                        <c:v>1382</c:v>
                      </c:pt>
                      <c:pt idx="8">
                        <c:v>2846</c:v>
                      </c:pt>
                      <c:pt idx="9">
                        <c:v>600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139-43F0-A590-54AE83A5D77D}"/>
                  </c:ext>
                </c:extLst>
              </c15:ser>
            </c15:filteredBarSeries>
          </c:ext>
        </c:extLst>
      </c:barChart>
      <c:catAx>
        <c:axId val="19581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140592"/>
        <c:crosses val="autoZero"/>
        <c:auto val="1"/>
        <c:lblAlgn val="ctr"/>
        <c:lblOffset val="100"/>
        <c:noMultiLvlLbl val="0"/>
      </c:catAx>
      <c:valAx>
        <c:axId val="195814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14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'data-1696840312556 Q6(1)'!$B$1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pattFill prst="narHorz">
              <a:fgClr>
                <a:schemeClr val="accent3">
                  <a:shade val="76000"/>
                </a:schemeClr>
              </a:fgClr>
              <a:bgClr>
                <a:schemeClr val="accent3">
                  <a:shade val="76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shade val="76000"/>
                </a:schemeClr>
              </a:innerShdw>
            </a:effectLst>
          </c:spPr>
          <c:invertIfNegative val="0"/>
          <c:cat>
            <c:strRef>
              <c:f>'data-1696840312556 Q6(1)'!$A$2:$A$4</c:f>
              <c:strCache>
                <c:ptCount val="3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</c:strCache>
            </c:strRef>
          </c:cat>
          <c:val>
            <c:numRef>
              <c:f>'data-1696840312556 Q6(1)'!$B$2:$B$4</c:f>
              <c:numCache>
                <c:formatCode>General</c:formatCode>
                <c:ptCount val="3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1-41C2-913A-A2856A27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02365055"/>
        <c:axId val="170236463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'data-1696840312556 Q6(1)'!$C$1</c15:sqref>
                        </c15:formulaRef>
                      </c:ext>
                    </c:extLst>
                    <c:strCache>
                      <c:ptCount val="1"/>
                      <c:pt idx="0">
                        <c:v>bowling_strike_rate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tint val="77000"/>
                      </a:schemeClr>
                    </a:fgClr>
                    <a:bgClr>
                      <a:schemeClr val="accent3">
                        <a:tint val="77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tint val="77000"/>
                      </a:schemeClr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'data-1696840312556 Q6(1)'!$A$2:$A$4</c15:sqref>
                        </c15:formulaRef>
                      </c:ext>
                    </c:extLst>
                    <c:strCache>
                      <c:ptCount val="3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'data-1696840312556 Q6(1)'!$C$2:$C$4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17.64</c:v>
                      </c:pt>
                      <c:pt idx="1">
                        <c:v>11.6938775510204</c:v>
                      </c:pt>
                      <c:pt idx="2">
                        <c:v>19.085106382978701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221-41C2-913A-A2856A27A08A}"/>
                  </c:ext>
                </c:extLst>
              </c15:ser>
            </c15:filteredBarSeries>
          </c:ext>
        </c:extLst>
      </c:barChart>
      <c:catAx>
        <c:axId val="170236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364639"/>
        <c:crosses val="autoZero"/>
        <c:auto val="1"/>
        <c:lblAlgn val="ctr"/>
        <c:lblOffset val="100"/>
        <c:noMultiLvlLbl val="0"/>
      </c:catAx>
      <c:valAx>
        <c:axId val="1702364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36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'data-1696840312556 Q6(1)'!$C$1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'data-1696840312556 Q6(1)'!$A$2:$A$4</c:f>
              <c:strCache>
                <c:ptCount val="3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</c:strCache>
            </c:strRef>
          </c:cat>
          <c:val>
            <c:numRef>
              <c:f>'data-1696840312556 Q6(1)'!$C$2:$C$4</c:f>
              <c:numCache>
                <c:formatCode>General</c:formatCode>
                <c:ptCount val="3"/>
                <c:pt idx="0">
                  <c:v>17.64</c:v>
                </c:pt>
                <c:pt idx="1">
                  <c:v>11.6938775510204</c:v>
                </c:pt>
                <c:pt idx="2">
                  <c:v>19.085106382978701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9-477B-9A9D-AB80238AD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02365055"/>
        <c:axId val="17023646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'data-1696840312556 Q6(1)'!$B$1</c15:sqref>
                        </c15:formulaRef>
                      </c:ext>
                    </c:extLst>
                    <c:strCache>
                      <c:ptCount val="1"/>
                      <c:pt idx="0">
                        <c:v>batting_strike_rate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'data-1696840312556 Q6(1)'!$A$2:$A$4</c15:sqref>
                        </c15:formulaRef>
                      </c:ext>
                    </c:extLst>
                    <c:strCache>
                      <c:ptCount val="3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'data-1696840312556 Q6(1)'!$B$2:$B$4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171.995464852607</c:v>
                      </c:pt>
                      <c:pt idx="1">
                        <c:v>155.67190226875999</c:v>
                      </c:pt>
                      <c:pt idx="2">
                        <c:v>150.39018952062401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FE9-477B-9A9D-AB80238AD8B8}"/>
                  </c:ext>
                </c:extLst>
              </c15:ser>
            </c15:filteredBarSeries>
          </c:ext>
        </c:extLst>
      </c:barChart>
      <c:catAx>
        <c:axId val="170236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364639"/>
        <c:crosses val="autoZero"/>
        <c:auto val="1"/>
        <c:lblAlgn val="ctr"/>
        <c:lblOffset val="100"/>
        <c:noMultiLvlLbl val="0"/>
      </c:catAx>
      <c:valAx>
        <c:axId val="1702364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36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'data-1696840342470 Q6(2)'!$B$1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pattFill prst="narHorz">
              <a:fgClr>
                <a:schemeClr val="accent3">
                  <a:shade val="76000"/>
                </a:schemeClr>
              </a:fgClr>
              <a:bgClr>
                <a:schemeClr val="accent3">
                  <a:shade val="76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shade val="76000"/>
                </a:schemeClr>
              </a:innerShdw>
            </a:effectLst>
          </c:spPr>
          <c:invertIfNegative val="0"/>
          <c:cat>
            <c:strRef>
              <c:f>'data-1696840342470 Q6(2)'!$A$2:$A$11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'data-1696840342470 Q6(2)'!$B$2:$B$11</c:f>
              <c:numCache>
                <c:formatCode>General</c:formatCode>
                <c:ptCount val="10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  <c:pt idx="3">
                  <c:v>148.827059465357</c:v>
                </c:pt>
                <c:pt idx="4">
                  <c:v>148.568608094768</c:v>
                </c:pt>
                <c:pt idx="5">
                  <c:v>148.56004901960699</c:v>
                </c:pt>
                <c:pt idx="6">
                  <c:v>146.82203389830499</c:v>
                </c:pt>
                <c:pt idx="7">
                  <c:v>144.763513513513</c:v>
                </c:pt>
                <c:pt idx="8">
                  <c:v>143.47413383958201</c:v>
                </c:pt>
                <c:pt idx="9">
                  <c:v>142.78874925194401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8-4964-9F6B-E8A309E57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426690336"/>
        <c:axId val="14266766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'data-1696840342470 Q6(2)'!$C$1</c15:sqref>
                        </c15:formulaRef>
                      </c:ext>
                    </c:extLst>
                    <c:strCache>
                      <c:ptCount val="1"/>
                      <c:pt idx="0">
                        <c:v>bowling_strike_rate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tint val="77000"/>
                      </a:schemeClr>
                    </a:fgClr>
                    <a:bgClr>
                      <a:schemeClr val="accent3">
                        <a:tint val="77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tint val="77000"/>
                      </a:schemeClr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'data-1696840342470 Q6(2)'!$A$2:$A$11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AB de Villiers</c:v>
                      </c:pt>
                      <c:pt idx="6">
                        <c:v>RR Pant</c:v>
                      </c:pt>
                      <c:pt idx="7">
                        <c:v>JC Buttler</c:v>
                      </c:pt>
                      <c:pt idx="8">
                        <c:v>KA Pollard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'data-1696840342470 Q6(2)'!$C$2:$C$11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17.64</c:v>
                      </c:pt>
                      <c:pt idx="1">
                        <c:v>11.6938775510204</c:v>
                      </c:pt>
                      <c:pt idx="2">
                        <c:v>19.085106382978701</c:v>
                      </c:pt>
                      <c:pt idx="3">
                        <c:v>18.704081632653001</c:v>
                      </c:pt>
                      <c:pt idx="4">
                        <c:v>14.6811594202898</c:v>
                      </c:pt>
                      <c:pt idx="5">
                        <c:v>28.6315789473684</c:v>
                      </c:pt>
                      <c:pt idx="6">
                        <c:v>24</c:v>
                      </c:pt>
                      <c:pt idx="7">
                        <c:v>24.6666666666666</c:v>
                      </c:pt>
                      <c:pt idx="8">
                        <c:v>19.877358490565999</c:v>
                      </c:pt>
                      <c:pt idx="9">
                        <c:v>28.810344827586199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98-4964-9F6B-E8A309E57376}"/>
                  </c:ext>
                </c:extLst>
              </c15:ser>
            </c15:filteredBarSeries>
          </c:ext>
        </c:extLst>
      </c:barChart>
      <c:catAx>
        <c:axId val="14266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76608"/>
        <c:crosses val="autoZero"/>
        <c:auto val="1"/>
        <c:lblAlgn val="ctr"/>
        <c:lblOffset val="100"/>
        <c:noMultiLvlLbl val="0"/>
      </c:catAx>
      <c:valAx>
        <c:axId val="142667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9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21481145275106"/>
          <c:y val="0.27716389617964426"/>
          <c:w val="0.81117964956044653"/>
          <c:h val="0.373332604257801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'data-1696840342470 Q6(2)'!$C$1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'data-1696840342470 Q6(2)'!$A$2:$A$11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'data-1696840342470 Q6(2)'!$C$2:$C$11</c:f>
              <c:numCache>
                <c:formatCode>General</c:formatCode>
                <c:ptCount val="10"/>
                <c:pt idx="0">
                  <c:v>17.64</c:v>
                </c:pt>
                <c:pt idx="1">
                  <c:v>11.6938775510204</c:v>
                </c:pt>
                <c:pt idx="2">
                  <c:v>19.085106382978701</c:v>
                </c:pt>
                <c:pt idx="3">
                  <c:v>18.704081632653001</c:v>
                </c:pt>
                <c:pt idx="4">
                  <c:v>14.6811594202898</c:v>
                </c:pt>
                <c:pt idx="5">
                  <c:v>28.6315789473684</c:v>
                </c:pt>
                <c:pt idx="6">
                  <c:v>24</c:v>
                </c:pt>
                <c:pt idx="7">
                  <c:v>24.6666666666666</c:v>
                </c:pt>
                <c:pt idx="8">
                  <c:v>19.877358490565999</c:v>
                </c:pt>
                <c:pt idx="9">
                  <c:v>28.810344827586199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9-4D31-BB3A-DC979D79B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426684928"/>
        <c:axId val="14266816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'data-1696840342470 Q6(2)'!$B$1</c15:sqref>
                        </c15:formulaRef>
                      </c:ext>
                    </c:extLst>
                    <c:strCache>
                      <c:ptCount val="1"/>
                      <c:pt idx="0">
                        <c:v>batting_strike_rate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'data-1696840342470 Q6(2)'!$A$2:$A$11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AB de Villiers</c:v>
                      </c:pt>
                      <c:pt idx="6">
                        <c:v>RR Pant</c:v>
                      </c:pt>
                      <c:pt idx="7">
                        <c:v>JC Buttler</c:v>
                      </c:pt>
                      <c:pt idx="8">
                        <c:v>KA Pollard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'data-1696840342470 Q6(2)'!$B$2:$B$11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171.995464852607</c:v>
                      </c:pt>
                      <c:pt idx="1">
                        <c:v>155.67190226875999</c:v>
                      </c:pt>
                      <c:pt idx="2">
                        <c:v>150.39018952062401</c:v>
                      </c:pt>
                      <c:pt idx="3">
                        <c:v>148.827059465357</c:v>
                      </c:pt>
                      <c:pt idx="4">
                        <c:v>148.568608094768</c:v>
                      </c:pt>
                      <c:pt idx="5">
                        <c:v>148.56004901960699</c:v>
                      </c:pt>
                      <c:pt idx="6">
                        <c:v>146.82203389830499</c:v>
                      </c:pt>
                      <c:pt idx="7">
                        <c:v>144.763513513513</c:v>
                      </c:pt>
                      <c:pt idx="8">
                        <c:v>143.47413383958201</c:v>
                      </c:pt>
                      <c:pt idx="9">
                        <c:v>142.78874925194401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5D9-4D31-BB3A-DC979D79B72C}"/>
                  </c:ext>
                </c:extLst>
              </c15:ser>
            </c15:filteredBarSeries>
          </c:ext>
        </c:extLst>
      </c:barChart>
      <c:catAx>
        <c:axId val="142668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81600"/>
        <c:crosses val="autoZero"/>
        <c:auto val="1"/>
        <c:lblAlgn val="ctr"/>
        <c:lblOffset val="100"/>
        <c:noMultiLvlLbl val="0"/>
      </c:catAx>
      <c:valAx>
        <c:axId val="142668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8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086584789825017"/>
          <c:y val="0.16027777777777777"/>
          <c:w val="0.5582680063828912"/>
          <c:h val="9.3136118401866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'data-1697015156501 add 6'!$B$1</c:f>
              <c:strCache>
                <c:ptCount val="1"/>
                <c:pt idx="0">
                  <c:v>total_dismissals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'data-1697015156501 add 6'!$A$2:$A$10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'data-1697015156501 add 6'!$B$2:$B$10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4-4250-AA10-FF7246596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9715616"/>
        <c:axId val="49713536"/>
      </c:barChart>
      <c:catAx>
        <c:axId val="4971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13536"/>
        <c:crosses val="autoZero"/>
        <c:auto val="1"/>
        <c:lblAlgn val="ctr"/>
        <c:lblOffset val="100"/>
        <c:noMultiLvlLbl val="0"/>
      </c:catAx>
      <c:valAx>
        <c:axId val="4971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1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450940507436572"/>
          <c:y val="0.19259696704578594"/>
          <c:w val="0.3504258530183727"/>
          <c:h val="0.58404308836395447"/>
        </c:manualLayout>
      </c:layout>
      <c:pieChart>
        <c:varyColors val="1"/>
        <c:ser>
          <c:idx val="0"/>
          <c:order val="0"/>
          <c:tx>
            <c:strRef>
              <c:f>'data-1697015415020 add7'!$B$1</c:f>
              <c:strCache>
                <c:ptCount val="1"/>
                <c:pt idx="0">
                  <c:v>total_extra_runs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97-4A2F-BA01-0F498A9BB1B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97-4A2F-BA01-0F498A9BB1B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97-4A2F-BA01-0F498A9BB1B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97-4A2F-BA01-0F498A9BB1B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A97-4A2F-BA01-0F498A9BB1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'data-1697015415020 add7'!$A$2:$A$6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'data-1697015415020 add7'!$B$2:$B$6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97-4A2F-BA01-0F498A9BB1B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'data-1697017290994 add 10'!$C$1</c:f>
              <c:strCache>
                <c:ptCount val="1"/>
                <c:pt idx="0">
                  <c:v>total_runs_scored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'data-1697017290994 add 10'!$B$2:$B$12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'data-1697017290994 add 10'!$C$2:$C$12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3-403E-8039-D4DF2206F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23867792"/>
        <c:axId val="523871120"/>
      </c:barChart>
      <c:catAx>
        <c:axId val="52386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71120"/>
        <c:crosses val="autoZero"/>
        <c:auto val="1"/>
        <c:lblAlgn val="ctr"/>
        <c:lblOffset val="100"/>
        <c:noMultiLvlLbl val="0"/>
      </c:catAx>
      <c:valAx>
        <c:axId val="52387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6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'data-1696918784900 q(1) 2'!$D$1</c:f>
              <c:strCache>
                <c:ptCount val="1"/>
                <c:pt idx="0">
                  <c:v>strike_rate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'data-1696918784900 q(1) 2'!$A$2:$A$11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'data-1696918784900 q(1) 2'!$D$2:$D$11</c:f>
              <c:numCache>
                <c:formatCode>General</c:formatCode>
                <c:ptCount val="10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  <c:pt idx="3">
                  <c:v>148.827059465357</c:v>
                </c:pt>
                <c:pt idx="4">
                  <c:v>148.568608094768</c:v>
                </c:pt>
                <c:pt idx="5">
                  <c:v>148.56004901960699</c:v>
                </c:pt>
                <c:pt idx="6">
                  <c:v>146.82203389830499</c:v>
                </c:pt>
                <c:pt idx="7">
                  <c:v>144.763513513513</c:v>
                </c:pt>
                <c:pt idx="8">
                  <c:v>143.47413383958201</c:v>
                </c:pt>
                <c:pt idx="9">
                  <c:v>142.78874925194401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C-4600-90A9-7495B2347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649442992"/>
        <c:axId val="649453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'data-1696918784900 q(1) 2'!$B$1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'data-1696918784900 q(1) 2'!$A$2:$A$11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AB de Villiers</c:v>
                      </c:pt>
                      <c:pt idx="6">
                        <c:v>RR Pant</c:v>
                      </c:pt>
                      <c:pt idx="7">
                        <c:v>JC Buttler</c:v>
                      </c:pt>
                      <c:pt idx="8">
                        <c:v>KA Pollard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'data-1696918784900 q(1) 2'!$B$2:$B$11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1517</c:v>
                      </c:pt>
                      <c:pt idx="1">
                        <c:v>892</c:v>
                      </c:pt>
                      <c:pt idx="2">
                        <c:v>1349</c:v>
                      </c:pt>
                      <c:pt idx="3">
                        <c:v>2728</c:v>
                      </c:pt>
                      <c:pt idx="4">
                        <c:v>1505</c:v>
                      </c:pt>
                      <c:pt idx="5">
                        <c:v>4849</c:v>
                      </c:pt>
                      <c:pt idx="6">
                        <c:v>2079</c:v>
                      </c:pt>
                      <c:pt idx="7">
                        <c:v>1714</c:v>
                      </c:pt>
                      <c:pt idx="8">
                        <c:v>3023</c:v>
                      </c:pt>
                      <c:pt idx="9">
                        <c:v>4772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C5C-4600-90A9-7495B2347C8B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'data-1696918784900 q(1) 2'!$C$1</c15:sqref>
                        </c15:formulaRef>
                      </c:ext>
                    </c:extLst>
                    <c:strCache>
                      <c:ptCount val="1"/>
                      <c:pt idx="0">
                        <c:v>total_balls_faced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'data-1696918784900 q(1) 2'!$A$2:$A$11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AB de Villiers</c:v>
                      </c:pt>
                      <c:pt idx="6">
                        <c:v>RR Pant</c:v>
                      </c:pt>
                      <c:pt idx="7">
                        <c:v>JC Buttler</c:v>
                      </c:pt>
                      <c:pt idx="8">
                        <c:v>KA Pollard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'data-1696918784900 q(1) 2'!$C$2:$C$11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882</c:v>
                      </c:pt>
                      <c:pt idx="1">
                        <c:v>573</c:v>
                      </c:pt>
                      <c:pt idx="2">
                        <c:v>897</c:v>
                      </c:pt>
                      <c:pt idx="3">
                        <c:v>1833</c:v>
                      </c:pt>
                      <c:pt idx="4">
                        <c:v>1013</c:v>
                      </c:pt>
                      <c:pt idx="5">
                        <c:v>3264</c:v>
                      </c:pt>
                      <c:pt idx="6">
                        <c:v>1416</c:v>
                      </c:pt>
                      <c:pt idx="7">
                        <c:v>1184</c:v>
                      </c:pt>
                      <c:pt idx="8">
                        <c:v>2107</c:v>
                      </c:pt>
                      <c:pt idx="9">
                        <c:v>3342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C5C-4600-90A9-7495B2347C8B}"/>
                  </c:ext>
                </c:extLst>
              </c15:ser>
            </c15:filteredBarSeries>
          </c:ext>
        </c:extLst>
      </c:barChart>
      <c:catAx>
        <c:axId val="64944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53808"/>
        <c:crosses val="autoZero"/>
        <c:auto val="1"/>
        <c:lblAlgn val="ctr"/>
        <c:lblOffset val="100"/>
        <c:noMultiLvlLbl val="0"/>
      </c:catAx>
      <c:valAx>
        <c:axId val="64945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4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'data-1696921227351 q(2) 1'!$C$1</c:f>
              <c:strCache>
                <c:ptCount val="1"/>
                <c:pt idx="0">
                  <c:v>batting_average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'data-1696921227351 q(2) 1'!$A$2:$A$4</c:f>
              <c:strCache>
                <c:ptCount val="3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</c:strCache>
            </c:strRef>
          </c:cat>
          <c:val>
            <c:numRef>
              <c:f>'data-1696921227351 q(2) 1'!$C$2:$C$4</c:f>
              <c:numCache>
                <c:formatCode>General</c:formatCode>
                <c:ptCount val="3"/>
                <c:pt idx="0">
                  <c:v>42.693548387096698</c:v>
                </c:pt>
                <c:pt idx="1">
                  <c:v>42.535087719298197</c:v>
                </c:pt>
                <c:pt idx="2">
                  <c:v>41.698412698412596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7-449F-A9DC-9205F56CE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254706431"/>
        <c:axId val="125469894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'data-1696921227351 q(2) 1'!$B$1</c15:sqref>
                        </c15:formulaRef>
                      </c:ext>
                    </c:extLst>
                    <c:strCache>
                      <c:ptCount val="1"/>
                      <c:pt idx="0">
                        <c:v>dismissals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'data-1696921227351 q(2) 1'!$A$2:$A$4</c15:sqref>
                        </c15:formulaRef>
                      </c:ext>
                    </c:extLst>
                    <c:strCache>
                      <c:ptCount val="3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'data-1696921227351 q(2) 1'!$B$2:$B$4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62</c:v>
                      </c:pt>
                      <c:pt idx="1">
                        <c:v>114</c:v>
                      </c:pt>
                      <c:pt idx="2">
                        <c:v>126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8F7-449F-A9DC-9205F56CE90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'data-1696921227351 q(2) 1'!$D$1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5"/>
                    </a:fgClr>
                    <a:bgClr>
                      <a:schemeClr val="accent5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5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'data-1696921227351 q(2) 1'!$A$2:$A$4</c15:sqref>
                        </c15:formulaRef>
                      </c:ext>
                    </c:extLst>
                    <c:strCache>
                      <c:ptCount val="3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'data-1696921227351 q(2) 1'!$D$2:$D$4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2647</c:v>
                      </c:pt>
                      <c:pt idx="1">
                        <c:v>4849</c:v>
                      </c:pt>
                      <c:pt idx="2">
                        <c:v>5254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8F7-449F-A9DC-9205F56CE90F}"/>
                  </c:ext>
                </c:extLst>
              </c15:ser>
            </c15:filteredBarSeries>
          </c:ext>
        </c:extLst>
      </c:barChart>
      <c:catAx>
        <c:axId val="125470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698943"/>
        <c:crosses val="autoZero"/>
        <c:auto val="1"/>
        <c:lblAlgn val="ctr"/>
        <c:lblOffset val="100"/>
        <c:noMultiLvlLbl val="0"/>
      </c:catAx>
      <c:valAx>
        <c:axId val="125469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706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'data-1696922603623 Q(2) 2'!$D$1</c:f>
              <c:strCache>
                <c:ptCount val="1"/>
                <c:pt idx="0">
                  <c:v>batting_average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'data-1696922603623 Q(2) 2'!$A$2:$A$11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'data-1696922603623 Q(2) 2'!$D$2:$D$11</c:f>
              <c:numCache>
                <c:formatCode>General</c:formatCode>
                <c:ptCount val="10"/>
                <c:pt idx="0">
                  <c:v>42.693548387096698</c:v>
                </c:pt>
                <c:pt idx="1">
                  <c:v>42.535087719298197</c:v>
                </c:pt>
                <c:pt idx="2">
                  <c:v>41.698412698412596</c:v>
                </c:pt>
                <c:pt idx="3">
                  <c:v>41.408163265306101</c:v>
                </c:pt>
                <c:pt idx="4">
                  <c:v>41.137931034482698</c:v>
                </c:pt>
                <c:pt idx="5">
                  <c:v>41</c:v>
                </c:pt>
                <c:pt idx="6">
                  <c:v>39.962962962962898</c:v>
                </c:pt>
                <c:pt idx="7">
                  <c:v>39.487804878048699</c:v>
                </c:pt>
                <c:pt idx="8">
                  <c:v>38.703125</c:v>
                </c:pt>
                <c:pt idx="9">
                  <c:v>38.019230769230703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D-4A04-9141-5FCAF7028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641680239"/>
        <c:axId val="16416806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'data-1696922603623 Q(2) 2'!$B$1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'data-1696922603623 Q(2) 2'!$A$2:$A$11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'data-1696922603623 Q(2) 2'!$B$2:$B$11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2647</c:v>
                      </c:pt>
                      <c:pt idx="1">
                        <c:v>4849</c:v>
                      </c:pt>
                      <c:pt idx="2">
                        <c:v>5254</c:v>
                      </c:pt>
                      <c:pt idx="3">
                        <c:v>2029</c:v>
                      </c:pt>
                      <c:pt idx="4">
                        <c:v>4772</c:v>
                      </c:pt>
                      <c:pt idx="5">
                        <c:v>1107</c:v>
                      </c:pt>
                      <c:pt idx="6">
                        <c:v>1079</c:v>
                      </c:pt>
                      <c:pt idx="7">
                        <c:v>1619</c:v>
                      </c:pt>
                      <c:pt idx="8">
                        <c:v>2477</c:v>
                      </c:pt>
                      <c:pt idx="9">
                        <c:v>1977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74D-4A04-9141-5FCAF702846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'data-1696922603623 Q(2) 2'!$C$1</c15:sqref>
                        </c15:formulaRef>
                      </c:ext>
                    </c:extLst>
                    <c:strCache>
                      <c:ptCount val="1"/>
                      <c:pt idx="0">
                        <c:v>dismissals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'data-1696922603623 Q(2) 2'!$A$2:$A$11</c15:sqref>
                        </c15:formulaRef>
                      </c:ext>
                    </c:extLst>
                    <c:strCache>
                      <c:ptCount val="10"/>
                      <c:pt idx="0">
                        <c:v>KL Rahul</c:v>
                      </c:pt>
                      <c:pt idx="1">
                        <c:v>AB de Villiers</c:v>
                      </c:pt>
                      <c:pt idx="2">
                        <c:v>DA Warner</c:v>
                      </c:pt>
                      <c:pt idx="3">
                        <c:v>JP Duminy</c:v>
                      </c:pt>
                      <c:pt idx="4">
                        <c:v>CH Gayle</c:v>
                      </c:pt>
                      <c:pt idx="5">
                        <c:v>ML Hayden</c:v>
                      </c:pt>
                      <c:pt idx="6">
                        <c:v>LMP Simmons</c:v>
                      </c:pt>
                      <c:pt idx="7">
                        <c:v>KS Williamson</c:v>
                      </c:pt>
                      <c:pt idx="8">
                        <c:v>SE Marsh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'data-1696922603623 Q(2) 2'!$C$2:$C$11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62</c:v>
                      </c:pt>
                      <c:pt idx="1">
                        <c:v>114</c:v>
                      </c:pt>
                      <c:pt idx="2">
                        <c:v>126</c:v>
                      </c:pt>
                      <c:pt idx="3">
                        <c:v>49</c:v>
                      </c:pt>
                      <c:pt idx="4">
                        <c:v>116</c:v>
                      </c:pt>
                      <c:pt idx="5">
                        <c:v>27</c:v>
                      </c:pt>
                      <c:pt idx="6">
                        <c:v>27</c:v>
                      </c:pt>
                      <c:pt idx="7">
                        <c:v>41</c:v>
                      </c:pt>
                      <c:pt idx="8">
                        <c:v>64</c:v>
                      </c:pt>
                      <c:pt idx="9">
                        <c:v>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74D-4A04-9141-5FCAF7028469}"/>
                  </c:ext>
                </c:extLst>
              </c15:ser>
            </c15:filteredBarSeries>
          </c:ext>
        </c:extLst>
      </c:barChart>
      <c:catAx>
        <c:axId val="164168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680655"/>
        <c:crosses val="autoZero"/>
        <c:auto val="1"/>
        <c:lblAlgn val="ctr"/>
        <c:lblOffset val="100"/>
        <c:noMultiLvlLbl val="0"/>
      </c:catAx>
      <c:valAx>
        <c:axId val="1641680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68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'data-1696831271072 q3 (1)'!$F$1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strRef>
              <c:f>'data-1696831271072 q3 (1)'!$A$2:$A$4</c:f>
              <c:strCache>
                <c:ptCount val="3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</c:strCache>
            </c:strRef>
          </c:cat>
          <c:val>
            <c:numRef>
              <c:f>'data-1696831271072 q3 (1)'!$F$2:$F$4</c:f>
              <c:numCache>
                <c:formatCode>General</c:formatCode>
                <c:ptCount val="3"/>
                <c:pt idx="0">
                  <c:v>76</c:v>
                </c:pt>
                <c:pt idx="1">
                  <c:v>54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C11-9396-7C4BB3544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560067455"/>
        <c:axId val="15600678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'data-1696831271072 q3 (1)'!$B$1</c15:sqref>
                        </c15:formulaRef>
                      </c:ext>
                    </c:extLst>
                    <c:strCache>
                      <c:ptCount val="1"/>
                      <c:pt idx="0">
                        <c:v>boundary_runs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'data-1696831271072 q3 (1)'!$A$2:$A$4</c15:sqref>
                        </c15:formulaRef>
                      </c:ext>
                    </c:extLst>
                    <c:strCache>
                      <c:ptCount val="3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'data-1696831271072 q3 (1)'!$B$2:$B$4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3630</c:v>
                      </c:pt>
                      <c:pt idx="1">
                        <c:v>3228</c:v>
                      </c:pt>
                      <c:pt idx="2">
                        <c:v>3210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5BA-4C11-9396-7C4BB3544CD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(1)'!$C$1</c15:sqref>
                        </c15:formulaRef>
                      </c:ext>
                    </c:extLst>
                    <c:strCache>
                      <c:ptCount val="1"/>
                      <c:pt idx="0">
                        <c:v>fours</c:v>
                      </c:pt>
                    </c:strCache>
                  </c:strRef>
                </c:tx>
                <c:spPr>
                  <a:pattFill prst="narHorz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(1)'!$A$2:$A$4</c15:sqref>
                        </c15:formulaRef>
                      </c:ext>
                    </c:extLst>
                    <c:strCache>
                      <c:ptCount val="3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384</c:v>
                      </c:pt>
                      <c:pt idx="1">
                        <c:v>504</c:v>
                      </c:pt>
                      <c:pt idx="2">
                        <c:v>510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5BA-4C11-9396-7C4BB3544CD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(1)'!$D$1</c15:sqref>
                        </c15:formulaRef>
                      </c:ext>
                    </c:extLst>
                    <c:strCache>
                      <c:ptCount val="1"/>
                      <c:pt idx="0">
                        <c:v>sixes</c:v>
                      </c:pt>
                    </c:strCache>
                  </c:strRef>
                </c:tx>
                <c:spPr>
                  <a:pattFill prst="narHorz">
                    <a:fgClr>
                      <a:schemeClr val="accent5"/>
                    </a:fgClr>
                    <a:bgClr>
                      <a:schemeClr val="accent5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5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(1)'!$A$2:$A$4</c15:sqref>
                        </c15:formulaRef>
                      </c:ext>
                    </c:extLst>
                    <c:strCache>
                      <c:ptCount val="3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349</c:v>
                      </c:pt>
                      <c:pt idx="1">
                        <c:v>202</c:v>
                      </c:pt>
                      <c:pt idx="2">
                        <c:v>195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BA-4C11-9396-7C4BB3544CD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(1)'!$E$1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1">
                        <a:lumMod val="60000"/>
                      </a:schemeClr>
                    </a:fgClr>
                    <a:bgClr>
                      <a:schemeClr val="accent1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>
                        <a:lumMod val="60000"/>
                      </a:schemeClr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(1)'!$A$2:$A$4</c15:sqref>
                        </c15:formulaRef>
                      </c:ext>
                    </c:extLst>
                    <c:strCache>
                      <c:ptCount val="3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'data-1696831271072 q3 (1)'!$E$2:$E$4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4772</c:v>
                      </c:pt>
                      <c:pt idx="1">
                        <c:v>5878</c:v>
                      </c:pt>
                      <c:pt idx="2">
                        <c:v>5254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BA-4C11-9396-7C4BB3544CDE}"/>
                  </c:ext>
                </c:extLst>
              </c15:ser>
            </c15:filteredBarSeries>
          </c:ext>
        </c:extLst>
      </c:barChart>
      <c:catAx>
        <c:axId val="156006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067871"/>
        <c:crosses val="autoZero"/>
        <c:auto val="1"/>
        <c:lblAlgn val="ctr"/>
        <c:lblOffset val="100"/>
        <c:noMultiLvlLbl val="0"/>
      </c:catAx>
      <c:valAx>
        <c:axId val="1560067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06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'data-1696831594956 q 3 (2)'!$G$1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pattFill prst="narHorz">
              <a:fgClr>
                <a:schemeClr val="accent3">
                  <a:shade val="50000"/>
                </a:schemeClr>
              </a:fgClr>
              <a:bgClr>
                <a:schemeClr val="accent3">
                  <a:shade val="5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shade val="50000"/>
                </a:schemeClr>
              </a:innerShdw>
            </a:effectLst>
          </c:spPr>
          <c:invertIfNegative val="0"/>
          <c:cat>
            <c:strRef>
              <c:f>'data-1696831594956 q 3 (2)'!$A$2:$A$11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SK Raina</c:v>
                </c:pt>
                <c:pt idx="4">
                  <c:v>RG Sharma</c:v>
                </c:pt>
                <c:pt idx="5">
                  <c:v>S Dhawan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MS Dhoni</c:v>
                </c:pt>
              </c:strCache>
            </c:strRef>
          </c:cat>
          <c:val>
            <c:numRef>
              <c:f>'data-1696831594956 q 3 (2)'!$G$2:$G$11</c:f>
              <c:numCache>
                <c:formatCode>General</c:formatCode>
                <c:ptCount val="10"/>
                <c:pt idx="0">
                  <c:v>76</c:v>
                </c:pt>
                <c:pt idx="1">
                  <c:v>54</c:v>
                </c:pt>
                <c:pt idx="2">
                  <c:v>61</c:v>
                </c:pt>
                <c:pt idx="3">
                  <c:v>58</c:v>
                </c:pt>
                <c:pt idx="4">
                  <c:v>59</c:v>
                </c:pt>
                <c:pt idx="5">
                  <c:v>58</c:v>
                </c:pt>
                <c:pt idx="6">
                  <c:v>61</c:v>
                </c:pt>
                <c:pt idx="7">
                  <c:v>60</c:v>
                </c:pt>
                <c:pt idx="8">
                  <c:v>68</c:v>
                </c:pt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4-4EE7-83E6-53BEA3C46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17757904"/>
        <c:axId val="17177641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'data-1696831594956 q 3 (2)'!$B$1</c15:sqref>
                        </c15:formulaRef>
                      </c:ext>
                    </c:extLst>
                    <c:strCache>
                      <c:ptCount val="1"/>
                      <c:pt idx="0">
                        <c:v>boundary_runs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tint val="50000"/>
                      </a:schemeClr>
                    </a:fgClr>
                    <a:bgClr>
                      <a:schemeClr val="accent3">
                        <a:tint val="5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tint val="50000"/>
                      </a:schemeClr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'data-1696831594956 q 3 (2)'!$A$2:$A$11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'data-1696831594956 q 3 (2)'!$B$2:$B$11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3630</c:v>
                      </c:pt>
                      <c:pt idx="1">
                        <c:v>3228</c:v>
                      </c:pt>
                      <c:pt idx="2">
                        <c:v>3210</c:v>
                      </c:pt>
                      <c:pt idx="3">
                        <c:v>3136</c:v>
                      </c:pt>
                      <c:pt idx="4">
                        <c:v>3116</c:v>
                      </c:pt>
                      <c:pt idx="5">
                        <c:v>3018</c:v>
                      </c:pt>
                      <c:pt idx="6">
                        <c:v>2970</c:v>
                      </c:pt>
                      <c:pt idx="7">
                        <c:v>2794</c:v>
                      </c:pt>
                      <c:pt idx="8">
                        <c:v>2644</c:v>
                      </c:pt>
                      <c:pt idx="9">
                        <c:v>2548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954-4EE7-83E6-53BEA3C46EF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(2)'!$C$1</c15:sqref>
                        </c15:formulaRef>
                      </c:ext>
                    </c:extLst>
                    <c:strCache>
                      <c:ptCount val="1"/>
                      <c:pt idx="0">
                        <c:v>fours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tint val="70000"/>
                      </a:schemeClr>
                    </a:fgClr>
                    <a:bgClr>
                      <a:schemeClr val="accent3">
                        <a:tint val="7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tint val="70000"/>
                      </a:schemeClr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384</c:v>
                      </c:pt>
                      <c:pt idx="1">
                        <c:v>504</c:v>
                      </c:pt>
                      <c:pt idx="2">
                        <c:v>510</c:v>
                      </c:pt>
                      <c:pt idx="3">
                        <c:v>493</c:v>
                      </c:pt>
                      <c:pt idx="4">
                        <c:v>458</c:v>
                      </c:pt>
                      <c:pt idx="5">
                        <c:v>591</c:v>
                      </c:pt>
                      <c:pt idx="6">
                        <c:v>390</c:v>
                      </c:pt>
                      <c:pt idx="7">
                        <c:v>454</c:v>
                      </c:pt>
                      <c:pt idx="8">
                        <c:v>376</c:v>
                      </c:pt>
                      <c:pt idx="9">
                        <c:v>313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954-4EE7-83E6-53BEA3C46EF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(2)'!$D$1</c15:sqref>
                        </c15:formulaRef>
                      </c:ext>
                    </c:extLst>
                    <c:strCache>
                      <c:ptCount val="1"/>
                      <c:pt idx="0">
                        <c:v>sixes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tint val="90000"/>
                      </a:schemeClr>
                    </a:fgClr>
                    <a:bgClr>
                      <a:schemeClr val="accent3">
                        <a:tint val="9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tint val="90000"/>
                      </a:schemeClr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349</c:v>
                      </c:pt>
                      <c:pt idx="1">
                        <c:v>202</c:v>
                      </c:pt>
                      <c:pt idx="2">
                        <c:v>195</c:v>
                      </c:pt>
                      <c:pt idx="3">
                        <c:v>194</c:v>
                      </c:pt>
                      <c:pt idx="4">
                        <c:v>214</c:v>
                      </c:pt>
                      <c:pt idx="5">
                        <c:v>109</c:v>
                      </c:pt>
                      <c:pt idx="6">
                        <c:v>235</c:v>
                      </c:pt>
                      <c:pt idx="7">
                        <c:v>163</c:v>
                      </c:pt>
                      <c:pt idx="8">
                        <c:v>190</c:v>
                      </c:pt>
                      <c:pt idx="9">
                        <c:v>216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954-4EE7-83E6-53BEA3C46EF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(2)'!$E$1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shade val="90000"/>
                      </a:schemeClr>
                    </a:fgClr>
                    <a:bgClr>
                      <a:schemeClr val="accent3">
                        <a:shade val="9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shade val="90000"/>
                      </a:schemeClr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4772</c:v>
                      </c:pt>
                      <c:pt idx="1">
                        <c:v>5878</c:v>
                      </c:pt>
                      <c:pt idx="2">
                        <c:v>5254</c:v>
                      </c:pt>
                      <c:pt idx="3">
                        <c:v>5368</c:v>
                      </c:pt>
                      <c:pt idx="4">
                        <c:v>5230</c:v>
                      </c:pt>
                      <c:pt idx="5">
                        <c:v>5197</c:v>
                      </c:pt>
                      <c:pt idx="6">
                        <c:v>4849</c:v>
                      </c:pt>
                      <c:pt idx="7">
                        <c:v>4607</c:v>
                      </c:pt>
                      <c:pt idx="8">
                        <c:v>3874</c:v>
                      </c:pt>
                      <c:pt idx="9">
                        <c:v>4632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954-4EE7-83E6-53BEA3C46EF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(2)'!$F$1</c15:sqref>
                        </c15:formulaRef>
                      </c:ext>
                    </c:extLst>
                    <c:strCache>
                      <c:ptCount val="1"/>
                      <c:pt idx="0">
                        <c:v>boundary_count</c:v>
                      </c:pt>
                    </c:strCache>
                  </c:strRef>
                </c:tx>
                <c:spPr>
                  <a:pattFill prst="narHorz">
                    <a:fgClr>
                      <a:schemeClr val="accent3">
                        <a:shade val="70000"/>
                      </a:schemeClr>
                    </a:fgClr>
                    <a:bgClr>
                      <a:schemeClr val="accent3">
                        <a:shade val="7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>
                        <a:shade val="70000"/>
                      </a:schemeClr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(2)'!$A$2:$A$11</c15:sqref>
                        </c15:formulaRef>
                      </c:ext>
                    </c:extLst>
                    <c:strCache>
                      <c:ptCount val="10"/>
                      <c:pt idx="0">
                        <c:v>CH Gayle</c:v>
                      </c:pt>
                      <c:pt idx="1">
                        <c:v>V Kohli</c:v>
                      </c:pt>
                      <c:pt idx="2">
                        <c:v>DA Warner</c:v>
                      </c:pt>
                      <c:pt idx="3">
                        <c:v>SK Raina</c:v>
                      </c:pt>
                      <c:pt idx="4">
                        <c:v>RG Sharma</c:v>
                      </c:pt>
                      <c:pt idx="5">
                        <c:v>S Dhawan</c:v>
                      </c:pt>
                      <c:pt idx="6">
                        <c:v>AB de Villiers</c:v>
                      </c:pt>
                      <c:pt idx="7">
                        <c:v>RV Uthappa</c:v>
                      </c:pt>
                      <c:pt idx="8">
                        <c:v>SR Watson</c:v>
                      </c:pt>
                      <c:pt idx="9">
                        <c:v>MS Dhoni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'data-1696831594956 q 3 (2)'!$F$2:$F$11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733</c:v>
                      </c:pt>
                      <c:pt idx="1">
                        <c:v>706</c:v>
                      </c:pt>
                      <c:pt idx="2">
                        <c:v>705</c:v>
                      </c:pt>
                      <c:pt idx="3">
                        <c:v>687</c:v>
                      </c:pt>
                      <c:pt idx="4">
                        <c:v>672</c:v>
                      </c:pt>
                      <c:pt idx="5">
                        <c:v>700</c:v>
                      </c:pt>
                      <c:pt idx="6">
                        <c:v>625</c:v>
                      </c:pt>
                      <c:pt idx="7">
                        <c:v>617</c:v>
                      </c:pt>
                      <c:pt idx="8">
                        <c:v>566</c:v>
                      </c:pt>
                      <c:pt idx="9">
                        <c:v>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954-4EE7-83E6-53BEA3C46EFC}"/>
                  </c:ext>
                </c:extLst>
              </c15:ser>
            </c15:filteredBarSeries>
          </c:ext>
        </c:extLst>
      </c:barChart>
      <c:catAx>
        <c:axId val="17177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764144"/>
        <c:crosses val="autoZero"/>
        <c:auto val="1"/>
        <c:lblAlgn val="ctr"/>
        <c:lblOffset val="100"/>
        <c:noMultiLvlLbl val="0"/>
      </c:catAx>
      <c:valAx>
        <c:axId val="1717764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75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'data-1696838748777 q4 (1)'!$D$1</c:f>
              <c:strCache>
                <c:ptCount val="1"/>
                <c:pt idx="0">
                  <c:v>economy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'data-1696838748777 q4 (1)'!$A$2:$A$4</c:f>
              <c:strCache>
                <c:ptCount val="3"/>
                <c:pt idx="0">
                  <c:v>Rashid Khan</c:v>
                </c:pt>
                <c:pt idx="1">
                  <c:v>Mustafizur Rahman</c:v>
                </c:pt>
                <c:pt idx="2">
                  <c:v>KK Cooper</c:v>
                </c:pt>
              </c:strCache>
            </c:strRef>
          </c:cat>
          <c:val>
            <c:numRef>
              <c:f>'data-1696838748777 q4 (1)'!$D$2:$D$4</c:f>
              <c:numCache>
                <c:formatCode>General</c:formatCode>
                <c:ptCount val="3"/>
                <c:pt idx="0">
                  <c:v>9.9968223705115893</c:v>
                </c:pt>
                <c:pt idx="1">
                  <c:v>10.5095541401273</c:v>
                </c:pt>
                <c:pt idx="2">
                  <c:v>10.532639167000401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1-4140-9344-6AAD2E56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633080656"/>
        <c:axId val="16330752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'data-1696838748777 q4 (1)'!$B$1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'data-1696838748777 q4 (1)'!$A$2:$A$4</c15:sqref>
                        </c15:formulaRef>
                      </c:ext>
                    </c:extLst>
                    <c:strCache>
                      <c:ptCount val="3"/>
                      <c:pt idx="0">
                        <c:v>Rashid Khan</c:v>
                      </c:pt>
                      <c:pt idx="1">
                        <c:v>Mustafizur Rahman</c:v>
                      </c:pt>
                      <c:pt idx="2">
                        <c:v>KK Cooper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'data-1696838748777 q4 (1)'!$B$2:$B$4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1573</c:v>
                      </c:pt>
                      <c:pt idx="1">
                        <c:v>693</c:v>
                      </c:pt>
                      <c:pt idx="2">
                        <c:v>789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511-4140-9344-6AAD2E56F0B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'data-1696838748777 q4 (1)'!$C$1</c15:sqref>
                        </c15:formulaRef>
                      </c:ext>
                    </c:extLst>
                    <c:strCache>
                      <c:ptCount val="1"/>
                      <c:pt idx="0">
                        <c:v>total_overs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'data-1696838748777 q4 (1)'!$A$2:$A$4</c15:sqref>
                        </c15:formulaRef>
                      </c:ext>
                    </c:extLst>
                    <c:strCache>
                      <c:ptCount val="3"/>
                      <c:pt idx="0">
                        <c:v>Rashid Khan</c:v>
                      </c:pt>
                      <c:pt idx="1">
                        <c:v>Mustafizur Rahman</c:v>
                      </c:pt>
                      <c:pt idx="2">
                        <c:v>KK Cooper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'data-1696838748777 q4 (1)'!$C$2:$C$4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15735</c:v>
                      </c:pt>
                      <c:pt idx="1">
                        <c:v>6594</c:v>
                      </c:pt>
                      <c:pt idx="2">
                        <c:v>7491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511-4140-9344-6AAD2E56F0B9}"/>
                  </c:ext>
                </c:extLst>
              </c15:ser>
            </c15:filteredBarSeries>
          </c:ext>
        </c:extLst>
      </c:barChart>
      <c:catAx>
        <c:axId val="16330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075248"/>
        <c:crosses val="autoZero"/>
        <c:auto val="1"/>
        <c:lblAlgn val="ctr"/>
        <c:lblOffset val="100"/>
        <c:noMultiLvlLbl val="0"/>
      </c:catAx>
      <c:valAx>
        <c:axId val="163307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0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'data-1696838971456 q 4 (2)'!$D$1</c:f>
              <c:strCache>
                <c:ptCount val="1"/>
                <c:pt idx="0">
                  <c:v>economy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'data-1696838971456 q 4 (2)'!$A$2:$A$11</c:f>
              <c:strCache>
                <c:ptCount val="10"/>
                <c:pt idx="0">
                  <c:v>Rashid Khan</c:v>
                </c:pt>
                <c:pt idx="1">
                  <c:v>Mustafizur Rahman</c:v>
                </c:pt>
                <c:pt idx="2">
                  <c:v>KK Cooper</c:v>
                </c:pt>
                <c:pt idx="3">
                  <c:v>SP Narine</c:v>
                </c:pt>
                <c:pt idx="4">
                  <c:v>DJ Bravo</c:v>
                </c:pt>
                <c:pt idx="5">
                  <c:v>M Muralitharan</c:v>
                </c:pt>
                <c:pt idx="6">
                  <c:v>JJ Bumrah</c:v>
                </c:pt>
                <c:pt idx="7">
                  <c:v>SK Warne</c:v>
                </c:pt>
                <c:pt idx="8">
                  <c:v>R Bhatia</c:v>
                </c:pt>
                <c:pt idx="9">
                  <c:v>A Kumble</c:v>
                </c:pt>
              </c:strCache>
            </c:strRef>
          </c:cat>
          <c:val>
            <c:numRef>
              <c:f>'data-1696838971456 q 4 (2)'!$D$2:$D$11</c:f>
              <c:numCache>
                <c:formatCode>General</c:formatCode>
                <c:ptCount val="10"/>
                <c:pt idx="0">
                  <c:v>9.9968223705115893</c:v>
                </c:pt>
                <c:pt idx="1">
                  <c:v>10.5095541401273</c:v>
                </c:pt>
                <c:pt idx="2">
                  <c:v>10.532639167000401</c:v>
                </c:pt>
                <c:pt idx="3">
                  <c:v>10.6521450391818</c:v>
                </c:pt>
                <c:pt idx="4">
                  <c:v>10.7138901196278</c:v>
                </c:pt>
                <c:pt idx="5">
                  <c:v>10.9087518647439</c:v>
                </c:pt>
                <c:pt idx="6">
                  <c:v>11.1498404165966</c:v>
                </c:pt>
                <c:pt idx="7">
                  <c:v>11.1610543958555</c:v>
                </c:pt>
                <c:pt idx="8">
                  <c:v>11.226826608505901</c:v>
                </c:pt>
                <c:pt idx="9">
                  <c:v>11.2430311790212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2-46BD-958C-A70186028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151054752"/>
        <c:axId val="11510551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'data-1696838971456 q 4 (2)'!$B$1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'data-1696838971456 q 4 (2)'!$A$2:$A$11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Mustafizur Rahman</c:v>
                      </c:pt>
                      <c:pt idx="2">
                        <c:v>KK Cooper</c:v>
                      </c:pt>
                      <c:pt idx="3">
                        <c:v>SP Narine</c:v>
                      </c:pt>
                      <c:pt idx="4">
                        <c:v>DJ Bravo</c:v>
                      </c:pt>
                      <c:pt idx="5">
                        <c:v>M Muralitharan</c:v>
                      </c:pt>
                      <c:pt idx="6">
                        <c:v>JJ Bumrah</c:v>
                      </c:pt>
                      <c:pt idx="7">
                        <c:v>SK Warne</c:v>
                      </c:pt>
                      <c:pt idx="8">
                        <c:v>R Bhatia</c:v>
                      </c:pt>
                      <c:pt idx="9">
                        <c:v>A Kumble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'data-1696838971456 q 4 (2)'!$B$2:$B$11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1573</c:v>
                      </c:pt>
                      <c:pt idx="1">
                        <c:v>693</c:v>
                      </c:pt>
                      <c:pt idx="2">
                        <c:v>789</c:v>
                      </c:pt>
                      <c:pt idx="3">
                        <c:v>3208</c:v>
                      </c:pt>
                      <c:pt idx="4">
                        <c:v>3869</c:v>
                      </c:pt>
                      <c:pt idx="5">
                        <c:v>1755</c:v>
                      </c:pt>
                      <c:pt idx="6">
                        <c:v>2655</c:v>
                      </c:pt>
                      <c:pt idx="7">
                        <c:v>1465</c:v>
                      </c:pt>
                      <c:pt idx="8">
                        <c:v>2059</c:v>
                      </c:pt>
                      <c:pt idx="9">
                        <c:v>1089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1A2-46BD-958C-A70186028CD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'data-1696838971456 q 4 (2)'!$C$1</c15:sqref>
                        </c15:formulaRef>
                      </c:ext>
                    </c:extLst>
                    <c:strCache>
                      <c:ptCount val="1"/>
                      <c:pt idx="0">
                        <c:v>total_overs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'data-1696838971456 q 4 (2)'!$A$2:$A$11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Mustafizur Rahman</c:v>
                      </c:pt>
                      <c:pt idx="2">
                        <c:v>KK Cooper</c:v>
                      </c:pt>
                      <c:pt idx="3">
                        <c:v>SP Narine</c:v>
                      </c:pt>
                      <c:pt idx="4">
                        <c:v>DJ Bravo</c:v>
                      </c:pt>
                      <c:pt idx="5">
                        <c:v>M Muralitharan</c:v>
                      </c:pt>
                      <c:pt idx="6">
                        <c:v>JJ Bumrah</c:v>
                      </c:pt>
                      <c:pt idx="7">
                        <c:v>SK Warne</c:v>
                      </c:pt>
                      <c:pt idx="8">
                        <c:v>R Bhatia</c:v>
                      </c:pt>
                      <c:pt idx="9">
                        <c:v>A Kumble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'data-1696838971456 q 4 (2)'!$C$2:$C$11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15735</c:v>
                      </c:pt>
                      <c:pt idx="1">
                        <c:v>6594</c:v>
                      </c:pt>
                      <c:pt idx="2">
                        <c:v>7491</c:v>
                      </c:pt>
                      <c:pt idx="3">
                        <c:v>30116</c:v>
                      </c:pt>
                      <c:pt idx="4">
                        <c:v>36112</c:v>
                      </c:pt>
                      <c:pt idx="5">
                        <c:v>16088</c:v>
                      </c:pt>
                      <c:pt idx="6">
                        <c:v>23812</c:v>
                      </c:pt>
                      <c:pt idx="7">
                        <c:v>13126</c:v>
                      </c:pt>
                      <c:pt idx="8">
                        <c:v>18340</c:v>
                      </c:pt>
                      <c:pt idx="9">
                        <c:v>9686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1A2-46BD-958C-A70186028CD1}"/>
                  </c:ext>
                </c:extLst>
              </c15:ser>
            </c15:filteredBarSeries>
          </c:ext>
        </c:extLst>
      </c:barChart>
      <c:catAx>
        <c:axId val="115105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055168"/>
        <c:crosses val="autoZero"/>
        <c:auto val="1"/>
        <c:lblAlgn val="ctr"/>
        <c:lblOffset val="100"/>
        <c:noMultiLvlLbl val="0"/>
      </c:catAx>
      <c:valAx>
        <c:axId val="115105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05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'data-1696833978446 q5(1)'!$D$1</c:f>
              <c:strCache>
                <c:ptCount val="1"/>
                <c:pt idx="0">
                  <c:v>strike_rate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'data-1696833978446 q5(1)'!$A$2:$A$4</c:f>
              <c:strCache>
                <c:ptCount val="3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</c:strCache>
            </c:strRef>
          </c:cat>
          <c:val>
            <c:numRef>
              <c:f>'data-1696833978446 q5(1)'!$D$2:$D$4</c:f>
              <c:numCache>
                <c:formatCode>General</c:formatCode>
                <c:ptCount val="3"/>
                <c:pt idx="0">
                  <c:v>12</c:v>
                </c:pt>
                <c:pt idx="1">
                  <c:v>13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E-4150-ADCA-D7FEAD768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143628576"/>
        <c:axId val="114362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'data-1696833978446 q5(1)'!$B$1</c15:sqref>
                        </c15:formulaRef>
                      </c:ext>
                    </c:extLst>
                    <c:strCache>
                      <c:ptCount val="1"/>
                      <c:pt idx="0">
                        <c:v>total_wickets</c:v>
                      </c:pt>
                    </c:strCache>
                  </c:strRef>
                </c:tx>
                <c:spPr>
                  <a:pattFill prst="narHorz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1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'data-1696833978446 q5(1)'!$A$2:$A$4</c15:sqref>
                        </c15:formulaRef>
                      </c:ext>
                    </c:extLst>
                    <c:strCache>
                      <c:ptCount val="3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'data-1696833978446 q5(1)'!$B$2:$B$4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66</c:v>
                      </c:pt>
                      <c:pt idx="1">
                        <c:v>43</c:v>
                      </c:pt>
                      <c:pt idx="2">
                        <c:v>45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86E-4150-ADCA-D7FEAD768B1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'data-1696833978446 q5(1)'!$C$1</c15:sqref>
                        </c15:formulaRef>
                      </c:ext>
                    </c:extLst>
                    <c:strCache>
                      <c:ptCount val="1"/>
                      <c:pt idx="0">
                        <c:v>total_balls_bowled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'data-1696833978446 q5(1)'!$A$2:$A$4</c15:sqref>
                        </c15:formulaRef>
                      </c:ext>
                    </c:extLst>
                    <c:strCache>
                      <c:ptCount val="3"/>
                      <c:pt idx="0">
                        <c:v>K Rabada</c:v>
                      </c:pt>
                      <c:pt idx="1">
                        <c:v>DE Bollinger</c:v>
                      </c:pt>
                      <c:pt idx="2">
                        <c:v>AJ Tye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'data-1696833978446 q5(1)'!$C$2:$C$4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840</c:v>
                      </c:pt>
                      <c:pt idx="1">
                        <c:v>600</c:v>
                      </c:pt>
                      <c:pt idx="2">
                        <c:v>645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86E-4150-ADCA-D7FEAD768B1C}"/>
                  </c:ext>
                </c:extLst>
              </c15:ser>
            </c15:filteredBarSeries>
          </c:ext>
        </c:extLst>
      </c:barChart>
      <c:catAx>
        <c:axId val="114362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620672"/>
        <c:crosses val="autoZero"/>
        <c:auto val="1"/>
        <c:lblAlgn val="ctr"/>
        <c:lblOffset val="100"/>
        <c:noMultiLvlLbl val="0"/>
      </c:catAx>
      <c:valAx>
        <c:axId val="114362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62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1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78878-A8E9-4439-AB5B-DC976DE5D6A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9239-D8EF-4EC7-8524-B59F4B35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EFDE-A8FE-4C42-B6C4-2F1DB343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657" y="457901"/>
            <a:ext cx="8825658" cy="800448"/>
          </a:xfrm>
        </p:spPr>
        <p:txBody>
          <a:bodyPr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658E5-7EB1-48DD-9385-18D26EF93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014" y="209570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STRUCTURED QUERY LANGUAGE (SQL) PROJECT</a:t>
            </a:r>
            <a:endParaRPr lang="en-US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3E453-7B4D-4C0F-9F06-AF403D08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61" y="4404220"/>
            <a:ext cx="3162650" cy="15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C06-3DDB-4761-9A83-7948AE11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959" y="75501"/>
            <a:ext cx="4714612" cy="782915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 list of 10 players s with good Average who have played more than 2 IPL seasons. </a:t>
            </a: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OUTPUT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B2D7-804E-431E-9544-8DC0A25C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6096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Query :-</a:t>
            </a:r>
          </a:p>
          <a:p>
            <a:pPr marL="0" indent="0">
              <a:buNone/>
            </a:pPr>
            <a:r>
              <a:rPr lang="en-US" sz="800" dirty="0"/>
              <a:t>WITH </a:t>
            </a:r>
            <a:r>
              <a:rPr lang="en-US" sz="800" dirty="0" err="1"/>
              <a:t>BattingAverages</a:t>
            </a:r>
            <a:r>
              <a:rPr lang="en-US" sz="800" dirty="0"/>
              <a:t> AS (</a:t>
            </a:r>
          </a:p>
          <a:p>
            <a:pPr marL="0" indent="0">
              <a:buNone/>
            </a:pPr>
            <a:r>
              <a:rPr lang="en-US" sz="800" dirty="0"/>
              <a:t>    SELECT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a.batsman_name</a:t>
            </a:r>
            <a:r>
              <a:rPr lang="en-US" sz="800" dirty="0"/>
              <a:t>, SUM(CASE WHEN </a:t>
            </a:r>
            <a:r>
              <a:rPr lang="en-US" sz="800" dirty="0" err="1"/>
              <a:t>a.is_wicket</a:t>
            </a:r>
            <a:r>
              <a:rPr lang="en-US" sz="800" dirty="0"/>
              <a:t> = 1 THEN 1 ELSE 0 END) AS dismissals,</a:t>
            </a:r>
          </a:p>
          <a:p>
            <a:pPr marL="0" indent="0">
              <a:buNone/>
            </a:pPr>
            <a:r>
              <a:rPr lang="en-US" sz="800" dirty="0"/>
              <a:t>        SUM(</a:t>
            </a:r>
            <a:r>
              <a:rPr lang="en-US" sz="800" dirty="0" err="1"/>
              <a:t>a.batsman_runs</a:t>
            </a:r>
            <a:r>
              <a:rPr lang="en-US" sz="800" dirty="0"/>
              <a:t>) AS </a:t>
            </a:r>
            <a:r>
              <a:rPr lang="en-US" sz="800" dirty="0" err="1"/>
              <a:t>total_runs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FROM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ipl_ball_table</a:t>
            </a:r>
            <a:r>
              <a:rPr lang="en-US" sz="800" dirty="0"/>
              <a:t> AS a</a:t>
            </a:r>
          </a:p>
          <a:p>
            <a:pPr marL="0" indent="0">
              <a:buNone/>
            </a:pPr>
            <a:r>
              <a:rPr lang="en-US" sz="800" dirty="0"/>
              <a:t>    JOIN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ipl_matches_table</a:t>
            </a:r>
            <a:r>
              <a:rPr lang="en-US" sz="800" dirty="0"/>
              <a:t> AS b ON </a:t>
            </a:r>
            <a:r>
              <a:rPr lang="en-US" sz="800" dirty="0" err="1"/>
              <a:t>a.match_id</a:t>
            </a:r>
            <a:r>
              <a:rPr lang="en-US" sz="800" dirty="0"/>
              <a:t> = </a:t>
            </a:r>
            <a:r>
              <a:rPr lang="en-US" sz="800" dirty="0" err="1"/>
              <a:t>b.match_id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WHERE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b.match_id</a:t>
            </a:r>
            <a:r>
              <a:rPr lang="en-US" sz="800" dirty="0"/>
              <a:t> IN (SELECT DISTINCT </a:t>
            </a:r>
            <a:r>
              <a:rPr lang="en-US" sz="800" dirty="0" err="1"/>
              <a:t>match_id</a:t>
            </a:r>
            <a:r>
              <a:rPr lang="en-US" sz="800" dirty="0"/>
              <a:t> FROM </a:t>
            </a:r>
            <a:r>
              <a:rPr lang="en-US" sz="800" dirty="0" err="1"/>
              <a:t>ipl_matches_table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    GROUP BY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a.batsman_name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HAVING</a:t>
            </a:r>
          </a:p>
          <a:p>
            <a:pPr marL="0" indent="0">
              <a:buNone/>
            </a:pPr>
            <a:r>
              <a:rPr lang="en-US" sz="800" dirty="0"/>
              <a:t>        SUM(CASE WHEN </a:t>
            </a:r>
            <a:r>
              <a:rPr lang="en-US" sz="800" dirty="0" err="1"/>
              <a:t>a.is_wicket</a:t>
            </a:r>
            <a:r>
              <a:rPr lang="en-US" sz="800" dirty="0"/>
              <a:t> = 1 THEN 1 ELSE 0 END) &gt; 0 -- Exclude players who haven't been dismissed</a:t>
            </a:r>
          </a:p>
          <a:p>
            <a:pPr marL="0" indent="0">
              <a:buNone/>
            </a:pPr>
            <a:r>
              <a:rPr lang="en-US" sz="800" dirty="0"/>
              <a:t>        AND COUNT(DISTINCT </a:t>
            </a:r>
            <a:r>
              <a:rPr lang="en-US" sz="800" dirty="0" err="1"/>
              <a:t>date_part</a:t>
            </a:r>
            <a:r>
              <a:rPr lang="en-US" sz="800" dirty="0"/>
              <a:t>('year', TO_DATE(</a:t>
            </a:r>
            <a:r>
              <a:rPr lang="en-US" sz="800" dirty="0" err="1"/>
              <a:t>b.match_date</a:t>
            </a:r>
            <a:r>
              <a:rPr lang="en-US" sz="800" dirty="0"/>
              <a:t>, 'DD-MM-YYYY'))) &gt; 2 -- Played more than 2 seasons</a:t>
            </a:r>
          </a:p>
          <a:p>
            <a:pPr marL="0" indent="0">
              <a:buNone/>
            </a:pPr>
            <a:r>
              <a:rPr lang="en-US" sz="800" dirty="0"/>
              <a:t>        AND (SUM(</a:t>
            </a:r>
            <a:r>
              <a:rPr lang="en-US" sz="800" dirty="0" err="1"/>
              <a:t>a.batsman_runs</a:t>
            </a:r>
            <a:r>
              <a:rPr lang="en-US" sz="800" dirty="0"/>
              <a:t>)  / SUM(CASE WHEN </a:t>
            </a:r>
            <a:r>
              <a:rPr lang="en-US" sz="800" dirty="0" err="1"/>
              <a:t>a.is_wicket</a:t>
            </a:r>
            <a:r>
              <a:rPr lang="en-US" sz="800" dirty="0"/>
              <a:t> = 1 THEN 1 ELSE 0 END)) &gt; 0</a:t>
            </a:r>
          </a:p>
          <a:p>
            <a:pPr marL="0" indent="0">
              <a:buNone/>
            </a:pPr>
            <a:r>
              <a:rPr lang="en-US" sz="800" dirty="0"/>
              <a:t>        AND COUNT(DISTINCT </a:t>
            </a:r>
            <a:r>
              <a:rPr lang="en-US" sz="800" dirty="0" err="1"/>
              <a:t>b.match_id</a:t>
            </a:r>
            <a:r>
              <a:rPr lang="en-US" sz="800" dirty="0"/>
              <a:t>) &gt; 28</a:t>
            </a:r>
          </a:p>
          <a:p>
            <a:pPr marL="0" indent="0">
              <a:buNone/>
            </a:pPr>
            <a:r>
              <a:rPr lang="en-US" sz="800" dirty="0"/>
              <a:t>),</a:t>
            </a:r>
          </a:p>
          <a:p>
            <a:pPr marL="0" indent="0">
              <a:buNone/>
            </a:pPr>
            <a:r>
              <a:rPr lang="en-US" sz="800" dirty="0" err="1"/>
              <a:t>RankedPlayers</a:t>
            </a:r>
            <a:r>
              <a:rPr lang="en-US" sz="800" dirty="0"/>
              <a:t> AS (SELECT </a:t>
            </a:r>
            <a:r>
              <a:rPr lang="en-US" sz="800" dirty="0" err="1"/>
              <a:t>batsman_name</a:t>
            </a:r>
            <a:r>
              <a:rPr lang="en-US" sz="800" dirty="0"/>
              <a:t>, </a:t>
            </a:r>
            <a:r>
              <a:rPr lang="en-US" sz="800" dirty="0" err="1"/>
              <a:t>total_runs</a:t>
            </a:r>
            <a:r>
              <a:rPr lang="en-US" sz="800" dirty="0"/>
              <a:t>, dismissals, (</a:t>
            </a:r>
            <a:r>
              <a:rPr lang="en-US" sz="800" dirty="0" err="1"/>
              <a:t>total_runs</a:t>
            </a:r>
            <a:r>
              <a:rPr lang="en-US" sz="800" dirty="0"/>
              <a:t> *1.0  / dismissals) AS </a:t>
            </a:r>
            <a:r>
              <a:rPr lang="en-US" sz="800" dirty="0" err="1"/>
              <a:t>batting_average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 ROW_NUMBER() OVER (ORDER BY (</a:t>
            </a:r>
            <a:r>
              <a:rPr lang="en-US" sz="800" dirty="0" err="1"/>
              <a:t>total_runs</a:t>
            </a:r>
            <a:r>
              <a:rPr lang="en-US" sz="800" dirty="0"/>
              <a:t> *1.0 / dismissals) DESC) AS players FROM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BattingAverages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SELECT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batsman_name</a:t>
            </a:r>
            <a:r>
              <a:rPr lang="en-US" sz="800" dirty="0"/>
              <a:t>, </a:t>
            </a:r>
            <a:r>
              <a:rPr lang="en-US" sz="800" dirty="0" err="1"/>
              <a:t>total_runs</a:t>
            </a:r>
            <a:r>
              <a:rPr lang="en-US" sz="800" dirty="0"/>
              <a:t>, dismissals, </a:t>
            </a:r>
            <a:r>
              <a:rPr lang="en-US" sz="800" dirty="0" err="1"/>
              <a:t>batting_average</a:t>
            </a:r>
            <a:r>
              <a:rPr lang="en-US" sz="800" dirty="0"/>
              <a:t>   </a:t>
            </a:r>
          </a:p>
          <a:p>
            <a:pPr marL="0" indent="0">
              <a:buNone/>
            </a:pPr>
            <a:r>
              <a:rPr lang="en-US" sz="800" dirty="0"/>
              <a:t>FROM  </a:t>
            </a:r>
            <a:r>
              <a:rPr lang="en-US" sz="800" dirty="0" err="1"/>
              <a:t>RankedPlayers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WHERE  players &lt;= 10</a:t>
            </a:r>
          </a:p>
          <a:p>
            <a:pPr marL="0" indent="0">
              <a:buNone/>
            </a:pPr>
            <a:r>
              <a:rPr lang="en-US" sz="800" dirty="0"/>
              <a:t>ORDER BY  </a:t>
            </a:r>
            <a:r>
              <a:rPr lang="en-US" sz="800" dirty="0" err="1"/>
              <a:t>batting_average</a:t>
            </a:r>
            <a:r>
              <a:rPr lang="en-US" sz="800" dirty="0"/>
              <a:t> DESC;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B688D0-3A6B-44DE-B9D1-79837AD4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79258"/>
              </p:ext>
            </p:extLst>
          </p:nvPr>
        </p:nvGraphicFramePr>
        <p:xfrm>
          <a:off x="6207854" y="1669059"/>
          <a:ext cx="4714612" cy="2095500"/>
        </p:xfrm>
        <a:graphic>
          <a:graphicData uri="http://schemas.openxmlformats.org/drawingml/2006/table">
            <a:tbl>
              <a:tblPr/>
              <a:tblGrid>
                <a:gridCol w="1178653">
                  <a:extLst>
                    <a:ext uri="{9D8B030D-6E8A-4147-A177-3AD203B41FA5}">
                      <a16:colId xmlns:a16="http://schemas.microsoft.com/office/drawing/2014/main" val="2385665275"/>
                    </a:ext>
                  </a:extLst>
                </a:gridCol>
                <a:gridCol w="1178653">
                  <a:extLst>
                    <a:ext uri="{9D8B030D-6E8A-4147-A177-3AD203B41FA5}">
                      <a16:colId xmlns:a16="http://schemas.microsoft.com/office/drawing/2014/main" val="4232688504"/>
                    </a:ext>
                  </a:extLst>
                </a:gridCol>
                <a:gridCol w="1178653">
                  <a:extLst>
                    <a:ext uri="{9D8B030D-6E8A-4147-A177-3AD203B41FA5}">
                      <a16:colId xmlns:a16="http://schemas.microsoft.com/office/drawing/2014/main" val="3843197347"/>
                    </a:ext>
                  </a:extLst>
                </a:gridCol>
                <a:gridCol w="1178653">
                  <a:extLst>
                    <a:ext uri="{9D8B030D-6E8A-4147-A177-3AD203B41FA5}">
                      <a16:colId xmlns:a16="http://schemas.microsoft.com/office/drawing/2014/main" val="37113411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dismissals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batting_average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285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42.69355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77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42.53509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2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41.69841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6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JP Duminy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41.40816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753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41.13793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999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ML Hayden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337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LMP Simmons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39.96296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58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 Williamson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39.4878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8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 Marsh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38.70313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22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MEK Hussey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38.01923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5382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DF0C97-3BC9-415B-B56A-8CB4A7975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823856"/>
              </p:ext>
            </p:extLst>
          </p:nvPr>
        </p:nvGraphicFramePr>
        <p:xfrm>
          <a:off x="6207854" y="4127383"/>
          <a:ext cx="4714612" cy="273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600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8E73-B11A-44BE-971E-C3326999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4" y="83603"/>
            <a:ext cx="5654021" cy="59800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Batter type :- 3 Hard-hitting players</a:t>
            </a:r>
            <a:br>
              <a:rPr lang="en-US" sz="1800" dirty="0"/>
            </a:br>
            <a:br>
              <a:rPr lang="en-US" sz="18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73E6-B470-4ADC-B990-1F857827D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94" y="681605"/>
            <a:ext cx="6560032" cy="6092791"/>
          </a:xfrm>
        </p:spPr>
        <p:txBody>
          <a:bodyPr>
            <a:normAutofit fontScale="92500" lnSpcReduction="10000"/>
          </a:bodyPr>
          <a:lstStyle/>
          <a:p>
            <a:pPr>
              <a:buAutoNum type="alphaUcPeriod" startAt="17"/>
            </a:pPr>
            <a:r>
              <a:rPr lang="en-US" sz="1700" dirty="0"/>
              <a:t>get 2-3 Hard-hitting players who have scored most runs in boundaries and have played more the 2 </a:t>
            </a:r>
            <a:r>
              <a:rPr lang="en-US" sz="1700" dirty="0" err="1"/>
              <a:t>ipl</a:t>
            </a:r>
            <a:r>
              <a:rPr lang="en-US" sz="1700" dirty="0"/>
              <a:t> season.</a:t>
            </a:r>
            <a:endParaRPr lang="en-US" sz="1000" dirty="0"/>
          </a:p>
          <a:p>
            <a:pPr marL="0" indent="0">
              <a:buNone/>
            </a:pPr>
            <a:r>
              <a:rPr lang="en-US" sz="1050" dirty="0"/>
              <a:t>Query :-</a:t>
            </a:r>
          </a:p>
          <a:p>
            <a:pPr marL="0" indent="0">
              <a:buNone/>
            </a:pPr>
            <a:r>
              <a:rPr lang="en-US" sz="1050" dirty="0"/>
              <a:t>SELECT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a.batsman_name</a:t>
            </a:r>
            <a:r>
              <a:rPr lang="en-US" sz="1050" dirty="0"/>
              <a:t>,</a:t>
            </a:r>
          </a:p>
          <a:p>
            <a:pPr marL="0" indent="0">
              <a:buNone/>
            </a:pPr>
            <a:r>
              <a:rPr lang="en-US" sz="1050" dirty="0"/>
              <a:t>    SUM(CASE WHEN </a:t>
            </a:r>
            <a:r>
              <a:rPr lang="en-US" sz="1050" dirty="0" err="1"/>
              <a:t>a.batsman_runs</a:t>
            </a:r>
            <a:r>
              <a:rPr lang="en-US" sz="1050" dirty="0"/>
              <a:t> IN (4, 6) THEN </a:t>
            </a:r>
            <a:r>
              <a:rPr lang="en-US" sz="1050" dirty="0" err="1"/>
              <a:t>a.batsman_runs</a:t>
            </a:r>
            <a:r>
              <a:rPr lang="en-US" sz="1050" dirty="0"/>
              <a:t> ELSE 0 END) AS </a:t>
            </a:r>
            <a:r>
              <a:rPr lang="en-US" sz="1050" dirty="0" err="1"/>
              <a:t>Boundary_Runs</a:t>
            </a:r>
            <a:r>
              <a:rPr lang="en-US" sz="1050" dirty="0"/>
              <a:t>,</a:t>
            </a:r>
          </a:p>
          <a:p>
            <a:pPr marL="0" indent="0">
              <a:buNone/>
            </a:pPr>
            <a:r>
              <a:rPr lang="en-US" sz="1050" dirty="0"/>
              <a:t>    SUM(CASE WHEN </a:t>
            </a:r>
            <a:r>
              <a:rPr lang="en-US" sz="1050" dirty="0" err="1"/>
              <a:t>a.batsman_runs</a:t>
            </a:r>
            <a:r>
              <a:rPr lang="en-US" sz="1050" dirty="0"/>
              <a:t> = 4 THEN 1 ELSE 0 END) AS Fours,</a:t>
            </a:r>
          </a:p>
          <a:p>
            <a:pPr marL="0" indent="0">
              <a:buNone/>
            </a:pPr>
            <a:r>
              <a:rPr lang="en-US" sz="1050" dirty="0"/>
              <a:t>    SUM(CASE WHEN </a:t>
            </a:r>
            <a:r>
              <a:rPr lang="en-US" sz="1050" dirty="0" err="1"/>
              <a:t>a.batsman_runs</a:t>
            </a:r>
            <a:r>
              <a:rPr lang="en-US" sz="1050" dirty="0"/>
              <a:t> = 6 THEN 1 ELSE 0 END) AS Sixes,</a:t>
            </a:r>
          </a:p>
          <a:p>
            <a:pPr marL="0" indent="0">
              <a:buNone/>
            </a:pPr>
            <a:r>
              <a:rPr lang="en-US" sz="1050" dirty="0"/>
              <a:t>    SUM(</a:t>
            </a:r>
            <a:r>
              <a:rPr lang="en-US" sz="1050" dirty="0" err="1"/>
              <a:t>a.batsman_runs</a:t>
            </a:r>
            <a:r>
              <a:rPr lang="en-US" sz="1050" dirty="0"/>
              <a:t>) AS </a:t>
            </a:r>
            <a:r>
              <a:rPr lang="en-US" sz="1050" dirty="0" err="1"/>
              <a:t>Total_Runs</a:t>
            </a:r>
            <a:r>
              <a:rPr lang="en-US" sz="1050" dirty="0"/>
              <a:t>,</a:t>
            </a:r>
          </a:p>
          <a:p>
            <a:pPr marL="0" indent="0">
              <a:buNone/>
            </a:pPr>
            <a:r>
              <a:rPr lang="en-US" sz="1050" dirty="0"/>
              <a:t>    (SUM(CASE WHEN </a:t>
            </a:r>
            <a:r>
              <a:rPr lang="en-US" sz="1050" dirty="0" err="1"/>
              <a:t>a.batsman_runs</a:t>
            </a:r>
            <a:r>
              <a:rPr lang="en-US" sz="1050" dirty="0"/>
              <a:t> IN (4, 6) THEN </a:t>
            </a:r>
            <a:r>
              <a:rPr lang="en-US" sz="1050" dirty="0" err="1"/>
              <a:t>a.batsman_runs</a:t>
            </a:r>
            <a:r>
              <a:rPr lang="en-US" sz="1050" dirty="0"/>
              <a:t> ELSE 0 END) *100 / SUM(</a:t>
            </a:r>
            <a:r>
              <a:rPr lang="en-US" sz="1050" dirty="0" err="1"/>
              <a:t>a.batsman_runs</a:t>
            </a:r>
            <a:r>
              <a:rPr lang="en-US" sz="1050" dirty="0"/>
              <a:t>))  AS </a:t>
            </a:r>
            <a:r>
              <a:rPr lang="en-US" sz="1050" dirty="0" err="1"/>
              <a:t>Boundary_Percentage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FROM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ipl_ball_table</a:t>
            </a:r>
            <a:r>
              <a:rPr lang="en-US" sz="1050" dirty="0"/>
              <a:t> AS a</a:t>
            </a:r>
          </a:p>
          <a:p>
            <a:pPr marL="0" indent="0">
              <a:buNone/>
            </a:pPr>
            <a:r>
              <a:rPr lang="en-US" sz="1050" dirty="0"/>
              <a:t>JOIN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ipl_matches_table</a:t>
            </a:r>
            <a:r>
              <a:rPr lang="en-US" sz="1050" dirty="0"/>
              <a:t> AS b ON </a:t>
            </a:r>
            <a:r>
              <a:rPr lang="en-US" sz="1050" dirty="0" err="1"/>
              <a:t>a.match_id</a:t>
            </a:r>
            <a:r>
              <a:rPr lang="en-US" sz="1050" dirty="0"/>
              <a:t> = </a:t>
            </a:r>
            <a:r>
              <a:rPr lang="en-US" sz="1050" dirty="0" err="1"/>
              <a:t>b.match_id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GROUP BY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a.batsman_name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HAVING</a:t>
            </a:r>
          </a:p>
          <a:p>
            <a:pPr marL="0" indent="0">
              <a:buNone/>
            </a:pPr>
            <a:r>
              <a:rPr lang="en-US" sz="1050" dirty="0"/>
              <a:t>    COUNT(DISTINCT DATE_PART('year', TO_DATE(</a:t>
            </a:r>
            <a:r>
              <a:rPr lang="en-US" sz="1050" dirty="0" err="1"/>
              <a:t>b.match_date</a:t>
            </a:r>
            <a:r>
              <a:rPr lang="en-US" sz="1050" dirty="0"/>
              <a:t>, 'DD-MM-YYYY'))) &gt; 2</a:t>
            </a:r>
          </a:p>
          <a:p>
            <a:pPr marL="0" indent="0">
              <a:buNone/>
            </a:pPr>
            <a:r>
              <a:rPr lang="en-US" sz="1050" dirty="0"/>
              <a:t>    AND COUNT(DISTINCT </a:t>
            </a:r>
            <a:r>
              <a:rPr lang="en-US" sz="1050" dirty="0" err="1"/>
              <a:t>b.match_id</a:t>
            </a:r>
            <a:r>
              <a:rPr lang="en-US" sz="1050" dirty="0"/>
              <a:t>) &gt; 28 -- Played more than 2 seasons (more than 28 matches)</a:t>
            </a:r>
          </a:p>
          <a:p>
            <a:pPr marL="0" indent="0">
              <a:buNone/>
            </a:pPr>
            <a:r>
              <a:rPr lang="en-US" sz="1050" dirty="0"/>
              <a:t>ORDER BY</a:t>
            </a:r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Boundary_Runs</a:t>
            </a:r>
            <a:r>
              <a:rPr lang="en-US" sz="1050" dirty="0"/>
              <a:t> DESC</a:t>
            </a:r>
          </a:p>
          <a:p>
            <a:pPr marL="0" indent="0">
              <a:buNone/>
            </a:pPr>
            <a:r>
              <a:rPr lang="en-US" sz="1050" dirty="0"/>
              <a:t>LIMIT 3;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14AE4-8199-4B3C-B07C-16F6ED0D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4039" y="83602"/>
            <a:ext cx="5387961" cy="6774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OUTPUT :-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FC658-7994-4874-A16A-1DB2BA6B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38900"/>
              </p:ext>
            </p:extLst>
          </p:nvPr>
        </p:nvGraphicFramePr>
        <p:xfrm>
          <a:off x="7027461" y="1401823"/>
          <a:ext cx="4941115" cy="1485222"/>
        </p:xfrm>
        <a:graphic>
          <a:graphicData uri="http://schemas.openxmlformats.org/drawingml/2006/table">
            <a:tbl>
              <a:tblPr/>
              <a:tblGrid>
                <a:gridCol w="905916">
                  <a:extLst>
                    <a:ext uri="{9D8B030D-6E8A-4147-A177-3AD203B41FA5}">
                      <a16:colId xmlns:a16="http://schemas.microsoft.com/office/drawing/2014/main" val="2771563269"/>
                    </a:ext>
                  </a:extLst>
                </a:gridCol>
                <a:gridCol w="931273">
                  <a:extLst>
                    <a:ext uri="{9D8B030D-6E8A-4147-A177-3AD203B41FA5}">
                      <a16:colId xmlns:a16="http://schemas.microsoft.com/office/drawing/2014/main" val="1832258497"/>
                    </a:ext>
                  </a:extLst>
                </a:gridCol>
                <a:gridCol w="531805">
                  <a:extLst>
                    <a:ext uri="{9D8B030D-6E8A-4147-A177-3AD203B41FA5}">
                      <a16:colId xmlns:a16="http://schemas.microsoft.com/office/drawing/2014/main" val="323310067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1120371394"/>
                    </a:ext>
                  </a:extLst>
                </a:gridCol>
                <a:gridCol w="679509">
                  <a:extLst>
                    <a:ext uri="{9D8B030D-6E8A-4147-A177-3AD203B41FA5}">
                      <a16:colId xmlns:a16="http://schemas.microsoft.com/office/drawing/2014/main" val="3590345282"/>
                    </a:ext>
                  </a:extLst>
                </a:gridCol>
                <a:gridCol w="1283515">
                  <a:extLst>
                    <a:ext uri="{9D8B030D-6E8A-4147-A177-3AD203B41FA5}">
                      <a16:colId xmlns:a16="http://schemas.microsoft.com/office/drawing/2014/main" val="771119517"/>
                    </a:ext>
                  </a:extLst>
                </a:gridCol>
              </a:tblGrid>
              <a:tr h="558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boundary_runs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fours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sixes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boundary_percentage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32922"/>
                  </a:ext>
                </a:extLst>
              </a:tr>
              <a:tr h="30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636473"/>
                  </a:ext>
                </a:extLst>
              </a:tr>
              <a:tr h="30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 Kohli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6552"/>
                  </a:ext>
                </a:extLst>
              </a:tr>
              <a:tr h="30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67418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88C85B-4228-407B-B174-761EA5D3D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78029"/>
              </p:ext>
            </p:extLst>
          </p:nvPr>
        </p:nvGraphicFramePr>
        <p:xfrm>
          <a:off x="7212018" y="3819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52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3B30-3F0F-4EBC-8A1C-27AF97A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7" y="58724"/>
            <a:ext cx="4236441" cy="94795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 Q.  list of 10 Hard-hitting players who have scored most runs in boundaries and have played more the 2 </a:t>
            </a:r>
            <a:r>
              <a:rPr lang="en-US" sz="1800" dirty="0" err="1"/>
              <a:t>ipl</a:t>
            </a:r>
            <a:r>
              <a:rPr lang="en-US" sz="1800" dirty="0"/>
              <a:t> season.</a:t>
            </a: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OUTPUT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BF71-F81C-4155-9B3E-FE2FC214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34224"/>
            <a:ext cx="5900258" cy="6660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" dirty="0"/>
              <a:t>Query :- </a:t>
            </a:r>
          </a:p>
          <a:p>
            <a:pPr marL="0" indent="0">
              <a:buNone/>
            </a:pPr>
            <a:r>
              <a:rPr lang="en-US" sz="800" dirty="0"/>
              <a:t>WITH </a:t>
            </a:r>
            <a:r>
              <a:rPr lang="en-US" sz="800" dirty="0" err="1"/>
              <a:t>PlayerBoundaryStats</a:t>
            </a:r>
            <a:r>
              <a:rPr lang="en-US" sz="800" dirty="0"/>
              <a:t> AS (</a:t>
            </a:r>
          </a:p>
          <a:p>
            <a:pPr marL="0" indent="0">
              <a:buNone/>
            </a:pPr>
            <a:r>
              <a:rPr lang="en-US" sz="800" dirty="0"/>
              <a:t>    SELECT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a.batsman_name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 SUM(CASE WHEN </a:t>
            </a:r>
            <a:r>
              <a:rPr lang="en-US" sz="800" dirty="0" err="1"/>
              <a:t>a.batsman_runs</a:t>
            </a:r>
            <a:r>
              <a:rPr lang="en-US" sz="800" dirty="0"/>
              <a:t> IN (4, 6) THEN </a:t>
            </a:r>
            <a:r>
              <a:rPr lang="en-US" sz="800" dirty="0" err="1"/>
              <a:t>a.batsman_runs</a:t>
            </a:r>
            <a:r>
              <a:rPr lang="en-US" sz="800" dirty="0"/>
              <a:t> ELSE 0 END) AS </a:t>
            </a:r>
            <a:r>
              <a:rPr lang="en-US" sz="800" dirty="0" err="1"/>
              <a:t>Boundary_Runs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 SUM(CASE WHEN </a:t>
            </a:r>
            <a:r>
              <a:rPr lang="en-US" sz="800" dirty="0" err="1"/>
              <a:t>a.batsman_runs</a:t>
            </a:r>
            <a:r>
              <a:rPr lang="en-US" sz="800" dirty="0"/>
              <a:t> = 4 THEN 1 ELSE 0 END) AS Fours,</a:t>
            </a:r>
          </a:p>
          <a:p>
            <a:pPr marL="0" indent="0">
              <a:buNone/>
            </a:pPr>
            <a:r>
              <a:rPr lang="en-US" sz="800" dirty="0"/>
              <a:t>        SUM(CASE WHEN </a:t>
            </a:r>
            <a:r>
              <a:rPr lang="en-US" sz="800" dirty="0" err="1"/>
              <a:t>a.batsman_runs</a:t>
            </a:r>
            <a:r>
              <a:rPr lang="en-US" sz="800" dirty="0"/>
              <a:t> = 6 THEN 1 ELSE 0 END) AS Sixes,</a:t>
            </a:r>
          </a:p>
          <a:p>
            <a:pPr marL="0" indent="0">
              <a:buNone/>
            </a:pPr>
            <a:r>
              <a:rPr lang="en-US" sz="800" dirty="0"/>
              <a:t>        SUM(</a:t>
            </a:r>
            <a:r>
              <a:rPr lang="en-US" sz="800" dirty="0" err="1"/>
              <a:t>a.batsman_runs</a:t>
            </a:r>
            <a:r>
              <a:rPr lang="en-US" sz="800" dirty="0"/>
              <a:t>) AS </a:t>
            </a:r>
            <a:r>
              <a:rPr lang="en-US" sz="800" dirty="0" err="1"/>
              <a:t>Total_Runs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 SUM(CASE WHEN </a:t>
            </a:r>
            <a:r>
              <a:rPr lang="en-US" sz="800" dirty="0" err="1"/>
              <a:t>a.batsman_runs</a:t>
            </a:r>
            <a:r>
              <a:rPr lang="en-US" sz="800" dirty="0"/>
              <a:t> = 4 THEN 1 WHEN </a:t>
            </a:r>
            <a:r>
              <a:rPr lang="en-US" sz="800" dirty="0" err="1"/>
              <a:t>a.batsman_runs</a:t>
            </a:r>
            <a:r>
              <a:rPr lang="en-US" sz="800" dirty="0"/>
              <a:t> = 6 THEN 1 ELSE 0 END) AS </a:t>
            </a:r>
            <a:r>
              <a:rPr lang="en-US" sz="800" dirty="0" err="1"/>
              <a:t>Boundary_Count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FROM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ipl_ball_table</a:t>
            </a:r>
            <a:r>
              <a:rPr lang="en-US" sz="800" dirty="0"/>
              <a:t> AS a</a:t>
            </a:r>
          </a:p>
          <a:p>
            <a:pPr marL="0" indent="0">
              <a:buNone/>
            </a:pPr>
            <a:r>
              <a:rPr lang="en-US" sz="800" dirty="0"/>
              <a:t>    JOIN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ipl_matches_table</a:t>
            </a:r>
            <a:r>
              <a:rPr lang="en-US" sz="800" dirty="0"/>
              <a:t> AS b ON </a:t>
            </a:r>
            <a:r>
              <a:rPr lang="en-US" sz="800" dirty="0" err="1"/>
              <a:t>a.match_id</a:t>
            </a:r>
            <a:r>
              <a:rPr lang="en-US" sz="800" dirty="0"/>
              <a:t> = </a:t>
            </a:r>
            <a:r>
              <a:rPr lang="en-US" sz="800" dirty="0" err="1"/>
              <a:t>b.match_id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GROUP BY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a.batsman_name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HAVING</a:t>
            </a:r>
          </a:p>
          <a:p>
            <a:pPr marL="0" indent="0">
              <a:buNone/>
            </a:pPr>
            <a:r>
              <a:rPr lang="en-US" sz="800" dirty="0"/>
              <a:t>        COUNT(DISTINCT DATE_PART('year', TO_DATE(</a:t>
            </a:r>
            <a:r>
              <a:rPr lang="en-US" sz="800" dirty="0" err="1"/>
              <a:t>b.match_date</a:t>
            </a:r>
            <a:r>
              <a:rPr lang="en-US" sz="800" dirty="0"/>
              <a:t>, 'DD-MM-YYYY'))) &gt; 2</a:t>
            </a:r>
          </a:p>
          <a:p>
            <a:pPr marL="0" indent="0">
              <a:buNone/>
            </a:pPr>
            <a:r>
              <a:rPr lang="en-US" sz="800" dirty="0"/>
              <a:t>        AND COUNT(DISTINCT </a:t>
            </a:r>
            <a:r>
              <a:rPr lang="en-US" sz="800" dirty="0" err="1"/>
              <a:t>b.match_id</a:t>
            </a:r>
            <a:r>
              <a:rPr lang="en-US" sz="800" dirty="0"/>
              <a:t>) &gt; 28</a:t>
            </a:r>
          </a:p>
          <a:p>
            <a:pPr marL="0" indent="0">
              <a:buNone/>
            </a:pP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SELECT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batsman_name</a:t>
            </a:r>
            <a:r>
              <a:rPr lang="en-US" sz="800" dirty="0"/>
              <a:t>, </a:t>
            </a:r>
            <a:r>
              <a:rPr lang="en-US" sz="800" dirty="0" err="1"/>
              <a:t>Boundary_Runs</a:t>
            </a:r>
            <a:r>
              <a:rPr lang="en-US" sz="800" dirty="0"/>
              <a:t>, Fours, Sixes, </a:t>
            </a:r>
            <a:r>
              <a:rPr lang="en-US" sz="800" dirty="0" err="1"/>
              <a:t>Total_Runs</a:t>
            </a:r>
            <a:r>
              <a:rPr lang="en-US" sz="800" dirty="0"/>
              <a:t>, </a:t>
            </a:r>
            <a:r>
              <a:rPr lang="en-US" sz="800" dirty="0" err="1"/>
              <a:t>boundary_count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(</a:t>
            </a:r>
            <a:r>
              <a:rPr lang="en-US" sz="800" dirty="0" err="1"/>
              <a:t>Boundary_Runs</a:t>
            </a:r>
            <a:r>
              <a:rPr lang="en-US" sz="800" dirty="0"/>
              <a:t> * 100 / </a:t>
            </a:r>
            <a:r>
              <a:rPr lang="en-US" sz="800" dirty="0" err="1"/>
              <a:t>total_runs</a:t>
            </a:r>
            <a:r>
              <a:rPr lang="en-US" sz="800" dirty="0"/>
              <a:t>) AS </a:t>
            </a:r>
            <a:r>
              <a:rPr lang="en-US" sz="800" dirty="0" err="1"/>
              <a:t>Boundary_Percentage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PlayerBoundaryStats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GROUP BY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batsman_name</a:t>
            </a:r>
            <a:r>
              <a:rPr lang="en-US" sz="800" dirty="0"/>
              <a:t>, </a:t>
            </a:r>
            <a:r>
              <a:rPr lang="en-US" sz="800" dirty="0" err="1"/>
              <a:t>Boundary_Runs</a:t>
            </a:r>
            <a:r>
              <a:rPr lang="en-US" sz="800" dirty="0"/>
              <a:t>, Fours, Sixes, </a:t>
            </a:r>
            <a:r>
              <a:rPr lang="en-US" sz="800" dirty="0" err="1"/>
              <a:t>Total_Runs</a:t>
            </a:r>
            <a:r>
              <a:rPr lang="en-US" sz="800" dirty="0"/>
              <a:t>, </a:t>
            </a:r>
            <a:r>
              <a:rPr lang="en-US" sz="800" dirty="0" err="1"/>
              <a:t>boundary_count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ORDER BY  </a:t>
            </a:r>
            <a:r>
              <a:rPr lang="en-US" sz="800" dirty="0" err="1"/>
              <a:t>Boundary_Runs</a:t>
            </a:r>
            <a:r>
              <a:rPr lang="en-US" sz="800" dirty="0"/>
              <a:t> DESC</a:t>
            </a:r>
          </a:p>
          <a:p>
            <a:pPr marL="0" indent="0">
              <a:buNone/>
            </a:pPr>
            <a:r>
              <a:rPr lang="en-US" sz="800" dirty="0"/>
              <a:t>LIMIT 10;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9FA396-C242-486F-9CC2-BEE931CA3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39037"/>
              </p:ext>
            </p:extLst>
          </p:nvPr>
        </p:nvGraphicFramePr>
        <p:xfrm>
          <a:off x="6165907" y="1952026"/>
          <a:ext cx="5925424" cy="2095500"/>
        </p:xfrm>
        <a:graphic>
          <a:graphicData uri="http://schemas.openxmlformats.org/drawingml/2006/table">
            <a:tbl>
              <a:tblPr/>
              <a:tblGrid>
                <a:gridCol w="944155">
                  <a:extLst>
                    <a:ext uri="{9D8B030D-6E8A-4147-A177-3AD203B41FA5}">
                      <a16:colId xmlns:a16="http://schemas.microsoft.com/office/drawing/2014/main" val="11370415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389540513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42373497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994648320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40111026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303628000"/>
                    </a:ext>
                  </a:extLst>
                </a:gridCol>
                <a:gridCol w="1315280">
                  <a:extLst>
                    <a:ext uri="{9D8B030D-6E8A-4147-A177-3AD203B41FA5}">
                      <a16:colId xmlns:a16="http://schemas.microsoft.com/office/drawing/2014/main" val="26615409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fours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sixes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boundary_count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boundary_percentage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4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628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 Kohli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666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03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SK Raina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15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RG Sharma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2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 Dhawan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070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307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RV Uthappa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16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599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 Dhoni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59226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7D8820-D62E-4E11-B979-4758617B4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588989"/>
              </p:ext>
            </p:extLst>
          </p:nvPr>
        </p:nvGraphicFramePr>
        <p:xfrm>
          <a:off x="6526634" y="4326622"/>
          <a:ext cx="4572000" cy="2468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61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7534-AA15-4583-AAD9-B4F32E14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22" y="2449298"/>
            <a:ext cx="9404723" cy="1400530"/>
          </a:xfrm>
        </p:spPr>
        <p:txBody>
          <a:bodyPr/>
          <a:lstStyle/>
          <a:p>
            <a:pPr algn="ctr"/>
            <a:r>
              <a:rPr lang="en-US" sz="7200" dirty="0"/>
              <a:t>2. Bowlers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5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7881-9BA4-4E0A-B34B-A6DC0585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2" y="98677"/>
            <a:ext cx="9404723" cy="543479"/>
          </a:xfrm>
        </p:spPr>
        <p:txBody>
          <a:bodyPr/>
          <a:lstStyle/>
          <a:p>
            <a:r>
              <a:rPr lang="en-US" sz="2400" dirty="0"/>
              <a:t>Bowlers type :- 1 Good Economy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D6AC-8699-402E-B03A-958749CA1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82" y="755009"/>
            <a:ext cx="6207695" cy="6004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Q. get 2-3 bowlers with good economy who have bowled at least 500 balls in IPL so far</a:t>
            </a:r>
          </a:p>
          <a:p>
            <a:pPr marL="0" indent="0">
              <a:buNone/>
            </a:pPr>
            <a:r>
              <a:rPr lang="en-US" sz="1000" dirty="0"/>
              <a:t>Query :-</a:t>
            </a:r>
          </a:p>
          <a:p>
            <a:pPr marL="0" indent="0">
              <a:buNone/>
            </a:pP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WITH </a:t>
            </a:r>
            <a:r>
              <a:rPr lang="en-US" sz="1000" dirty="0" err="1"/>
              <a:t>BowlerStats</a:t>
            </a:r>
            <a:r>
              <a:rPr lang="en-US" sz="1000" dirty="0"/>
              <a:t> AS (</a:t>
            </a:r>
          </a:p>
          <a:p>
            <a:pPr marL="0" indent="0">
              <a:buNone/>
            </a:pPr>
            <a:r>
              <a:rPr lang="en-US" sz="1000" dirty="0"/>
              <a:t>    SELECT</a:t>
            </a:r>
          </a:p>
          <a:p>
            <a:pPr marL="0" indent="0">
              <a:buNone/>
            </a:pPr>
            <a:r>
              <a:rPr lang="en-US" sz="1000" dirty="0"/>
              <a:t>        bowler, SUM(</a:t>
            </a:r>
            <a:r>
              <a:rPr lang="en-US" sz="1000" dirty="0" err="1"/>
              <a:t>total_runs</a:t>
            </a:r>
            <a:r>
              <a:rPr lang="en-US" sz="1000" dirty="0"/>
              <a:t>) AS </a:t>
            </a:r>
            <a:r>
              <a:rPr lang="en-US" sz="1000" dirty="0" err="1"/>
              <a:t>total_runs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        SUM(over) AS </a:t>
            </a:r>
            <a:r>
              <a:rPr lang="en-US" sz="1000" dirty="0" err="1"/>
              <a:t>total_overs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        (SUM(</a:t>
            </a:r>
            <a:r>
              <a:rPr lang="en-US" sz="1000" dirty="0" err="1"/>
              <a:t>total_runs</a:t>
            </a:r>
            <a:r>
              <a:rPr lang="en-US" sz="1000" dirty="0"/>
              <a:t>) * 100.0/ SUM(over)) AS economy</a:t>
            </a:r>
          </a:p>
          <a:p>
            <a:pPr marL="0" indent="0">
              <a:buNone/>
            </a:pPr>
            <a:r>
              <a:rPr lang="en-US" sz="1000" dirty="0"/>
              <a:t>    FROM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ipl_ball_table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GROUP BY</a:t>
            </a:r>
          </a:p>
          <a:p>
            <a:pPr marL="0" indent="0">
              <a:buNone/>
            </a:pPr>
            <a:r>
              <a:rPr lang="en-US" sz="1000" dirty="0"/>
              <a:t>        bowler</a:t>
            </a:r>
          </a:p>
          <a:p>
            <a:pPr marL="0" indent="0">
              <a:buNone/>
            </a:pPr>
            <a:r>
              <a:rPr lang="en-US" sz="1000" dirty="0"/>
              <a:t>    HAVING</a:t>
            </a:r>
          </a:p>
          <a:p>
            <a:pPr marL="0" indent="0">
              <a:buNone/>
            </a:pPr>
            <a:r>
              <a:rPr lang="en-US" sz="1000" dirty="0"/>
              <a:t>        count(ball) &gt;= 500</a:t>
            </a:r>
          </a:p>
          <a:p>
            <a:pPr marL="0" indent="0">
              <a:buNone/>
            </a:pP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SELECT</a:t>
            </a:r>
          </a:p>
          <a:p>
            <a:pPr marL="0" indent="0">
              <a:buNone/>
            </a:pPr>
            <a:r>
              <a:rPr lang="en-US" sz="1000" dirty="0"/>
              <a:t>    bowler, </a:t>
            </a:r>
            <a:r>
              <a:rPr lang="en-US" sz="1000" dirty="0" err="1"/>
              <a:t>total_runs</a:t>
            </a:r>
            <a:r>
              <a:rPr lang="en-US" sz="1000" dirty="0"/>
              <a:t>, </a:t>
            </a:r>
            <a:r>
              <a:rPr lang="en-US" sz="1000" dirty="0" err="1"/>
              <a:t>total_overs</a:t>
            </a:r>
            <a:r>
              <a:rPr lang="en-US" sz="1000" dirty="0"/>
              <a:t>, economy</a:t>
            </a:r>
          </a:p>
          <a:p>
            <a:pPr marL="0" indent="0">
              <a:buNone/>
            </a:pPr>
            <a:r>
              <a:rPr lang="en-US" sz="1000" dirty="0"/>
              <a:t>FROM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BowlerStats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ORDER BY</a:t>
            </a:r>
          </a:p>
          <a:p>
            <a:pPr marL="0" indent="0">
              <a:buNone/>
            </a:pPr>
            <a:r>
              <a:rPr lang="en-US" sz="1000" dirty="0"/>
              <a:t>    economy </a:t>
            </a:r>
            <a:r>
              <a:rPr lang="en-US" sz="1000" dirty="0" err="1"/>
              <a:t>asc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LIMIT 3;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C6169-FDD4-4199-ADC7-1A1D65C2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2347" y="286946"/>
            <a:ext cx="5365271" cy="6472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OUTPUT :-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FF812C-EC7A-49D8-AA46-078049DA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7010"/>
              </p:ext>
            </p:extLst>
          </p:nvPr>
        </p:nvGraphicFramePr>
        <p:xfrm>
          <a:off x="7304747" y="1961171"/>
          <a:ext cx="3980968" cy="1210109"/>
        </p:xfrm>
        <a:graphic>
          <a:graphicData uri="http://schemas.openxmlformats.org/drawingml/2006/table">
            <a:tbl>
              <a:tblPr/>
              <a:tblGrid>
                <a:gridCol w="995242">
                  <a:extLst>
                    <a:ext uri="{9D8B030D-6E8A-4147-A177-3AD203B41FA5}">
                      <a16:colId xmlns:a16="http://schemas.microsoft.com/office/drawing/2014/main" val="2942079973"/>
                    </a:ext>
                  </a:extLst>
                </a:gridCol>
                <a:gridCol w="995242">
                  <a:extLst>
                    <a:ext uri="{9D8B030D-6E8A-4147-A177-3AD203B41FA5}">
                      <a16:colId xmlns:a16="http://schemas.microsoft.com/office/drawing/2014/main" val="3103345296"/>
                    </a:ext>
                  </a:extLst>
                </a:gridCol>
                <a:gridCol w="995242">
                  <a:extLst>
                    <a:ext uri="{9D8B030D-6E8A-4147-A177-3AD203B41FA5}">
                      <a16:colId xmlns:a16="http://schemas.microsoft.com/office/drawing/2014/main" val="4266010333"/>
                    </a:ext>
                  </a:extLst>
                </a:gridCol>
                <a:gridCol w="995242">
                  <a:extLst>
                    <a:ext uri="{9D8B030D-6E8A-4147-A177-3AD203B41FA5}">
                      <a16:colId xmlns:a16="http://schemas.microsoft.com/office/drawing/2014/main" val="2646975774"/>
                    </a:ext>
                  </a:extLst>
                </a:gridCol>
              </a:tblGrid>
              <a:tr h="251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total_overs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29565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9.996822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64448"/>
                  </a:ext>
                </a:extLst>
              </a:tr>
              <a:tr h="455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Mustafizur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Rahman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10.50955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60411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10.53264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08634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223D52-0F41-49E9-B479-3D3C3ECE7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12062"/>
              </p:ext>
            </p:extLst>
          </p:nvPr>
        </p:nvGraphicFramePr>
        <p:xfrm>
          <a:off x="7088982" y="3686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10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511-752B-4A44-91E7-0D0D9050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6" y="75214"/>
            <a:ext cx="9404723" cy="637851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List of 10 players with good economy who have bowled at least 500 balls in IPL so far.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DB64-5263-4DCD-B39D-378B7E1F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72" y="643152"/>
            <a:ext cx="5684153" cy="6139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Query :-</a:t>
            </a:r>
          </a:p>
          <a:p>
            <a:pPr marL="0" indent="0">
              <a:buNone/>
            </a:pPr>
            <a:r>
              <a:rPr lang="en-US" sz="800" dirty="0"/>
              <a:t>WITH </a:t>
            </a:r>
            <a:r>
              <a:rPr lang="en-US" sz="800" dirty="0" err="1"/>
              <a:t>GoodEconomyBowlers</a:t>
            </a:r>
            <a:r>
              <a:rPr lang="en-US" sz="800" dirty="0"/>
              <a:t> AS (</a:t>
            </a:r>
          </a:p>
          <a:p>
            <a:pPr marL="0" indent="0">
              <a:buNone/>
            </a:pPr>
            <a:r>
              <a:rPr lang="en-US" sz="800" dirty="0"/>
              <a:t>    SELECT</a:t>
            </a:r>
          </a:p>
          <a:p>
            <a:pPr marL="0" indent="0">
              <a:buNone/>
            </a:pPr>
            <a:r>
              <a:rPr lang="en-US" sz="800" dirty="0"/>
              <a:t>        bowler, SUM(</a:t>
            </a:r>
            <a:r>
              <a:rPr lang="en-US" sz="800" dirty="0" err="1"/>
              <a:t>total_runs</a:t>
            </a:r>
            <a:r>
              <a:rPr lang="en-US" sz="800" dirty="0"/>
              <a:t>) AS </a:t>
            </a:r>
            <a:r>
              <a:rPr lang="en-US" sz="800" dirty="0" err="1"/>
              <a:t>total_runs</a:t>
            </a:r>
            <a:r>
              <a:rPr lang="en-US" sz="800" dirty="0"/>
              <a:t>, SUM(over) AS </a:t>
            </a:r>
            <a:r>
              <a:rPr lang="en-US" sz="800" dirty="0" err="1"/>
              <a:t>total_overs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	    (SUM(</a:t>
            </a:r>
            <a:r>
              <a:rPr lang="en-US" sz="800" dirty="0" err="1"/>
              <a:t>total_runs</a:t>
            </a:r>
            <a:r>
              <a:rPr lang="en-US" sz="800" dirty="0"/>
              <a:t>) * 100.0/ SUM(over)) AS economy</a:t>
            </a:r>
          </a:p>
          <a:p>
            <a:pPr marL="0" indent="0">
              <a:buNone/>
            </a:pPr>
            <a:r>
              <a:rPr lang="en-US" sz="800" dirty="0"/>
              <a:t>    FROM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ipl_ball_table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GROUP BY bowler</a:t>
            </a:r>
          </a:p>
          <a:p>
            <a:pPr marL="0" indent="0">
              <a:buNone/>
            </a:pPr>
            <a:r>
              <a:rPr lang="en-US" sz="800" dirty="0"/>
              <a:t>    HAVING</a:t>
            </a:r>
          </a:p>
          <a:p>
            <a:pPr marL="0" indent="0">
              <a:buNone/>
            </a:pPr>
            <a:r>
              <a:rPr lang="en-US" sz="800" dirty="0"/>
              <a:t>        count(ball) &gt;= 500</a:t>
            </a:r>
          </a:p>
          <a:p>
            <a:pPr marL="0" indent="0">
              <a:buNone/>
            </a:pPr>
            <a:r>
              <a:rPr lang="en-US" sz="800" dirty="0"/>
              <a:t>),</a:t>
            </a:r>
          </a:p>
          <a:p>
            <a:pPr marL="0" indent="0">
              <a:buNone/>
            </a:pPr>
            <a:r>
              <a:rPr lang="en-US" sz="800" dirty="0" err="1"/>
              <a:t>RankedBowlers</a:t>
            </a:r>
            <a:r>
              <a:rPr lang="en-US" sz="800" dirty="0"/>
              <a:t> AS (</a:t>
            </a:r>
          </a:p>
          <a:p>
            <a:pPr marL="0" indent="0">
              <a:buNone/>
            </a:pPr>
            <a:r>
              <a:rPr lang="en-US" sz="800" dirty="0"/>
              <a:t>    SELECT</a:t>
            </a:r>
          </a:p>
          <a:p>
            <a:pPr marL="0" indent="0">
              <a:buNone/>
            </a:pPr>
            <a:r>
              <a:rPr lang="en-US" sz="800" dirty="0"/>
              <a:t>        bowler, </a:t>
            </a:r>
            <a:r>
              <a:rPr lang="en-US" sz="800" dirty="0" err="1"/>
              <a:t>total_runs</a:t>
            </a:r>
            <a:r>
              <a:rPr lang="en-US" sz="800" dirty="0"/>
              <a:t>, </a:t>
            </a:r>
            <a:r>
              <a:rPr lang="en-US" sz="800" dirty="0" err="1"/>
              <a:t>total_overs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(SUM(</a:t>
            </a:r>
            <a:r>
              <a:rPr lang="en-US" sz="800" dirty="0" err="1"/>
              <a:t>total_runs</a:t>
            </a:r>
            <a:r>
              <a:rPr lang="en-US" sz="800" dirty="0"/>
              <a:t>) * 100.0 / SUM(</a:t>
            </a:r>
            <a:r>
              <a:rPr lang="en-US" sz="800" dirty="0" err="1"/>
              <a:t>total_overs</a:t>
            </a:r>
            <a:r>
              <a:rPr lang="en-US" sz="800" dirty="0"/>
              <a:t>)) AS economy,</a:t>
            </a:r>
          </a:p>
          <a:p>
            <a:pPr marL="0" indent="0">
              <a:buNone/>
            </a:pPr>
            <a:r>
              <a:rPr lang="en-US" sz="800" dirty="0"/>
              <a:t>        ROW_NUMBER() OVER (ORDER BY sum(</a:t>
            </a:r>
            <a:r>
              <a:rPr lang="en-US" sz="800" dirty="0" err="1"/>
              <a:t>total_runs</a:t>
            </a:r>
            <a:r>
              <a:rPr lang="en-US" sz="800" dirty="0"/>
              <a:t>) *100.0 / sum(</a:t>
            </a:r>
            <a:r>
              <a:rPr lang="en-US" sz="800" dirty="0" err="1"/>
              <a:t>total_overs</a:t>
            </a:r>
            <a:r>
              <a:rPr lang="en-US" sz="800" dirty="0"/>
              <a:t>) ASC) AS players</a:t>
            </a:r>
          </a:p>
          <a:p>
            <a:pPr marL="0" indent="0">
              <a:buNone/>
            </a:pPr>
            <a:r>
              <a:rPr lang="en-US" sz="800" dirty="0"/>
              <a:t>    FROM </a:t>
            </a:r>
            <a:r>
              <a:rPr lang="en-US" sz="800" dirty="0" err="1"/>
              <a:t>GoodEconomyBowlers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group by </a:t>
            </a:r>
            <a:r>
              <a:rPr lang="en-US" sz="800" dirty="0" err="1"/>
              <a:t>bowler,total_runs,total_overs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SELECT</a:t>
            </a:r>
          </a:p>
          <a:p>
            <a:pPr marL="0" indent="0">
              <a:buNone/>
            </a:pPr>
            <a:r>
              <a:rPr lang="en-US" sz="800" dirty="0"/>
              <a:t>    bowler, </a:t>
            </a:r>
            <a:r>
              <a:rPr lang="en-US" sz="800" dirty="0" err="1"/>
              <a:t>total_runs</a:t>
            </a:r>
            <a:r>
              <a:rPr lang="en-US" sz="800" dirty="0"/>
              <a:t>, </a:t>
            </a:r>
            <a:r>
              <a:rPr lang="en-US" sz="800" dirty="0" err="1"/>
              <a:t>total_overs</a:t>
            </a:r>
            <a:r>
              <a:rPr lang="en-US" sz="800" dirty="0"/>
              <a:t>, economy</a:t>
            </a:r>
          </a:p>
          <a:p>
            <a:pPr marL="0" indent="0">
              <a:buNone/>
            </a:pPr>
            <a:r>
              <a:rPr lang="en-US" sz="800" dirty="0"/>
              <a:t>FROM  </a:t>
            </a:r>
            <a:r>
              <a:rPr lang="en-US" sz="800" dirty="0" err="1"/>
              <a:t>RankedBowlers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WHERE  players &lt;= 10</a:t>
            </a:r>
          </a:p>
          <a:p>
            <a:pPr marL="0" indent="0">
              <a:buNone/>
            </a:pPr>
            <a:r>
              <a:rPr lang="en-US" sz="800" dirty="0"/>
              <a:t>ORDER BY economy </a:t>
            </a:r>
            <a:r>
              <a:rPr lang="en-US" sz="800" dirty="0" err="1"/>
              <a:t>asc</a:t>
            </a:r>
            <a:r>
              <a:rPr lang="en-US" sz="800" dirty="0"/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9E8E8-7D5F-4CE6-9423-66069F35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1625" y="889233"/>
            <a:ext cx="6098797" cy="603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DCCEF1-A52B-4E95-B3E9-D8ADDD6C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77471"/>
              </p:ext>
            </p:extLst>
          </p:nvPr>
        </p:nvGraphicFramePr>
        <p:xfrm>
          <a:off x="6249800" y="1490971"/>
          <a:ext cx="4664280" cy="2016157"/>
        </p:xfrm>
        <a:graphic>
          <a:graphicData uri="http://schemas.openxmlformats.org/drawingml/2006/table">
            <a:tbl>
              <a:tblPr/>
              <a:tblGrid>
                <a:gridCol w="1166070">
                  <a:extLst>
                    <a:ext uri="{9D8B030D-6E8A-4147-A177-3AD203B41FA5}">
                      <a16:colId xmlns:a16="http://schemas.microsoft.com/office/drawing/2014/main" val="1401349706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1547714187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333951630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4282319277"/>
                    </a:ext>
                  </a:extLst>
                </a:gridCol>
              </a:tblGrid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total_overs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60522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9.996822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71023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Mustafizur Rahman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10.50955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87720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10.53264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1083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10.65215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323597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10.71389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49294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10.90875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12392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JJ Bumrah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23812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748889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SK Warne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11.16105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54319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 Bhatia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11.22683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05907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11.24303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894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0C2532-19C2-460C-B8B4-E368EF1CD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535799"/>
              </p:ext>
            </p:extLst>
          </p:nvPr>
        </p:nvGraphicFramePr>
        <p:xfrm>
          <a:off x="6295940" y="3701438"/>
          <a:ext cx="4572000" cy="30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69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CF3C-4DDE-4F7C-B935-1FC79750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4" y="100380"/>
            <a:ext cx="9404723" cy="704963"/>
          </a:xfrm>
        </p:spPr>
        <p:txBody>
          <a:bodyPr/>
          <a:lstStyle/>
          <a:p>
            <a:r>
              <a:rPr lang="en-US" sz="2400" dirty="0"/>
              <a:t>Bowlers type :- 2 Best Strike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377C-1792-4609-85B9-0550F86E6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04" y="808364"/>
            <a:ext cx="5289926" cy="58788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dirty="0"/>
              <a:t>Q. get 2-3 bowlers with the best strike rate and who have bowled at least 500 balls in IPL so far.</a:t>
            </a:r>
          </a:p>
          <a:p>
            <a:pPr marL="0" indent="0">
              <a:buNone/>
            </a:pPr>
            <a:r>
              <a:rPr lang="en-US" sz="1900" dirty="0"/>
              <a:t>Query:-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500" dirty="0"/>
              <a:t>SELECT</a:t>
            </a:r>
          </a:p>
          <a:p>
            <a:pPr marL="0" indent="0">
              <a:buNone/>
            </a:pPr>
            <a:r>
              <a:rPr lang="en-US" sz="1500" dirty="0"/>
              <a:t>    bowler,</a:t>
            </a:r>
          </a:p>
          <a:p>
            <a:pPr marL="0" indent="0">
              <a:buNone/>
            </a:pPr>
            <a:r>
              <a:rPr lang="en-US" sz="1500" dirty="0"/>
              <a:t>    SUM(CASE WHEN </a:t>
            </a:r>
            <a:r>
              <a:rPr lang="en-US" sz="1500" dirty="0" err="1"/>
              <a:t>is_wicket</a:t>
            </a:r>
            <a:r>
              <a:rPr lang="en-US" sz="1500" dirty="0"/>
              <a:t> = 1 THEN 1 ELSE 0 END) AS </a:t>
            </a:r>
            <a:r>
              <a:rPr lang="en-US" sz="1500" dirty="0" err="1"/>
              <a:t>total_wickets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COUNT(ball) AS </a:t>
            </a:r>
            <a:r>
              <a:rPr lang="en-US" sz="1500" dirty="0" err="1"/>
              <a:t>total_balls_bowled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COUNT(ball) / SUM(CASE WHEN </a:t>
            </a:r>
            <a:r>
              <a:rPr lang="en-US" sz="1500" dirty="0" err="1"/>
              <a:t>is_wicket</a:t>
            </a:r>
            <a:r>
              <a:rPr lang="en-US" sz="1500" dirty="0"/>
              <a:t> = 1 THEN 1 ELSE 0 END) AS </a:t>
            </a:r>
            <a:r>
              <a:rPr lang="en-US" sz="1500" dirty="0" err="1"/>
              <a:t>strike_rate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FROM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ipl_ball_table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GROUP BY</a:t>
            </a:r>
          </a:p>
          <a:p>
            <a:pPr marL="0" indent="0">
              <a:buNone/>
            </a:pPr>
            <a:r>
              <a:rPr lang="en-US" sz="1500" dirty="0"/>
              <a:t>    bowler</a:t>
            </a:r>
          </a:p>
          <a:p>
            <a:pPr marL="0" indent="0">
              <a:buNone/>
            </a:pPr>
            <a:r>
              <a:rPr lang="en-US" sz="1500" dirty="0"/>
              <a:t>HAVING</a:t>
            </a:r>
          </a:p>
          <a:p>
            <a:pPr marL="0" indent="0">
              <a:buNone/>
            </a:pPr>
            <a:r>
              <a:rPr lang="en-US" sz="1500" dirty="0"/>
              <a:t>    COUNT(ball) &gt;= 500 </a:t>
            </a:r>
          </a:p>
          <a:p>
            <a:pPr marL="0" indent="0">
              <a:buNone/>
            </a:pPr>
            <a:r>
              <a:rPr lang="en-US" sz="1500" dirty="0"/>
              <a:t>ORDER BY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strike_rate</a:t>
            </a:r>
            <a:r>
              <a:rPr lang="en-US" sz="1500" dirty="0"/>
              <a:t> ASC </a:t>
            </a:r>
          </a:p>
          <a:p>
            <a:pPr marL="0" indent="0">
              <a:buNone/>
            </a:pPr>
            <a:r>
              <a:rPr lang="en-US" sz="1500" dirty="0"/>
              <a:t>LIMIT 3;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2A62D2-8B0E-4A8A-A1AB-2407A7F2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905" y="377506"/>
            <a:ext cx="5967369" cy="5878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/>
              <a:t>OUTPUT :-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868836-8002-432D-AB15-1ACF93689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45821"/>
              </p:ext>
            </p:extLst>
          </p:nvPr>
        </p:nvGraphicFramePr>
        <p:xfrm>
          <a:off x="6447091" y="1621528"/>
          <a:ext cx="4118996" cy="1268204"/>
        </p:xfrm>
        <a:graphic>
          <a:graphicData uri="http://schemas.openxmlformats.org/drawingml/2006/table">
            <a:tbl>
              <a:tblPr/>
              <a:tblGrid>
                <a:gridCol w="1029749">
                  <a:extLst>
                    <a:ext uri="{9D8B030D-6E8A-4147-A177-3AD203B41FA5}">
                      <a16:colId xmlns:a16="http://schemas.microsoft.com/office/drawing/2014/main" val="2169767556"/>
                    </a:ext>
                  </a:extLst>
                </a:gridCol>
                <a:gridCol w="1029749">
                  <a:extLst>
                    <a:ext uri="{9D8B030D-6E8A-4147-A177-3AD203B41FA5}">
                      <a16:colId xmlns:a16="http://schemas.microsoft.com/office/drawing/2014/main" val="858499599"/>
                    </a:ext>
                  </a:extLst>
                </a:gridCol>
                <a:gridCol w="1103153">
                  <a:extLst>
                    <a:ext uri="{9D8B030D-6E8A-4147-A177-3AD203B41FA5}">
                      <a16:colId xmlns:a16="http://schemas.microsoft.com/office/drawing/2014/main" val="728416160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1747870814"/>
                    </a:ext>
                  </a:extLst>
                </a:gridCol>
              </a:tblGrid>
              <a:tr h="320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total_wickets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total_balls_bowled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53914"/>
                  </a:ext>
                </a:extLst>
              </a:tr>
              <a:tr h="31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03486"/>
                  </a:ext>
                </a:extLst>
              </a:tr>
              <a:tr h="31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841636"/>
                  </a:ext>
                </a:extLst>
              </a:tr>
              <a:tr h="31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30056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A7D3E7-C4E4-4BAE-8AFA-1E123952B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49542"/>
              </p:ext>
            </p:extLst>
          </p:nvPr>
        </p:nvGraphicFramePr>
        <p:xfrm>
          <a:off x="6447091" y="3347207"/>
          <a:ext cx="4572000" cy="259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97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163F-C596-46DA-952F-EF9A143E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" y="91991"/>
            <a:ext cx="9663451" cy="436515"/>
          </a:xfrm>
        </p:spPr>
        <p:txBody>
          <a:bodyPr>
            <a:normAutofit/>
          </a:bodyPr>
          <a:lstStyle/>
          <a:p>
            <a:r>
              <a:rPr lang="en-US" sz="1800" dirty="0"/>
              <a:t>Q. List of 10 bowlers with the best strike rate and who have bowled at least 500 balls.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F38A-CA33-442E-AF14-BFDAF0E4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00" y="637562"/>
            <a:ext cx="6458856" cy="6220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Query :- </a:t>
            </a:r>
          </a:p>
          <a:p>
            <a:pPr marL="0" indent="0">
              <a:buNone/>
            </a:pPr>
            <a:r>
              <a:rPr lang="en-US" sz="1100" dirty="0"/>
              <a:t>WITH </a:t>
            </a:r>
            <a:r>
              <a:rPr lang="en-US" sz="1100" dirty="0" err="1"/>
              <a:t>BowlerRanking</a:t>
            </a:r>
            <a:r>
              <a:rPr lang="en-US" sz="1100" dirty="0"/>
              <a:t> AS (</a:t>
            </a:r>
          </a:p>
          <a:p>
            <a:pPr marL="0" indent="0">
              <a:buNone/>
            </a:pPr>
            <a:r>
              <a:rPr lang="en-US" sz="1100" dirty="0"/>
              <a:t>    SELECT</a:t>
            </a:r>
          </a:p>
          <a:p>
            <a:pPr marL="0" indent="0">
              <a:buNone/>
            </a:pPr>
            <a:r>
              <a:rPr lang="en-US" sz="1100" dirty="0"/>
              <a:t>        bowler,</a:t>
            </a:r>
          </a:p>
          <a:p>
            <a:pPr marL="0" indent="0">
              <a:buNone/>
            </a:pPr>
            <a:r>
              <a:rPr lang="en-US" sz="1100" dirty="0"/>
              <a:t>        SUM(CASE WHEN </a:t>
            </a:r>
            <a:r>
              <a:rPr lang="en-US" sz="1100" dirty="0" err="1"/>
              <a:t>is_wicket</a:t>
            </a:r>
            <a:r>
              <a:rPr lang="en-US" sz="1100" dirty="0"/>
              <a:t> = 1 THEN 1 ELSE 0 END) AS </a:t>
            </a:r>
            <a:r>
              <a:rPr lang="en-US" sz="1100" dirty="0" err="1"/>
              <a:t>total_wickets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COUNT(ball) AS </a:t>
            </a:r>
            <a:r>
              <a:rPr lang="en-US" sz="1100" dirty="0" err="1"/>
              <a:t>total_balls_bowled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 COUNT(ball) / SUM(CASE WHEN </a:t>
            </a:r>
            <a:r>
              <a:rPr lang="en-US" sz="1100" dirty="0" err="1"/>
              <a:t>is_wicket</a:t>
            </a:r>
            <a:r>
              <a:rPr lang="en-US" sz="1100" dirty="0"/>
              <a:t> = 1 THEN 1 ELSE 0 END) AS </a:t>
            </a:r>
            <a:r>
              <a:rPr lang="en-US" sz="1100" dirty="0" err="1"/>
              <a:t>strike_rate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FROM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ipl_ball_table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GROUP BY</a:t>
            </a:r>
          </a:p>
          <a:p>
            <a:pPr marL="0" indent="0">
              <a:buNone/>
            </a:pPr>
            <a:r>
              <a:rPr lang="en-US" sz="1100" dirty="0"/>
              <a:t>        bowler</a:t>
            </a:r>
          </a:p>
          <a:p>
            <a:pPr marL="0" indent="0">
              <a:buNone/>
            </a:pPr>
            <a:r>
              <a:rPr lang="en-US" sz="1100" dirty="0"/>
              <a:t>    HAVING</a:t>
            </a:r>
          </a:p>
          <a:p>
            <a:pPr marL="0" indent="0">
              <a:buNone/>
            </a:pPr>
            <a:r>
              <a:rPr lang="en-US" sz="1100" dirty="0"/>
              <a:t>        COUNT(ball) &gt;= 500 </a:t>
            </a:r>
          </a:p>
          <a:p>
            <a:pPr marL="0" indent="0">
              <a:buNone/>
            </a:pPr>
            <a:r>
              <a:rPr lang="en-US" sz="1100" dirty="0"/>
              <a:t>    ORDER BY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strike_rate</a:t>
            </a:r>
            <a:r>
              <a:rPr lang="en-US" sz="1100" dirty="0"/>
              <a:t> ASC </a:t>
            </a:r>
          </a:p>
          <a:p>
            <a:pPr marL="0" indent="0">
              <a:buNone/>
            </a:pPr>
            <a:r>
              <a:rPr lang="en-US" sz="1100" dirty="0"/>
              <a:t>    LIMIT 10 </a:t>
            </a:r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SELECT</a:t>
            </a:r>
          </a:p>
          <a:p>
            <a:pPr marL="0" indent="0">
              <a:buNone/>
            </a:pPr>
            <a:r>
              <a:rPr lang="en-US" sz="1100" dirty="0"/>
              <a:t>    bowler, </a:t>
            </a:r>
            <a:r>
              <a:rPr lang="en-US" sz="1100" dirty="0" err="1"/>
              <a:t>total_wickets</a:t>
            </a:r>
            <a:r>
              <a:rPr lang="en-US" sz="1100" dirty="0"/>
              <a:t>, </a:t>
            </a:r>
            <a:r>
              <a:rPr lang="en-US" sz="1100" dirty="0" err="1"/>
              <a:t>total_balls_bowled</a:t>
            </a:r>
            <a:r>
              <a:rPr lang="en-US" sz="1100" dirty="0"/>
              <a:t>, </a:t>
            </a:r>
            <a:r>
              <a:rPr lang="en-US" sz="1100" dirty="0" err="1"/>
              <a:t>strike_rate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FROM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BowlerRa</a:t>
            </a:r>
            <a:r>
              <a:rPr lang="en-US" sz="1200" dirty="0" err="1"/>
              <a:t>nking</a:t>
            </a:r>
            <a:r>
              <a:rPr lang="en-US" sz="1200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F5D-3EA3-43FF-949B-7697A1AD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6578" y="637562"/>
            <a:ext cx="5178804" cy="6128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OUTPUT :-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08EB14-C9F3-48CE-AED6-BA81E0101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86640"/>
              </p:ext>
            </p:extLst>
          </p:nvPr>
        </p:nvGraphicFramePr>
        <p:xfrm>
          <a:off x="6593746" y="1326086"/>
          <a:ext cx="4261608" cy="2223157"/>
        </p:xfrm>
        <a:graphic>
          <a:graphicData uri="http://schemas.openxmlformats.org/drawingml/2006/table">
            <a:tbl>
              <a:tblPr/>
              <a:tblGrid>
                <a:gridCol w="1065402">
                  <a:extLst>
                    <a:ext uri="{9D8B030D-6E8A-4147-A177-3AD203B41FA5}">
                      <a16:colId xmlns:a16="http://schemas.microsoft.com/office/drawing/2014/main" val="143481810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757217469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4203532344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832092947"/>
                    </a:ext>
                  </a:extLst>
                </a:gridCol>
              </a:tblGrid>
              <a:tr h="318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total_wickets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total_balls_bowled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545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50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8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8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Starc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23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61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17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Nehra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15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MM Patel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31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206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4952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5C7CAD-D3B6-4931-B577-8654D3DDF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983643"/>
              </p:ext>
            </p:extLst>
          </p:nvPr>
        </p:nvGraphicFramePr>
        <p:xfrm>
          <a:off x="6438550" y="37860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579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B5DE-2FF6-4DB5-87BE-75FBB709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61" y="2340240"/>
            <a:ext cx="9404723" cy="1400530"/>
          </a:xfrm>
        </p:spPr>
        <p:txBody>
          <a:bodyPr/>
          <a:lstStyle/>
          <a:p>
            <a:pPr algn="ctr"/>
            <a:r>
              <a:rPr lang="en-US" sz="7200" dirty="0"/>
              <a:t>3. All Rounder</a:t>
            </a:r>
          </a:p>
        </p:txBody>
      </p:sp>
    </p:spTree>
    <p:extLst>
      <p:ext uri="{BB962C8B-B14F-4D97-AF65-F5344CB8AC3E}">
        <p14:creationId xmlns:p14="http://schemas.microsoft.com/office/powerpoint/2010/main" val="327424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72D6-008E-43F4-A601-000FBE75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8369"/>
            <a:ext cx="7063372" cy="453293"/>
          </a:xfrm>
        </p:spPr>
        <p:txBody>
          <a:bodyPr>
            <a:normAutofit/>
          </a:bodyPr>
          <a:lstStyle/>
          <a:p>
            <a:r>
              <a:rPr lang="en-US" sz="2000" dirty="0"/>
              <a:t>All-Rounders :- best batting as well as bowling strike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108-77F5-43F1-BF0D-D359A61F8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215" y="696286"/>
            <a:ext cx="4781567" cy="609879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300" dirty="0"/>
              <a:t>Query :-</a:t>
            </a:r>
          </a:p>
          <a:p>
            <a:pPr marL="0" indent="0">
              <a:buNone/>
            </a:pPr>
            <a:r>
              <a:rPr lang="en-US" sz="1700" dirty="0"/>
              <a:t>WITH </a:t>
            </a:r>
            <a:r>
              <a:rPr lang="en-US" sz="1700" dirty="0" err="1"/>
              <a:t>AllRounders</a:t>
            </a:r>
            <a:r>
              <a:rPr lang="en-US" sz="1700" dirty="0"/>
              <a:t> AS (</a:t>
            </a:r>
          </a:p>
          <a:p>
            <a:pPr marL="0" indent="0">
              <a:buNone/>
            </a:pPr>
            <a:r>
              <a:rPr lang="en-US" sz="1700" dirty="0"/>
              <a:t>    SELECT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batsman_name</a:t>
            </a:r>
            <a:r>
              <a:rPr lang="en-US" sz="1700" dirty="0"/>
              <a:t> AS </a:t>
            </a:r>
            <a:r>
              <a:rPr lang="en-US" sz="1700" dirty="0" err="1"/>
              <a:t>all_rounder_name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        SUM(</a:t>
            </a:r>
            <a:r>
              <a:rPr lang="en-US" sz="1700" dirty="0" err="1"/>
              <a:t>batsman_runs</a:t>
            </a:r>
            <a:r>
              <a:rPr lang="en-US" sz="1700" dirty="0"/>
              <a:t>) AS </a:t>
            </a:r>
            <a:r>
              <a:rPr lang="en-US" sz="1700" dirty="0" err="1"/>
              <a:t>total_runs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        COUNT(CASE WHEN </a:t>
            </a:r>
            <a:r>
              <a:rPr lang="en-US" sz="1700" dirty="0" err="1"/>
              <a:t>batsman_runs</a:t>
            </a:r>
            <a:r>
              <a:rPr lang="en-US" sz="1700" dirty="0"/>
              <a:t> &gt; 0 THEN 1 ELSE 0 END) AS </a:t>
            </a:r>
            <a:r>
              <a:rPr lang="en-US" sz="1700" dirty="0" err="1"/>
              <a:t>total_balls_faced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        SUM(</a:t>
            </a:r>
            <a:r>
              <a:rPr lang="en-US" sz="1700" dirty="0" err="1"/>
              <a:t>is_wicket</a:t>
            </a:r>
            <a:r>
              <a:rPr lang="en-US" sz="1700" dirty="0"/>
              <a:t>) AS </a:t>
            </a:r>
            <a:r>
              <a:rPr lang="en-US" sz="1700" dirty="0" err="1"/>
              <a:t>total_wickets_taken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        COUNT(CASE WHEN </a:t>
            </a:r>
            <a:r>
              <a:rPr lang="en-US" sz="1700" dirty="0" err="1"/>
              <a:t>is_wicket</a:t>
            </a:r>
            <a:r>
              <a:rPr lang="en-US" sz="1700" dirty="0"/>
              <a:t> = 1 THEN 1 ELSE 0 END) AS </a:t>
            </a:r>
            <a:r>
              <a:rPr lang="en-US" sz="1700" dirty="0" err="1"/>
              <a:t>total_balls_bowled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FROM </a:t>
            </a:r>
            <a:r>
              <a:rPr lang="en-US" sz="1700" dirty="0" err="1"/>
              <a:t>ipl_ball_table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GROUP BY </a:t>
            </a:r>
            <a:r>
              <a:rPr lang="en-US" sz="1700" dirty="0" err="1"/>
              <a:t>batsman_name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HAVING COUNT(CASE WHEN </a:t>
            </a:r>
            <a:r>
              <a:rPr lang="en-US" sz="1700" dirty="0" err="1"/>
              <a:t>batsman_runs</a:t>
            </a:r>
            <a:r>
              <a:rPr lang="en-US" sz="1700" dirty="0"/>
              <a:t> &gt; 0 THEN 1 ELSE 0 END) &gt;= 500 </a:t>
            </a:r>
          </a:p>
          <a:p>
            <a:pPr marL="0" indent="0">
              <a:buNone/>
            </a:pPr>
            <a:r>
              <a:rPr lang="en-US" sz="1700" dirty="0"/>
              <a:t>        AND COUNT(CASE WHEN </a:t>
            </a:r>
            <a:r>
              <a:rPr lang="en-US" sz="1700" dirty="0" err="1"/>
              <a:t>is_wicket</a:t>
            </a:r>
            <a:r>
              <a:rPr lang="en-US" sz="1700" dirty="0"/>
              <a:t> = 1 THEN 1 ELSE 0 END) &gt;= 300</a:t>
            </a:r>
          </a:p>
          <a:p>
            <a:pPr marL="0" indent="0">
              <a:buNone/>
            </a:pPr>
            <a:r>
              <a:rPr lang="en-US" sz="1700" dirty="0"/>
              <a:t>),</a:t>
            </a:r>
          </a:p>
          <a:p>
            <a:pPr marL="0" indent="0">
              <a:buNone/>
            </a:pPr>
            <a:r>
              <a:rPr lang="en-US" sz="1700" dirty="0" err="1"/>
              <a:t>AllRounderStrikeRates</a:t>
            </a:r>
            <a:r>
              <a:rPr lang="en-US" sz="1700" dirty="0"/>
              <a:t> AS (SELECT </a:t>
            </a:r>
            <a:r>
              <a:rPr lang="en-US" sz="1700" dirty="0" err="1"/>
              <a:t>all_rounder_name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		(SUM(</a:t>
            </a:r>
            <a:r>
              <a:rPr lang="en-US" sz="1700" dirty="0" err="1"/>
              <a:t>total_runs</a:t>
            </a:r>
            <a:r>
              <a:rPr lang="en-US" sz="1700" dirty="0"/>
              <a:t>) *100 / SUM(</a:t>
            </a:r>
            <a:r>
              <a:rPr lang="en-US" sz="1700" dirty="0" err="1"/>
              <a:t>total_balls_faced</a:t>
            </a:r>
            <a:r>
              <a:rPr lang="en-US" sz="1700" dirty="0"/>
              <a:t>)) AS </a:t>
            </a:r>
            <a:r>
              <a:rPr lang="en-US" sz="1700" dirty="0" err="1"/>
              <a:t>batting_strike_rate</a:t>
            </a:r>
            <a:r>
              <a:rPr lang="en-US" sz="1700" dirty="0"/>
              <a:t>,</a:t>
            </a:r>
          </a:p>
          <a:p>
            <a:pPr marL="0" indent="0">
              <a:buNone/>
            </a:pPr>
            <a:r>
              <a:rPr lang="en-US" sz="1700" dirty="0"/>
              <a:t>        (SUM(</a:t>
            </a:r>
            <a:r>
              <a:rPr lang="en-US" sz="1700" dirty="0" err="1"/>
              <a:t>total_balls_bowled</a:t>
            </a:r>
            <a:r>
              <a:rPr lang="en-US" sz="1700" dirty="0"/>
              <a:t>)  / SUM(</a:t>
            </a:r>
            <a:r>
              <a:rPr lang="en-US" sz="1700" dirty="0" err="1"/>
              <a:t>total_wickets_taken</a:t>
            </a:r>
            <a:r>
              <a:rPr lang="en-US" sz="1700" dirty="0"/>
              <a:t>)) AS </a:t>
            </a:r>
            <a:r>
              <a:rPr lang="en-US" sz="1700" dirty="0" err="1"/>
              <a:t>bowling_strike_rate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FROM </a:t>
            </a:r>
            <a:r>
              <a:rPr lang="en-US" sz="1700" dirty="0" err="1"/>
              <a:t>AllRounders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GROUP BY </a:t>
            </a:r>
            <a:r>
              <a:rPr lang="en-US" sz="1700" dirty="0" err="1"/>
              <a:t>all_rounder_name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HAVING</a:t>
            </a:r>
          </a:p>
          <a:p>
            <a:pPr marL="0" indent="0">
              <a:buNone/>
            </a:pPr>
            <a:r>
              <a:rPr lang="en-US" sz="1700" dirty="0"/>
              <a:t>        SUM(</a:t>
            </a:r>
            <a:r>
              <a:rPr lang="en-US" sz="1700" dirty="0" err="1"/>
              <a:t>total_balls_faced</a:t>
            </a:r>
            <a:r>
              <a:rPr lang="en-US" sz="1700" dirty="0"/>
              <a:t>) &gt;= 500 </a:t>
            </a:r>
          </a:p>
          <a:p>
            <a:pPr marL="0" indent="0">
              <a:buNone/>
            </a:pPr>
            <a:r>
              <a:rPr lang="en-US" sz="1700" dirty="0"/>
              <a:t>        AND SUM(</a:t>
            </a:r>
            <a:r>
              <a:rPr lang="en-US" sz="1700" dirty="0" err="1"/>
              <a:t>total_balls_bowled</a:t>
            </a:r>
            <a:r>
              <a:rPr lang="en-US" sz="1700" dirty="0"/>
              <a:t>) &gt;= 300 </a:t>
            </a:r>
          </a:p>
          <a:p>
            <a:pPr marL="0" indent="0">
              <a:buNone/>
            </a:pP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/>
              <a:t>SELECT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all_rounder_name</a:t>
            </a:r>
            <a:r>
              <a:rPr lang="en-US" sz="1700" dirty="0"/>
              <a:t>, </a:t>
            </a:r>
            <a:r>
              <a:rPr lang="en-US" sz="1700" dirty="0" err="1"/>
              <a:t>batting_strike_rate</a:t>
            </a:r>
            <a:r>
              <a:rPr lang="en-US" sz="1700" dirty="0"/>
              <a:t>, </a:t>
            </a:r>
            <a:r>
              <a:rPr lang="en-US" sz="1700" dirty="0" err="1"/>
              <a:t>bowling_strike_rate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AllRounderStrikeRates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ORDER BY </a:t>
            </a:r>
            <a:r>
              <a:rPr lang="en-US" sz="1700" dirty="0" err="1"/>
              <a:t>batting_strike_rate</a:t>
            </a:r>
            <a:r>
              <a:rPr lang="en-US" sz="1700" dirty="0"/>
              <a:t> DESC, </a:t>
            </a:r>
            <a:r>
              <a:rPr lang="en-US" sz="1700" dirty="0" err="1"/>
              <a:t>bowling_strike_rate</a:t>
            </a:r>
            <a:r>
              <a:rPr lang="en-US" sz="1700" dirty="0"/>
              <a:t> ASC</a:t>
            </a:r>
          </a:p>
          <a:p>
            <a:pPr marL="0" indent="0">
              <a:buNone/>
            </a:pPr>
            <a:r>
              <a:rPr lang="en-US" sz="1700" dirty="0"/>
              <a:t>LIMIT 3;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C88E-B258-4BF3-B67F-1BCF4EB2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3729" y="805343"/>
            <a:ext cx="5478010" cy="5989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/>
              <a:t>Q. get 2-3 </a:t>
            </a:r>
            <a:r>
              <a:rPr lang="en-US" sz="2900" dirty="0" err="1"/>
              <a:t>All_rounders</a:t>
            </a:r>
            <a:r>
              <a:rPr lang="en-US" sz="2900" dirty="0"/>
              <a:t> with the best batting as well as bowling strike rate and who have faced at least 500 balls in IPL so far and have bowled minimum 300 balls.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/>
              <a:t>OUTPUT 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12C789-5A2C-46BB-BBFB-7D5F4D2E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14135"/>
              </p:ext>
            </p:extLst>
          </p:nvPr>
        </p:nvGraphicFramePr>
        <p:xfrm>
          <a:off x="5795001" y="2239420"/>
          <a:ext cx="4330512" cy="762000"/>
        </p:xfrm>
        <a:graphic>
          <a:graphicData uri="http://schemas.openxmlformats.org/drawingml/2006/table">
            <a:tbl>
              <a:tblPr/>
              <a:tblGrid>
                <a:gridCol w="1443504">
                  <a:extLst>
                    <a:ext uri="{9D8B030D-6E8A-4147-A177-3AD203B41FA5}">
                      <a16:colId xmlns:a16="http://schemas.microsoft.com/office/drawing/2014/main" val="2207671145"/>
                    </a:ext>
                  </a:extLst>
                </a:gridCol>
                <a:gridCol w="1443504">
                  <a:extLst>
                    <a:ext uri="{9D8B030D-6E8A-4147-A177-3AD203B41FA5}">
                      <a16:colId xmlns:a16="http://schemas.microsoft.com/office/drawing/2014/main" val="2827795104"/>
                    </a:ext>
                  </a:extLst>
                </a:gridCol>
                <a:gridCol w="1443504">
                  <a:extLst>
                    <a:ext uri="{9D8B030D-6E8A-4147-A177-3AD203B41FA5}">
                      <a16:colId xmlns:a16="http://schemas.microsoft.com/office/drawing/2014/main" val="36681565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all_rounder_name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batting_strike_rate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bowling_strike_rate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0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171.9955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039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155.6719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11.69388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81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150.3902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19.08511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26462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A278EA-6B7F-44C0-9D20-F2ACC9729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808542"/>
              </p:ext>
            </p:extLst>
          </p:nvPr>
        </p:nvGraphicFramePr>
        <p:xfrm>
          <a:off x="5083729" y="3429000"/>
          <a:ext cx="33290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7A278EA-6B7F-44C0-9D20-F2ACC9729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07397"/>
              </p:ext>
            </p:extLst>
          </p:nvPr>
        </p:nvGraphicFramePr>
        <p:xfrm>
          <a:off x="8665828" y="3429000"/>
          <a:ext cx="32633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9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A-FB21-4E4D-A26D-429EAB1C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549" y="763397"/>
            <a:ext cx="9144000" cy="181202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TITLE</a:t>
            </a:r>
            <a:br>
              <a:rPr lang="en-US" sz="4800" dirty="0"/>
            </a:br>
            <a:r>
              <a:rPr lang="en-US" sz="4800" dirty="0"/>
              <a:t>IPL AUCTION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F3CB7-3FCD-4F21-ADC2-F0109C322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492" y="3061982"/>
            <a:ext cx="9144000" cy="151001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NAME : - TEJAS W. GHORADKAR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SUBJECT :- STRUCTURED QUERY LANGUAGE (SQL) PROJECT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BATCH :-  15 AUGUST </a:t>
            </a:r>
          </a:p>
        </p:txBody>
      </p:sp>
    </p:spTree>
    <p:extLst>
      <p:ext uri="{BB962C8B-B14F-4D97-AF65-F5344CB8AC3E}">
        <p14:creationId xmlns:p14="http://schemas.microsoft.com/office/powerpoint/2010/main" val="421394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33D1-AF72-4F4C-93A6-BC8A8F56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" y="72868"/>
            <a:ext cx="9404723" cy="528794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 List of 10 All-rounders with the best batting as well as bowling strike rate and who have faced at least 500 balls in IPL so far and have bowled minimum 300 balls.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6B77-78FB-4A3D-BE49-9FEEEED28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60" y="721453"/>
            <a:ext cx="5423991" cy="60636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500" dirty="0"/>
              <a:t>Query :- </a:t>
            </a:r>
          </a:p>
          <a:p>
            <a:pPr marL="0" indent="0">
              <a:buNone/>
            </a:pPr>
            <a:r>
              <a:rPr lang="en-US" sz="1100" dirty="0"/>
              <a:t>WITH </a:t>
            </a:r>
            <a:r>
              <a:rPr lang="en-US" sz="1100" dirty="0" err="1"/>
              <a:t>AllRounders</a:t>
            </a:r>
            <a:r>
              <a:rPr lang="en-US" sz="1100" dirty="0"/>
              <a:t> AS (</a:t>
            </a:r>
          </a:p>
          <a:p>
            <a:pPr marL="0" indent="0">
              <a:buNone/>
            </a:pPr>
            <a:r>
              <a:rPr lang="en-US" sz="1100" dirty="0"/>
              <a:t>    SELECT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batsman_name</a:t>
            </a:r>
            <a:r>
              <a:rPr lang="en-US" sz="1100" dirty="0"/>
              <a:t> AS </a:t>
            </a:r>
            <a:r>
              <a:rPr lang="en-US" sz="1100" dirty="0" err="1"/>
              <a:t>all_rounder_name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SUM(</a:t>
            </a:r>
            <a:r>
              <a:rPr lang="en-US" sz="1100" dirty="0" err="1"/>
              <a:t>batsman_runs</a:t>
            </a:r>
            <a:r>
              <a:rPr lang="en-US" sz="1100" dirty="0"/>
              <a:t>) AS </a:t>
            </a:r>
            <a:r>
              <a:rPr lang="en-US" sz="1100" dirty="0" err="1"/>
              <a:t>total_runs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COUNT(CASE WHEN </a:t>
            </a:r>
            <a:r>
              <a:rPr lang="en-US" sz="1100" dirty="0" err="1"/>
              <a:t>batsman_runs</a:t>
            </a:r>
            <a:r>
              <a:rPr lang="en-US" sz="1100" dirty="0"/>
              <a:t> &gt; 0 THEN 1 ELSE 0 END) AS </a:t>
            </a:r>
            <a:r>
              <a:rPr lang="en-US" sz="1100" dirty="0" err="1"/>
              <a:t>total_balls_faced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SUM(</a:t>
            </a:r>
            <a:r>
              <a:rPr lang="en-US" sz="1100" dirty="0" err="1"/>
              <a:t>is_wicket</a:t>
            </a:r>
            <a:r>
              <a:rPr lang="en-US" sz="1100" dirty="0"/>
              <a:t>) AS </a:t>
            </a:r>
            <a:r>
              <a:rPr lang="en-US" sz="1100" dirty="0" err="1"/>
              <a:t>total_wickets_taken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count(ball) AS </a:t>
            </a:r>
            <a:r>
              <a:rPr lang="en-US" sz="1100" dirty="0" err="1"/>
              <a:t>total_balls_bowled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FROM </a:t>
            </a:r>
            <a:r>
              <a:rPr lang="en-US" sz="1100" dirty="0" err="1"/>
              <a:t>ipl_ball_table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GROUP BY </a:t>
            </a:r>
            <a:r>
              <a:rPr lang="en-US" sz="1100" dirty="0" err="1"/>
              <a:t>batsman_name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HAVING COUNT(CASE WHEN </a:t>
            </a:r>
            <a:r>
              <a:rPr lang="en-US" sz="1100" dirty="0" err="1"/>
              <a:t>batsman_runs</a:t>
            </a:r>
            <a:r>
              <a:rPr lang="en-US" sz="1100" dirty="0"/>
              <a:t> &gt; 0 THEN 1 ELSE 0 END) &gt;= 500 </a:t>
            </a:r>
          </a:p>
          <a:p>
            <a:pPr marL="0" indent="0">
              <a:buNone/>
            </a:pPr>
            <a:r>
              <a:rPr lang="en-US" sz="1100" dirty="0"/>
              <a:t>        AND COUNT(ball) &gt;= 300 </a:t>
            </a:r>
          </a:p>
          <a:p>
            <a:pPr marL="0" indent="0">
              <a:buNone/>
            </a:pPr>
            <a:r>
              <a:rPr lang="en-US" sz="1100" dirty="0"/>
              <a:t>),</a:t>
            </a:r>
          </a:p>
          <a:p>
            <a:pPr marL="0" indent="0">
              <a:buNone/>
            </a:pPr>
            <a:r>
              <a:rPr lang="en-US" sz="1100" dirty="0" err="1"/>
              <a:t>AllRounderStrikeRates</a:t>
            </a:r>
            <a:r>
              <a:rPr lang="en-US" sz="1100" dirty="0"/>
              <a:t> AS (</a:t>
            </a:r>
          </a:p>
          <a:p>
            <a:pPr marL="0" indent="0">
              <a:buNone/>
            </a:pPr>
            <a:r>
              <a:rPr lang="en-US" sz="1100" dirty="0"/>
              <a:t>    SELECT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all_rounder_name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(SUM(</a:t>
            </a:r>
            <a:r>
              <a:rPr lang="en-US" sz="1100" dirty="0" err="1"/>
              <a:t>total_runs</a:t>
            </a:r>
            <a:r>
              <a:rPr lang="en-US" sz="1100" dirty="0"/>
              <a:t>) * 100.0 / SUM(</a:t>
            </a:r>
            <a:r>
              <a:rPr lang="en-US" sz="1100" dirty="0" err="1"/>
              <a:t>total_balls_faced</a:t>
            </a:r>
            <a:r>
              <a:rPr lang="en-US" sz="1100" dirty="0"/>
              <a:t>)) AS </a:t>
            </a:r>
            <a:r>
              <a:rPr lang="en-US" sz="1100" dirty="0" err="1"/>
              <a:t>batting_strike_rate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        (SUM(</a:t>
            </a:r>
            <a:r>
              <a:rPr lang="en-US" sz="1100" dirty="0" err="1"/>
              <a:t>total_balls_bowled</a:t>
            </a:r>
            <a:r>
              <a:rPr lang="en-US" sz="1100" dirty="0"/>
              <a:t>) * 1.0 / SUM(</a:t>
            </a:r>
            <a:r>
              <a:rPr lang="en-US" sz="1100" dirty="0" err="1"/>
              <a:t>total_wickets_taken</a:t>
            </a:r>
            <a:r>
              <a:rPr lang="en-US" sz="1100" dirty="0"/>
              <a:t>)) AS </a:t>
            </a:r>
            <a:r>
              <a:rPr lang="en-US" sz="1100" dirty="0" err="1"/>
              <a:t>bowling_strike_rate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FROM </a:t>
            </a:r>
            <a:r>
              <a:rPr lang="en-US" sz="1100" dirty="0" err="1"/>
              <a:t>AllRounders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GROUP BY </a:t>
            </a:r>
            <a:r>
              <a:rPr lang="en-US" sz="1100" dirty="0" err="1"/>
              <a:t>all_rounder_name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HAVING sum(</a:t>
            </a:r>
            <a:r>
              <a:rPr lang="en-US" sz="1100" dirty="0" err="1"/>
              <a:t>total_balls_faced</a:t>
            </a:r>
            <a:r>
              <a:rPr lang="en-US" sz="1100" dirty="0"/>
              <a:t>) &gt;= 500 </a:t>
            </a:r>
          </a:p>
          <a:p>
            <a:pPr marL="0" indent="0">
              <a:buNone/>
            </a:pPr>
            <a:r>
              <a:rPr lang="en-US" sz="1100" dirty="0"/>
              <a:t>     AND sum(</a:t>
            </a:r>
            <a:r>
              <a:rPr lang="en-US" sz="1100" dirty="0" err="1"/>
              <a:t>total_balls_bowled</a:t>
            </a:r>
            <a:r>
              <a:rPr lang="en-US" sz="1100" dirty="0"/>
              <a:t>) &gt;= 300 </a:t>
            </a:r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SELECT </a:t>
            </a:r>
            <a:r>
              <a:rPr lang="en-US" sz="1100" dirty="0" err="1"/>
              <a:t>all_rounder_name</a:t>
            </a:r>
            <a:r>
              <a:rPr lang="en-US" sz="1100" dirty="0"/>
              <a:t>, </a:t>
            </a:r>
            <a:r>
              <a:rPr lang="en-US" sz="1100" dirty="0" err="1"/>
              <a:t>batting_strike_rate</a:t>
            </a:r>
            <a:r>
              <a:rPr lang="en-US" sz="1100" dirty="0"/>
              <a:t>, </a:t>
            </a:r>
            <a:r>
              <a:rPr lang="en-US" sz="1100" dirty="0" err="1"/>
              <a:t>bowling_strike_rate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AllRounderStrikeRates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ORDER BY </a:t>
            </a:r>
            <a:r>
              <a:rPr lang="en-US" sz="1100" dirty="0" err="1"/>
              <a:t>batting_strike_rate</a:t>
            </a:r>
            <a:r>
              <a:rPr lang="en-US" sz="1100" dirty="0"/>
              <a:t> desc, </a:t>
            </a:r>
            <a:r>
              <a:rPr lang="en-US" sz="1100" dirty="0" err="1"/>
              <a:t>bowling_strike_rate</a:t>
            </a:r>
            <a:r>
              <a:rPr lang="en-US" sz="1100" dirty="0"/>
              <a:t> </a:t>
            </a:r>
            <a:r>
              <a:rPr lang="en-US" sz="1100" dirty="0" err="1"/>
              <a:t>asc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LIMIT 10;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1B44B-B850-402F-A3D0-C9B2EB8C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684" y="721453"/>
            <a:ext cx="5788402" cy="59813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/>
              <a:t>OUTPUT 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B182DF-0EBA-421C-A7EF-3BD9CCFB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6454"/>
              </p:ext>
            </p:extLst>
          </p:nvPr>
        </p:nvGraphicFramePr>
        <p:xfrm>
          <a:off x="6783898" y="1547629"/>
          <a:ext cx="3459060" cy="2164499"/>
        </p:xfrm>
        <a:graphic>
          <a:graphicData uri="http://schemas.openxmlformats.org/drawingml/2006/table">
            <a:tbl>
              <a:tblPr/>
              <a:tblGrid>
                <a:gridCol w="1153020">
                  <a:extLst>
                    <a:ext uri="{9D8B030D-6E8A-4147-A177-3AD203B41FA5}">
                      <a16:colId xmlns:a16="http://schemas.microsoft.com/office/drawing/2014/main" val="718516161"/>
                    </a:ext>
                  </a:extLst>
                </a:gridCol>
                <a:gridCol w="1153020">
                  <a:extLst>
                    <a:ext uri="{9D8B030D-6E8A-4147-A177-3AD203B41FA5}">
                      <a16:colId xmlns:a16="http://schemas.microsoft.com/office/drawing/2014/main" val="1348204240"/>
                    </a:ext>
                  </a:extLst>
                </a:gridCol>
                <a:gridCol w="1153020">
                  <a:extLst>
                    <a:ext uri="{9D8B030D-6E8A-4147-A177-3AD203B41FA5}">
                      <a16:colId xmlns:a16="http://schemas.microsoft.com/office/drawing/2014/main" val="1269609812"/>
                    </a:ext>
                  </a:extLst>
                </a:gridCol>
              </a:tblGrid>
              <a:tr h="259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all_rounder_name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batting_strike_rate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bowling_strike_rate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13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171.9955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3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155.6719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11.69388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841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150.3902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19.08511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0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148.8271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18.70408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885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148.5686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14.68116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2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148.56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28.63158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56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146.822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38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144.7635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24.66667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51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143.4741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19.87736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979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142.7887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28.81034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28813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8DA816-16D7-46D7-A845-3ECB1329C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264552"/>
              </p:ext>
            </p:extLst>
          </p:nvPr>
        </p:nvGraphicFramePr>
        <p:xfrm>
          <a:off x="4993547" y="3959604"/>
          <a:ext cx="35807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C009A2B-4617-44C2-82BD-601EE02B4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48729"/>
              </p:ext>
            </p:extLst>
          </p:nvPr>
        </p:nvGraphicFramePr>
        <p:xfrm>
          <a:off x="8642059" y="3959604"/>
          <a:ext cx="3357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097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9C1-CC26-4CF5-9677-19F2F1CF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72" y="2482853"/>
            <a:ext cx="9404723" cy="1400530"/>
          </a:xfrm>
        </p:spPr>
        <p:txBody>
          <a:bodyPr/>
          <a:lstStyle/>
          <a:p>
            <a:pPr algn="ctr"/>
            <a:r>
              <a:rPr lang="en-US" sz="7200" dirty="0"/>
              <a:t>4. wicketkeeper</a:t>
            </a:r>
          </a:p>
        </p:txBody>
      </p:sp>
    </p:spTree>
    <p:extLst>
      <p:ext uri="{BB962C8B-B14F-4D97-AF65-F5344CB8AC3E}">
        <p14:creationId xmlns:p14="http://schemas.microsoft.com/office/powerpoint/2010/main" val="56697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52EE-6324-4C2E-8CE6-56D352EB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7" y="75501"/>
            <a:ext cx="9941777" cy="45300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Wicketkeeper :- Criteria for Selecting T20 Wicketkeepers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C5E0-9911-4DD9-AFDB-95779E7D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66" y="956346"/>
            <a:ext cx="9941777" cy="5627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1. Batting Performance :-</a:t>
            </a:r>
          </a:p>
          <a:p>
            <a:pPr marL="0" indent="0">
              <a:buNone/>
            </a:pPr>
            <a:r>
              <a:rPr lang="en-US" sz="1200" dirty="0"/>
              <a:t>Batting Strike Rate :- The wicketkeeper should have a high batting strike rate, indicating their ability to score quickly in T20 matches.</a:t>
            </a:r>
          </a:p>
          <a:p>
            <a:pPr marL="0" indent="0">
              <a:buNone/>
            </a:pPr>
            <a:r>
              <a:rPr lang="en-US" sz="1200" dirty="0"/>
              <a:t>Boundary Hitting :- Assess their ability to hit boundaries (fours and sixes) regularly, as this is essential in T20 cricket.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2. Wicketkeeping Skills :-</a:t>
            </a:r>
          </a:p>
          <a:p>
            <a:pPr marL="0" indent="0">
              <a:buNone/>
            </a:pPr>
            <a:r>
              <a:rPr lang="en-US" sz="1200" dirty="0"/>
              <a:t>Catching and Stumping :- Evaluate their record of catches and stumpings, as wicketkeepers play a crucial role in dismissing batsmen.</a:t>
            </a:r>
          </a:p>
          <a:p>
            <a:pPr marL="0" indent="0">
              <a:buNone/>
            </a:pPr>
            <a:r>
              <a:rPr lang="en-US" sz="1200" dirty="0"/>
              <a:t>Quick Reflexes :- Assess their agility and quick reflexes behind the stumps, which are vital for preventing byes and leg byes.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3. Versatility :-</a:t>
            </a:r>
          </a:p>
          <a:p>
            <a:pPr marL="0" indent="0">
              <a:buNone/>
            </a:pPr>
            <a:r>
              <a:rPr lang="en-US" sz="1200" dirty="0"/>
              <a:t>Batting Order Flexibility :- Consider wicketkeepers who can adapt to different batting positions in the T20 lineup.</a:t>
            </a:r>
          </a:p>
          <a:p>
            <a:pPr marL="0" indent="0">
              <a:buNone/>
            </a:pPr>
            <a:r>
              <a:rPr lang="en-US" sz="1200" dirty="0"/>
              <a:t>Part-time Bowling :- If a wicketkeeper can provide some overs of spin or medium pace, it adds value to the team's balance.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4. Experience and T20 Record :-</a:t>
            </a:r>
          </a:p>
          <a:p>
            <a:pPr marL="0" indent="0">
              <a:buNone/>
            </a:pPr>
            <a:r>
              <a:rPr lang="en-US" sz="1200" dirty="0"/>
              <a:t>T20 Experience :- Prioritize wicketkeepers with significant experience in T20 cricket, especially in high-pressure situations.</a:t>
            </a:r>
          </a:p>
          <a:p>
            <a:pPr marL="0" indent="0">
              <a:buNone/>
            </a:pPr>
            <a:r>
              <a:rPr lang="en-US" sz="1200" dirty="0"/>
              <a:t>Performance in Pressure Situations :- Analyze their performance in pressure situations, such as chasing a target or setting a competitive total.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5. Fitness and Durability :-</a:t>
            </a:r>
          </a:p>
          <a:p>
            <a:pPr marL="0" indent="0">
              <a:buNone/>
            </a:pPr>
            <a:r>
              <a:rPr lang="en-US" sz="1200" dirty="0"/>
              <a:t>Physical Fitness :- Ensure the wicketkeeper is physically fit to stand behind the stumps throughout the innings.</a:t>
            </a:r>
          </a:p>
          <a:p>
            <a:pPr marL="0" indent="0">
              <a:buNone/>
            </a:pPr>
            <a:r>
              <a:rPr lang="en-US" sz="1200" dirty="0"/>
              <a:t>Injury History :- Consider their injury history and assess the risk of injuries affecting their availability.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776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24BA-3A8F-46FA-A311-4CF64315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118" y="2206017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23359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486E-E4DB-41CF-A74E-66B1889F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9" y="133936"/>
            <a:ext cx="9404723" cy="688185"/>
          </a:xfrm>
        </p:spPr>
        <p:txBody>
          <a:bodyPr>
            <a:normAutofit/>
          </a:bodyPr>
          <a:lstStyle/>
          <a:p>
            <a:r>
              <a:rPr lang="en-US" sz="3200" dirty="0"/>
              <a:t>Additional Questions for Final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FAE6-C342-43EF-9F44-569DB0B9A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49" y="995173"/>
            <a:ext cx="5477852" cy="57999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Q. 1  Get the count of cities that have hosted an IPL match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:-</a:t>
            </a:r>
          </a:p>
          <a:p>
            <a:pPr marL="0" indent="0">
              <a:buNone/>
            </a:pPr>
            <a:r>
              <a:rPr lang="en-US" dirty="0"/>
              <a:t>SELECT count(DISTINCT city) AS </a:t>
            </a:r>
            <a:r>
              <a:rPr lang="en-US" dirty="0" err="1"/>
              <a:t>Host_city_count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ipl_matches_table</a:t>
            </a:r>
            <a:r>
              <a:rPr lang="en-US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46D4-46D7-49C8-880B-8FBF236A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0328" y="1250749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OUTPUT 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D67C04-46CF-4AF4-A757-8BB875B5D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13351"/>
              </p:ext>
            </p:extLst>
          </p:nvPr>
        </p:nvGraphicFramePr>
        <p:xfrm>
          <a:off x="7696505" y="1986953"/>
          <a:ext cx="1590107" cy="605246"/>
        </p:xfrm>
        <a:graphic>
          <a:graphicData uri="http://schemas.openxmlformats.org/drawingml/2006/table">
            <a:tbl>
              <a:tblPr/>
              <a:tblGrid>
                <a:gridCol w="1590107">
                  <a:extLst>
                    <a:ext uri="{9D8B030D-6E8A-4147-A177-3AD203B41FA5}">
                      <a16:colId xmlns:a16="http://schemas.microsoft.com/office/drawing/2014/main" val="3728632514"/>
                    </a:ext>
                  </a:extLst>
                </a:gridCol>
              </a:tblGrid>
              <a:tr h="302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host_city_count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96839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51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F254-E89C-454B-8B6B-6F33EF72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8" y="123201"/>
            <a:ext cx="9404723" cy="933811"/>
          </a:xfrm>
        </p:spPr>
        <p:txBody>
          <a:bodyPr/>
          <a:lstStyle/>
          <a:p>
            <a:r>
              <a:rPr lang="en-US" sz="1800" dirty="0"/>
              <a:t>Q. 2  Create table deliveries_v02 with all the columns of the table ‘deliveries’ and an additional column </a:t>
            </a:r>
            <a:r>
              <a:rPr lang="en-US" sz="1800" dirty="0" err="1"/>
              <a:t>ball_result</a:t>
            </a:r>
            <a:r>
              <a:rPr lang="en-US" sz="1800" dirty="0"/>
              <a:t> containing values boundary, dot or other depending on the </a:t>
            </a:r>
            <a:r>
              <a:rPr lang="en-US" sz="1800" dirty="0" err="1"/>
              <a:t>total_run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8AB3-8AF3-45F8-82D1-5A69AA9ED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523" y="1406233"/>
            <a:ext cx="4396339" cy="4935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Query :-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400" dirty="0"/>
              <a:t>CREATE TABLE deliveries_v02 AS</a:t>
            </a:r>
          </a:p>
          <a:p>
            <a:pPr marL="0" indent="0">
              <a:buNone/>
            </a:pPr>
            <a:r>
              <a:rPr lang="en-US" sz="1400" dirty="0"/>
              <a:t>SELECT *,</a:t>
            </a:r>
          </a:p>
          <a:p>
            <a:pPr marL="0" indent="0">
              <a:buNone/>
            </a:pPr>
            <a:r>
              <a:rPr lang="en-US" sz="1400" dirty="0"/>
              <a:t>       CASE</a:t>
            </a:r>
          </a:p>
          <a:p>
            <a:pPr marL="0" indent="0">
              <a:buNone/>
            </a:pPr>
            <a:r>
              <a:rPr lang="en-US" sz="1400" dirty="0"/>
              <a:t>           WHEN </a:t>
            </a:r>
            <a:r>
              <a:rPr lang="en-US" sz="1400" dirty="0" err="1"/>
              <a:t>total_runs</a:t>
            </a:r>
            <a:r>
              <a:rPr lang="en-US" sz="1400" dirty="0"/>
              <a:t> &gt;= 4 THEN 'boundary'</a:t>
            </a:r>
          </a:p>
          <a:p>
            <a:pPr marL="0" indent="0">
              <a:buNone/>
            </a:pPr>
            <a:r>
              <a:rPr lang="en-US" sz="1400" dirty="0"/>
              <a:t>           WHEN </a:t>
            </a:r>
            <a:r>
              <a:rPr lang="en-US" sz="1400" dirty="0" err="1"/>
              <a:t>total_runs</a:t>
            </a:r>
            <a:r>
              <a:rPr lang="en-US" sz="1400" dirty="0"/>
              <a:t> = 0 THEN 'dot'</a:t>
            </a:r>
          </a:p>
          <a:p>
            <a:pPr marL="0" indent="0">
              <a:buNone/>
            </a:pPr>
            <a:r>
              <a:rPr lang="en-US" sz="1400" dirty="0"/>
              <a:t>           ELSE 'other'</a:t>
            </a:r>
          </a:p>
          <a:p>
            <a:pPr marL="0" indent="0">
              <a:buNone/>
            </a:pPr>
            <a:r>
              <a:rPr lang="en-US" sz="1400" dirty="0"/>
              <a:t>       END AS </a:t>
            </a:r>
            <a:r>
              <a:rPr lang="en-US" sz="1400" dirty="0" err="1"/>
              <a:t>ball_result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ipl_ball_table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select * from deliveries_v02;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B4BB3-5D0B-4A9A-8219-FD17DE605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6863" y="965523"/>
            <a:ext cx="6605662" cy="5769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 :-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Note :-  Full table is not mentioned because space is limited</a:t>
            </a: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985E97-CDD2-42BF-8F34-5B28AF1B1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76142"/>
              </p:ext>
            </p:extLst>
          </p:nvPr>
        </p:nvGraphicFramePr>
        <p:xfrm>
          <a:off x="5339898" y="2286000"/>
          <a:ext cx="4869503" cy="2286000"/>
        </p:xfrm>
        <a:graphic>
          <a:graphicData uri="http://schemas.openxmlformats.org/drawingml/2006/table">
            <a:tbl>
              <a:tblPr/>
              <a:tblGrid>
                <a:gridCol w="1296734">
                  <a:extLst>
                    <a:ext uri="{9D8B030D-6E8A-4147-A177-3AD203B41FA5}">
                      <a16:colId xmlns:a16="http://schemas.microsoft.com/office/drawing/2014/main" val="520777527"/>
                    </a:ext>
                  </a:extLst>
                </a:gridCol>
                <a:gridCol w="1198685">
                  <a:extLst>
                    <a:ext uri="{9D8B030D-6E8A-4147-A177-3AD203B41FA5}">
                      <a16:colId xmlns:a16="http://schemas.microsoft.com/office/drawing/2014/main" val="1185948981"/>
                    </a:ext>
                  </a:extLst>
                </a:gridCol>
                <a:gridCol w="2374084">
                  <a:extLst>
                    <a:ext uri="{9D8B030D-6E8A-4147-A177-3AD203B41FA5}">
                      <a16:colId xmlns:a16="http://schemas.microsoft.com/office/drawing/2014/main" val="15130616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ball_result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75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24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69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64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82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5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380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034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51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0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6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B742-0B67-40D8-9B1C-06ABE2EC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3" y="167492"/>
            <a:ext cx="9404723" cy="59590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Q.3  Write a query to fetch the total number of boundaries and dot balls from the</a:t>
            </a:r>
            <a:br>
              <a:rPr lang="en-US" sz="1800" dirty="0"/>
            </a:br>
            <a:r>
              <a:rPr lang="en-US" sz="1800" dirty="0"/>
              <a:t>deliveries_v02 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767D-78EF-4696-81A8-52F1BE3E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882" y="1331118"/>
            <a:ext cx="510034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Query 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SUM(CASE WHEN </a:t>
            </a:r>
            <a:r>
              <a:rPr lang="en-US" dirty="0" err="1"/>
              <a:t>ball_result</a:t>
            </a:r>
            <a:r>
              <a:rPr lang="en-US" dirty="0"/>
              <a:t> = 'boundary' THEN 1 ELSE 0 END) AS </a:t>
            </a:r>
            <a:r>
              <a:rPr lang="en-US" dirty="0" err="1"/>
              <a:t>total_boundaries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SUM(CASE WHEN </a:t>
            </a:r>
            <a:r>
              <a:rPr lang="en-US" dirty="0" err="1"/>
              <a:t>ball_result</a:t>
            </a:r>
            <a:r>
              <a:rPr lang="en-US" dirty="0"/>
              <a:t> = 'dot' THEN 1 ELSE 0 END) AS </a:t>
            </a:r>
            <a:r>
              <a:rPr lang="en-US" dirty="0" err="1"/>
              <a:t>total_dot_balls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deliveries_v02;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342AE-AC63-4BFC-A37F-14530B33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8921" y="1248017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7C4569-6D97-4EEF-949C-875B89EC7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47218"/>
              </p:ext>
            </p:extLst>
          </p:nvPr>
        </p:nvGraphicFramePr>
        <p:xfrm>
          <a:off x="7657997" y="1996580"/>
          <a:ext cx="2138188" cy="623044"/>
        </p:xfrm>
        <a:graphic>
          <a:graphicData uri="http://schemas.openxmlformats.org/drawingml/2006/table">
            <a:tbl>
              <a:tblPr/>
              <a:tblGrid>
                <a:gridCol w="1069094">
                  <a:extLst>
                    <a:ext uri="{9D8B030D-6E8A-4147-A177-3AD203B41FA5}">
                      <a16:colId xmlns:a16="http://schemas.microsoft.com/office/drawing/2014/main" val="1571691845"/>
                    </a:ext>
                  </a:extLst>
                </a:gridCol>
                <a:gridCol w="1069094">
                  <a:extLst>
                    <a:ext uri="{9D8B030D-6E8A-4147-A177-3AD203B41FA5}">
                      <a16:colId xmlns:a16="http://schemas.microsoft.com/office/drawing/2014/main" val="43130214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total_boundaries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total_dot_balls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95389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31468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7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6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B15A-0225-420D-BB16-A9BA1A44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8" y="108770"/>
            <a:ext cx="9404723" cy="67140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Q.4  Write a query to fetch the total number of boundaries scored by each team from the deliveries_v02 table and order it in descending order of the number of boundaries scored.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DEC2-32AA-4344-9D52-74BACA5E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48" y="1414622"/>
            <a:ext cx="4396339" cy="4195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Query :-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dirty="0"/>
              <a:t>SELECT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batting_team</a:t>
            </a:r>
            <a:r>
              <a:rPr lang="en-US" sz="1700" dirty="0"/>
              <a:t> AS Team,</a:t>
            </a:r>
          </a:p>
          <a:p>
            <a:pPr marL="0" indent="0">
              <a:buNone/>
            </a:pPr>
            <a:r>
              <a:rPr lang="en-US" sz="1700" dirty="0"/>
              <a:t>    SUM(CASE WHEN </a:t>
            </a:r>
            <a:r>
              <a:rPr lang="en-US" sz="1700" dirty="0" err="1"/>
              <a:t>total_runs</a:t>
            </a:r>
            <a:r>
              <a:rPr lang="en-US" sz="1700" dirty="0"/>
              <a:t> IN (4, 6) THEN 1 ELSE 0 END) AS </a:t>
            </a:r>
            <a:r>
              <a:rPr lang="en-US" sz="1700" dirty="0" err="1"/>
              <a:t>Total_Boundaries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FROM</a:t>
            </a:r>
          </a:p>
          <a:p>
            <a:pPr marL="0" indent="0">
              <a:buNone/>
            </a:pPr>
            <a:r>
              <a:rPr lang="en-US" sz="1700" dirty="0"/>
              <a:t>    deliveries_v02</a:t>
            </a:r>
          </a:p>
          <a:p>
            <a:pPr marL="0" indent="0">
              <a:buNone/>
            </a:pPr>
            <a:r>
              <a:rPr lang="en-US" sz="1700" dirty="0"/>
              <a:t>GROUP BY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batting_team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ORDER BY</a:t>
            </a:r>
          </a:p>
          <a:p>
            <a:pPr marL="0" indent="0">
              <a:buNone/>
            </a:pPr>
            <a:r>
              <a:rPr lang="en-US" sz="1700" dirty="0"/>
              <a:t>    </a:t>
            </a:r>
            <a:r>
              <a:rPr lang="en-US" sz="1700" dirty="0" err="1"/>
              <a:t>Total_Boundaries</a:t>
            </a:r>
            <a:r>
              <a:rPr lang="en-US" sz="1700" dirty="0"/>
              <a:t> DESC</a:t>
            </a:r>
            <a:r>
              <a:rPr lang="en-US" sz="2000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4B18-B60E-4D61-BED0-FD5174F7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409" y="1328877"/>
            <a:ext cx="6253503" cy="475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CA3FAE-F12F-4EB1-A3A0-75D26DDC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91184"/>
              </p:ext>
            </p:extLst>
          </p:nvPr>
        </p:nvGraphicFramePr>
        <p:xfrm>
          <a:off x="6096000" y="1892828"/>
          <a:ext cx="4259358" cy="3820848"/>
        </p:xfrm>
        <a:graphic>
          <a:graphicData uri="http://schemas.openxmlformats.org/drawingml/2006/table">
            <a:tbl>
              <a:tblPr/>
              <a:tblGrid>
                <a:gridCol w="2129679">
                  <a:extLst>
                    <a:ext uri="{9D8B030D-6E8A-4147-A177-3AD203B41FA5}">
                      <a16:colId xmlns:a16="http://schemas.microsoft.com/office/drawing/2014/main" val="1807268316"/>
                    </a:ext>
                  </a:extLst>
                </a:gridCol>
                <a:gridCol w="2129679">
                  <a:extLst>
                    <a:ext uri="{9D8B030D-6E8A-4147-A177-3AD203B41FA5}">
                      <a16:colId xmlns:a16="http://schemas.microsoft.com/office/drawing/2014/main" val="2815270607"/>
                    </a:ext>
                  </a:extLst>
                </a:gridCol>
              </a:tblGrid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total_boundaries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43339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4065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94806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3749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36652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3742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000510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3677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767758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3448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79125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3002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861716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2975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54760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2273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30545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65758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041823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22142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355436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945748"/>
                  </a:ext>
                </a:extLst>
              </a:tr>
              <a:tr h="265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635580"/>
                  </a:ext>
                </a:extLst>
              </a:tr>
              <a:tr h="23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50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AB38-F3CF-430F-A1C1-D6B670FC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" y="159103"/>
            <a:ext cx="9404723" cy="56235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5  Write a query to fetch the total number of dot balls bowled by each team and order it in descending order of the total number of dot balls bowled.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476D-217C-4859-9F18-C7EECE2A0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60" y="1129397"/>
            <a:ext cx="4396339" cy="556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Query :-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400" dirty="0"/>
              <a:t>SELECT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bowling_team</a:t>
            </a:r>
            <a:r>
              <a:rPr lang="en-US" sz="1400" dirty="0"/>
              <a:t> AS Team,</a:t>
            </a:r>
          </a:p>
          <a:p>
            <a:pPr marL="0" indent="0">
              <a:buNone/>
            </a:pPr>
            <a:r>
              <a:rPr lang="en-US" sz="1400" dirty="0"/>
              <a:t>    SUM(CASE WHEN </a:t>
            </a:r>
            <a:r>
              <a:rPr lang="en-US" sz="1400" dirty="0" err="1"/>
              <a:t>total_runs</a:t>
            </a:r>
            <a:r>
              <a:rPr lang="en-US" sz="1400" dirty="0"/>
              <a:t> = 0 THEN 1 ELSE 0 END) AS </a:t>
            </a:r>
            <a:r>
              <a:rPr lang="en-US" sz="1400" dirty="0" err="1"/>
              <a:t>Total_Dot_Balls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</a:t>
            </a:r>
          </a:p>
          <a:p>
            <a:pPr marL="0" indent="0">
              <a:buNone/>
            </a:pPr>
            <a:r>
              <a:rPr lang="en-US" sz="1400" dirty="0"/>
              <a:t>    deliveries_v02</a:t>
            </a:r>
          </a:p>
          <a:p>
            <a:pPr marL="0" indent="0">
              <a:buNone/>
            </a:pPr>
            <a:r>
              <a:rPr lang="en-US" sz="1400" dirty="0"/>
              <a:t>GROUP BY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bowling_team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ORDER BY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Total_Dot_Balls</a:t>
            </a:r>
            <a:r>
              <a:rPr lang="en-US" sz="1400" dirty="0"/>
              <a:t> DESC;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F3EE3-4916-403C-95C8-778DCD8E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6772" y="1024246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8BBA7D-5864-4121-B18D-2CB712DF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7370"/>
              </p:ext>
            </p:extLst>
          </p:nvPr>
        </p:nvGraphicFramePr>
        <p:xfrm>
          <a:off x="6096000" y="1670822"/>
          <a:ext cx="4694764" cy="3661791"/>
        </p:xfrm>
        <a:graphic>
          <a:graphicData uri="http://schemas.openxmlformats.org/drawingml/2006/table">
            <a:tbl>
              <a:tblPr/>
              <a:tblGrid>
                <a:gridCol w="2347382">
                  <a:extLst>
                    <a:ext uri="{9D8B030D-6E8A-4147-A177-3AD203B41FA5}">
                      <a16:colId xmlns:a16="http://schemas.microsoft.com/office/drawing/2014/main" val="2907571760"/>
                    </a:ext>
                  </a:extLst>
                </a:gridCol>
                <a:gridCol w="2347382">
                  <a:extLst>
                    <a:ext uri="{9D8B030D-6E8A-4147-A177-3AD203B41FA5}">
                      <a16:colId xmlns:a16="http://schemas.microsoft.com/office/drawing/2014/main" val="3933969693"/>
                    </a:ext>
                  </a:extLst>
                </a:gridCol>
              </a:tblGrid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total_dot_balls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16985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8714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010935"/>
                  </a:ext>
                </a:extLst>
              </a:tr>
              <a:tr h="261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7955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52652"/>
                  </a:ext>
                </a:extLst>
              </a:tr>
              <a:tr h="23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7894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553668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7679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98233"/>
                  </a:ext>
                </a:extLst>
              </a:tr>
              <a:tr h="23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7593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60679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6665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014220"/>
                  </a:ext>
                </a:extLst>
              </a:tr>
              <a:tr h="23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68348"/>
                  </a:ext>
                </a:extLst>
              </a:tr>
              <a:tr h="23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5248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49205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3306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391305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61676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47087"/>
                  </a:ext>
                </a:extLst>
              </a:tr>
              <a:tr h="17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1095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6588"/>
                  </a:ext>
                </a:extLst>
              </a:tr>
              <a:tr h="232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84291"/>
                  </a:ext>
                </a:extLst>
              </a:tr>
              <a:tr h="23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54355"/>
                  </a:ext>
                </a:extLst>
              </a:tr>
              <a:tr h="186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5429" marR="5429" marT="54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69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2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0971-C383-443A-A5B2-0A654B92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0" y="150715"/>
            <a:ext cx="9404723" cy="696574"/>
          </a:xfrm>
        </p:spPr>
        <p:txBody>
          <a:bodyPr/>
          <a:lstStyle/>
          <a:p>
            <a:r>
              <a:rPr lang="en-US" sz="1800" dirty="0"/>
              <a:t>Q. 6  Write a query to fetch the total number of dismissals by dismissal kinds where dismissal kind is not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F85B-6AD7-4730-9B1F-F5B72669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160" y="1087452"/>
            <a:ext cx="5226183" cy="561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Query :-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SELECT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dismissal_kind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COUNT(</a:t>
            </a:r>
            <a:r>
              <a:rPr lang="en-US" sz="1600" dirty="0" err="1"/>
              <a:t>is_wicket</a:t>
            </a:r>
            <a:r>
              <a:rPr lang="en-US" sz="1600" dirty="0"/>
              <a:t>) AS </a:t>
            </a:r>
            <a:r>
              <a:rPr lang="en-US" sz="1600" dirty="0" err="1"/>
              <a:t>Total_Dismissals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</a:t>
            </a:r>
          </a:p>
          <a:p>
            <a:pPr marL="0" indent="0">
              <a:buNone/>
            </a:pPr>
            <a:r>
              <a:rPr lang="en-US" sz="1600" dirty="0"/>
              <a:t>    deliveries_v02</a:t>
            </a:r>
          </a:p>
          <a:p>
            <a:pPr marL="0" indent="0">
              <a:buNone/>
            </a:pPr>
            <a:r>
              <a:rPr lang="en-US" sz="1600" dirty="0"/>
              <a:t>WHERE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dismissal_kind</a:t>
            </a:r>
            <a:r>
              <a:rPr lang="en-US" sz="1600" dirty="0"/>
              <a:t> IS NOT NULL</a:t>
            </a:r>
          </a:p>
          <a:p>
            <a:pPr marL="0" indent="0">
              <a:buNone/>
            </a:pPr>
            <a:r>
              <a:rPr lang="en-US" sz="1600" dirty="0"/>
              <a:t>    AND </a:t>
            </a:r>
            <a:r>
              <a:rPr lang="en-US" sz="1600" dirty="0" err="1"/>
              <a:t>dismissal_kind</a:t>
            </a:r>
            <a:r>
              <a:rPr lang="en-US" sz="1600" dirty="0"/>
              <a:t> &lt;&gt; 'NA'</a:t>
            </a:r>
          </a:p>
          <a:p>
            <a:pPr marL="0" indent="0">
              <a:buNone/>
            </a:pPr>
            <a:r>
              <a:rPr lang="en-US" sz="1600" dirty="0"/>
              <a:t>GROUP BY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dismissal_kind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BC1A6-FB33-4DD9-A3AA-6EB7A60A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333850"/>
            <a:ext cx="5561588" cy="492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C6EAD-00A4-4DEA-B7CF-3D221D05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37357"/>
              </p:ext>
            </p:extLst>
          </p:nvPr>
        </p:nvGraphicFramePr>
        <p:xfrm>
          <a:off x="7316205" y="1614351"/>
          <a:ext cx="3253924" cy="2076800"/>
        </p:xfrm>
        <a:graphic>
          <a:graphicData uri="http://schemas.openxmlformats.org/drawingml/2006/table">
            <a:tbl>
              <a:tblPr/>
              <a:tblGrid>
                <a:gridCol w="1626962">
                  <a:extLst>
                    <a:ext uri="{9D8B030D-6E8A-4147-A177-3AD203B41FA5}">
                      <a16:colId xmlns:a16="http://schemas.microsoft.com/office/drawing/2014/main" val="4046435331"/>
                    </a:ext>
                  </a:extLst>
                </a:gridCol>
                <a:gridCol w="1626962">
                  <a:extLst>
                    <a:ext uri="{9D8B030D-6E8A-4147-A177-3AD203B41FA5}">
                      <a16:colId xmlns:a16="http://schemas.microsoft.com/office/drawing/2014/main" val="3987331191"/>
                    </a:ext>
                  </a:extLst>
                </a:gridCol>
              </a:tblGrid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total_dismissals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62509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9691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21222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71938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53391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6165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41740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533783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33988"/>
                  </a:ext>
                </a:extLst>
              </a:tr>
              <a:tr h="20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02868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3898B6-9A80-41FD-ACE3-7C59105DF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825977"/>
              </p:ext>
            </p:extLst>
          </p:nvPr>
        </p:nvGraphicFramePr>
        <p:xfrm>
          <a:off x="6096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2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B16C-5485-4110-99EB-5B0F28C2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73" y="2407353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Create Table Query</a:t>
            </a:r>
          </a:p>
        </p:txBody>
      </p:sp>
    </p:spTree>
    <p:extLst>
      <p:ext uri="{BB962C8B-B14F-4D97-AF65-F5344CB8AC3E}">
        <p14:creationId xmlns:p14="http://schemas.microsoft.com/office/powerpoint/2010/main" val="3487035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9A47-40F2-441C-9BA2-D8EA30FC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3" y="142326"/>
            <a:ext cx="9404723" cy="621073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7  Write a query to get the top 5 bowlers who conceded maximum extra runs from the deliveries 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4FF-6B64-4F98-AF5C-73A96D91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93" y="1188120"/>
            <a:ext cx="4396339" cy="538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Query :-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SELECT</a:t>
            </a:r>
          </a:p>
          <a:p>
            <a:pPr marL="0" indent="0">
              <a:buNone/>
            </a:pPr>
            <a:r>
              <a:rPr lang="en-US" sz="1600" dirty="0"/>
              <a:t>    bowler,</a:t>
            </a:r>
          </a:p>
          <a:p>
            <a:pPr marL="0" indent="0">
              <a:buNone/>
            </a:pPr>
            <a:r>
              <a:rPr lang="en-US" sz="1600" dirty="0"/>
              <a:t>    SUM(</a:t>
            </a:r>
            <a:r>
              <a:rPr lang="en-US" sz="1600" dirty="0" err="1"/>
              <a:t>extra_runs</a:t>
            </a:r>
            <a:r>
              <a:rPr lang="en-US" sz="1600" dirty="0"/>
              <a:t>) AS </a:t>
            </a:r>
            <a:r>
              <a:rPr lang="en-US" sz="1600" dirty="0" err="1"/>
              <a:t>Total_Extra_Runs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ipl_ball_table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GROUP BY</a:t>
            </a:r>
          </a:p>
          <a:p>
            <a:pPr marL="0" indent="0">
              <a:buNone/>
            </a:pPr>
            <a:r>
              <a:rPr lang="en-US" sz="1600" dirty="0"/>
              <a:t>    bowler</a:t>
            </a:r>
          </a:p>
          <a:p>
            <a:pPr marL="0" indent="0">
              <a:buNone/>
            </a:pPr>
            <a:r>
              <a:rPr lang="en-US" sz="1600" dirty="0"/>
              <a:t>ORDER BY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Total_Extra_Runs</a:t>
            </a:r>
            <a:r>
              <a:rPr lang="en-US" sz="1600" dirty="0"/>
              <a:t> DESC</a:t>
            </a:r>
          </a:p>
          <a:p>
            <a:pPr marL="0" indent="0">
              <a:buNone/>
            </a:pPr>
            <a:r>
              <a:rPr lang="en-US" sz="1600" dirty="0"/>
              <a:t>LIMIT 5;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8EAB8-386E-4866-BB2F-A4348BFC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0937" y="1328877"/>
            <a:ext cx="5955870" cy="5029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:-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1D25E-6631-42D9-BDB0-2A2269482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02070"/>
              </p:ext>
            </p:extLst>
          </p:nvPr>
        </p:nvGraphicFramePr>
        <p:xfrm>
          <a:off x="7169946" y="1923084"/>
          <a:ext cx="3039456" cy="1505916"/>
        </p:xfrm>
        <a:graphic>
          <a:graphicData uri="http://schemas.openxmlformats.org/drawingml/2006/table">
            <a:tbl>
              <a:tblPr/>
              <a:tblGrid>
                <a:gridCol w="1519728">
                  <a:extLst>
                    <a:ext uri="{9D8B030D-6E8A-4147-A177-3AD203B41FA5}">
                      <a16:colId xmlns:a16="http://schemas.microsoft.com/office/drawing/2014/main" val="3582160183"/>
                    </a:ext>
                  </a:extLst>
                </a:gridCol>
                <a:gridCol w="1519728">
                  <a:extLst>
                    <a:ext uri="{9D8B030D-6E8A-4147-A177-3AD203B41FA5}">
                      <a16:colId xmlns:a16="http://schemas.microsoft.com/office/drawing/2014/main" val="1178332412"/>
                    </a:ext>
                  </a:extLst>
                </a:gridCol>
              </a:tblGrid>
              <a:tr h="250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total_extra_runs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41471"/>
                  </a:ext>
                </a:extLst>
              </a:tr>
              <a:tr h="250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99336"/>
                  </a:ext>
                </a:extLst>
              </a:tr>
              <a:tr h="250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54952"/>
                  </a:ext>
                </a:extLst>
              </a:tr>
              <a:tr h="250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282447"/>
                  </a:ext>
                </a:extLst>
              </a:tr>
              <a:tr h="250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19435"/>
                  </a:ext>
                </a:extLst>
              </a:tr>
              <a:tr h="250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99609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7865E4-2946-48B9-8351-8801E73EA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146533"/>
              </p:ext>
            </p:extLst>
          </p:nvPr>
        </p:nvGraphicFramePr>
        <p:xfrm>
          <a:off x="5890469" y="3825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470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17A3-991C-4BD0-A308-A866CACE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" y="201049"/>
            <a:ext cx="9404723" cy="637851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8  Write a query to create a table named deliveries_v03 with all the columns of</a:t>
            </a:r>
            <a:br>
              <a:rPr lang="en-US" sz="1800" dirty="0"/>
            </a:br>
            <a:r>
              <a:rPr lang="en-US" sz="1800" dirty="0"/>
              <a:t>deliveries_v02 table and two additional column (named venue and </a:t>
            </a:r>
            <a:r>
              <a:rPr lang="en-US" sz="1800" dirty="0" err="1"/>
              <a:t>match_date</a:t>
            </a:r>
            <a:r>
              <a:rPr lang="en-US" sz="1800" dirty="0"/>
              <a:t>) of venue and date from table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8C3F-2DA9-421A-AE86-D4B4D961B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938" y="1448178"/>
            <a:ext cx="3565163" cy="520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Query :-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200" dirty="0"/>
              <a:t>CREATE TABLE deliveries_v03 AS</a:t>
            </a:r>
          </a:p>
          <a:p>
            <a:pPr marL="0" indent="0">
              <a:buNone/>
            </a:pPr>
            <a:r>
              <a:rPr lang="en-US" sz="1200" dirty="0"/>
              <a:t>SELECT</a:t>
            </a:r>
          </a:p>
          <a:p>
            <a:pPr marL="0" indent="0">
              <a:buNone/>
            </a:pPr>
            <a:r>
              <a:rPr lang="en-US" sz="1200" dirty="0"/>
              <a:t>    a.*,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b.venue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b.match_date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</a:t>
            </a:r>
          </a:p>
          <a:p>
            <a:pPr marL="0" indent="0">
              <a:buNone/>
            </a:pPr>
            <a:r>
              <a:rPr lang="en-US" sz="1200" dirty="0"/>
              <a:t>    deliveries_v02 AS a</a:t>
            </a:r>
          </a:p>
          <a:p>
            <a:pPr marL="0" indent="0">
              <a:buNone/>
            </a:pPr>
            <a:r>
              <a:rPr lang="en-US" sz="1200" dirty="0"/>
              <a:t>JOIN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ipl_matches_table</a:t>
            </a:r>
            <a:r>
              <a:rPr lang="en-US" sz="1200" dirty="0"/>
              <a:t> AS b</a:t>
            </a:r>
          </a:p>
          <a:p>
            <a:pPr marL="0" indent="0">
              <a:buNone/>
            </a:pPr>
            <a:r>
              <a:rPr lang="en-US" sz="1200" dirty="0"/>
              <a:t>ON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a.match_id</a:t>
            </a:r>
            <a:r>
              <a:rPr lang="en-US" sz="1200" dirty="0"/>
              <a:t> = </a:t>
            </a:r>
            <a:r>
              <a:rPr lang="en-US" sz="1200" dirty="0" err="1"/>
              <a:t>b.match_id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deliveries_v03;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8F15-516D-4B72-8465-46C0519A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5989" y="1448178"/>
            <a:ext cx="8430935" cy="520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              Note :-  Full table is not mentioned because space is limited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D6EB07-C136-425C-8DD6-D3451AF9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91621"/>
              </p:ext>
            </p:extLst>
          </p:nvPr>
        </p:nvGraphicFramePr>
        <p:xfrm>
          <a:off x="5083728" y="1959123"/>
          <a:ext cx="6014904" cy="2752725"/>
        </p:xfrm>
        <a:graphic>
          <a:graphicData uri="http://schemas.openxmlformats.org/drawingml/2006/table">
            <a:tbl>
              <a:tblPr/>
              <a:tblGrid>
                <a:gridCol w="963198">
                  <a:extLst>
                    <a:ext uri="{9D8B030D-6E8A-4147-A177-3AD203B41FA5}">
                      <a16:colId xmlns:a16="http://schemas.microsoft.com/office/drawing/2014/main" val="1976314413"/>
                    </a:ext>
                  </a:extLst>
                </a:gridCol>
                <a:gridCol w="841951">
                  <a:extLst>
                    <a:ext uri="{9D8B030D-6E8A-4147-A177-3AD203B41FA5}">
                      <a16:colId xmlns:a16="http://schemas.microsoft.com/office/drawing/2014/main" val="3114507828"/>
                    </a:ext>
                  </a:extLst>
                </a:gridCol>
                <a:gridCol w="841951">
                  <a:extLst>
                    <a:ext uri="{9D8B030D-6E8A-4147-A177-3AD203B41FA5}">
                      <a16:colId xmlns:a16="http://schemas.microsoft.com/office/drawing/2014/main" val="2573265166"/>
                    </a:ext>
                  </a:extLst>
                </a:gridCol>
                <a:gridCol w="841951">
                  <a:extLst>
                    <a:ext uri="{9D8B030D-6E8A-4147-A177-3AD203B41FA5}">
                      <a16:colId xmlns:a16="http://schemas.microsoft.com/office/drawing/2014/main" val="124481048"/>
                    </a:ext>
                  </a:extLst>
                </a:gridCol>
                <a:gridCol w="841951">
                  <a:extLst>
                    <a:ext uri="{9D8B030D-6E8A-4147-A177-3AD203B41FA5}">
                      <a16:colId xmlns:a16="http://schemas.microsoft.com/office/drawing/2014/main" val="2219351024"/>
                    </a:ext>
                  </a:extLst>
                </a:gridCol>
                <a:gridCol w="841951">
                  <a:extLst>
                    <a:ext uri="{9D8B030D-6E8A-4147-A177-3AD203B41FA5}">
                      <a16:colId xmlns:a16="http://schemas.microsoft.com/office/drawing/2014/main" val="29460669"/>
                    </a:ext>
                  </a:extLst>
                </a:gridCol>
                <a:gridCol w="841951">
                  <a:extLst>
                    <a:ext uri="{9D8B030D-6E8A-4147-A177-3AD203B41FA5}">
                      <a16:colId xmlns:a16="http://schemas.microsoft.com/office/drawing/2014/main" val="25605193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bowling_team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ball_result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match_date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25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AA Noffke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699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AA Noffke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65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612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83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2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84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CD5B-CAE3-4E13-8BA6-3923C77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17" y="175882"/>
            <a:ext cx="9404723" cy="621073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9 Write a query to fetch the total runs scored for each venue and order it in the descending order of total runs scored.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C76B-E6C0-4E2C-8CB0-C21A2DC2A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717" y="1272010"/>
            <a:ext cx="4396339" cy="541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Query :-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SELECT</a:t>
            </a:r>
          </a:p>
          <a:p>
            <a:pPr marL="0" indent="0">
              <a:buNone/>
            </a:pPr>
            <a:r>
              <a:rPr lang="en-US" sz="1600" dirty="0"/>
              <a:t>    venue,</a:t>
            </a:r>
          </a:p>
          <a:p>
            <a:pPr marL="0" indent="0">
              <a:buNone/>
            </a:pPr>
            <a:r>
              <a:rPr lang="en-US" sz="1600" dirty="0"/>
              <a:t>    SUM(</a:t>
            </a:r>
            <a:r>
              <a:rPr lang="en-US" sz="1600" dirty="0" err="1"/>
              <a:t>total_runs</a:t>
            </a:r>
            <a:r>
              <a:rPr lang="en-US" sz="1600" dirty="0"/>
              <a:t>) AS </a:t>
            </a:r>
            <a:r>
              <a:rPr lang="en-US" sz="1600" dirty="0" err="1"/>
              <a:t>Total_Runs_Scored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</a:t>
            </a:r>
          </a:p>
          <a:p>
            <a:pPr marL="0" indent="0">
              <a:buNone/>
            </a:pPr>
            <a:r>
              <a:rPr lang="en-US" sz="1600" dirty="0"/>
              <a:t>    deliveries_v03</a:t>
            </a:r>
          </a:p>
          <a:p>
            <a:pPr marL="0" indent="0">
              <a:buNone/>
            </a:pPr>
            <a:r>
              <a:rPr lang="en-US" sz="1600" dirty="0"/>
              <a:t>GROUP BY</a:t>
            </a:r>
          </a:p>
          <a:p>
            <a:pPr marL="0" indent="0">
              <a:buNone/>
            </a:pPr>
            <a:r>
              <a:rPr lang="en-US" sz="1600" dirty="0"/>
              <a:t>    venue</a:t>
            </a:r>
          </a:p>
          <a:p>
            <a:pPr marL="0" indent="0">
              <a:buNone/>
            </a:pPr>
            <a:r>
              <a:rPr lang="en-US" sz="1600" dirty="0"/>
              <a:t>ORDER BY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Total_Runs_Scored</a:t>
            </a:r>
            <a:r>
              <a:rPr lang="en-US" sz="1600" dirty="0"/>
              <a:t> DESC;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E1002-48EF-48D6-8F48-BCB7F4DFA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9898" y="679508"/>
            <a:ext cx="5738070" cy="617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OUTPUT 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3D25A7-8B62-4B41-9850-09899344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8794"/>
              </p:ext>
            </p:extLst>
          </p:nvPr>
        </p:nvGraphicFramePr>
        <p:xfrm>
          <a:off x="5503178" y="1125030"/>
          <a:ext cx="6009318" cy="5704068"/>
        </p:xfrm>
        <a:graphic>
          <a:graphicData uri="http://schemas.openxmlformats.org/drawingml/2006/table">
            <a:tbl>
              <a:tblPr/>
              <a:tblGrid>
                <a:gridCol w="3004659">
                  <a:extLst>
                    <a:ext uri="{9D8B030D-6E8A-4147-A177-3AD203B41FA5}">
                      <a16:colId xmlns:a16="http://schemas.microsoft.com/office/drawing/2014/main" val="3333775336"/>
                    </a:ext>
                  </a:extLst>
                </a:gridCol>
                <a:gridCol w="3004659">
                  <a:extLst>
                    <a:ext uri="{9D8B030D-6E8A-4147-A177-3AD203B41FA5}">
                      <a16:colId xmlns:a16="http://schemas.microsoft.com/office/drawing/2014/main" val="826401183"/>
                    </a:ext>
                  </a:extLst>
                </a:gridCol>
              </a:tblGrid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total_runs_scored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182537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38224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92072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Feroz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Shah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Kotla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81463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45860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27780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27508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944211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61579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79355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31772"/>
                  </a:ext>
                </a:extLst>
              </a:tr>
              <a:tr h="13899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67524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68171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413688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822567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710903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01458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53240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43208"/>
                  </a:ext>
                </a:extLst>
              </a:tr>
              <a:tr h="138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04077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Motera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69897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331745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1563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904467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733719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128383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34603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24184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64202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08432"/>
                  </a:ext>
                </a:extLst>
              </a:tr>
              <a:tr h="13899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181634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859002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571169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85298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80437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246603"/>
                  </a:ext>
                </a:extLst>
              </a:tr>
              <a:tr h="1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1764" marR="1764" marT="17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27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42E4-29E6-4577-A740-34AE0F99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3" y="175881"/>
            <a:ext cx="9404723" cy="579128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Q. 10 Write a query to fetch the year-wise total runs scored at Eden Gardens and order it in the descending order of total runs scored.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B19A-DA72-48AC-A266-D3F89F26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93" y="1154564"/>
            <a:ext cx="5284906" cy="5615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Query :-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SELECT</a:t>
            </a:r>
          </a:p>
          <a:p>
            <a:pPr marL="0" indent="0">
              <a:buNone/>
            </a:pPr>
            <a:r>
              <a:rPr lang="en-US" sz="1600" dirty="0"/>
              <a:t>    venue,</a:t>
            </a:r>
          </a:p>
          <a:p>
            <a:pPr marL="0" indent="0">
              <a:buNone/>
            </a:pPr>
            <a:r>
              <a:rPr lang="en-US" sz="1600" dirty="0"/>
              <a:t>    EXTRACT(YEAR FROM TO_DATE(</a:t>
            </a:r>
            <a:r>
              <a:rPr lang="en-US" sz="1600" dirty="0" err="1"/>
              <a:t>match_date</a:t>
            </a:r>
            <a:r>
              <a:rPr lang="en-US" sz="1600" dirty="0"/>
              <a:t>, 'DD-MM-YYYY')) AS Year,</a:t>
            </a:r>
          </a:p>
          <a:p>
            <a:pPr marL="0" indent="0">
              <a:buNone/>
            </a:pPr>
            <a:r>
              <a:rPr lang="en-US" sz="1600" dirty="0"/>
              <a:t>    SUM(</a:t>
            </a:r>
            <a:r>
              <a:rPr lang="en-US" sz="1600" dirty="0" err="1"/>
              <a:t>total_runs</a:t>
            </a:r>
            <a:r>
              <a:rPr lang="en-US" sz="1600" dirty="0"/>
              <a:t>) AS </a:t>
            </a:r>
            <a:r>
              <a:rPr lang="en-US" sz="1600" dirty="0" err="1"/>
              <a:t>Total_Runs_Scored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</a:t>
            </a:r>
          </a:p>
          <a:p>
            <a:pPr marL="0" indent="0">
              <a:buNone/>
            </a:pPr>
            <a:r>
              <a:rPr lang="en-US" sz="1600" dirty="0"/>
              <a:t>    deliveries_v03</a:t>
            </a:r>
          </a:p>
          <a:p>
            <a:pPr marL="0" indent="0">
              <a:buNone/>
            </a:pPr>
            <a:r>
              <a:rPr lang="en-US" sz="1600" dirty="0"/>
              <a:t>WHERE</a:t>
            </a:r>
          </a:p>
          <a:p>
            <a:pPr marL="0" indent="0">
              <a:buNone/>
            </a:pPr>
            <a:r>
              <a:rPr lang="en-US" sz="1600" dirty="0"/>
              <a:t>    venue = 'Eden Gardens'</a:t>
            </a:r>
          </a:p>
          <a:p>
            <a:pPr marL="0" indent="0">
              <a:buNone/>
            </a:pPr>
            <a:r>
              <a:rPr lang="en-US" sz="1600" dirty="0"/>
              <a:t>GROUP BY</a:t>
            </a:r>
          </a:p>
          <a:p>
            <a:pPr marL="0" indent="0">
              <a:buNone/>
            </a:pPr>
            <a:r>
              <a:rPr lang="en-US" sz="1600" dirty="0"/>
              <a:t>    Year,</a:t>
            </a:r>
          </a:p>
          <a:p>
            <a:pPr marL="0" indent="0">
              <a:buNone/>
            </a:pPr>
            <a:r>
              <a:rPr lang="en-US" sz="1600" dirty="0"/>
              <a:t>	venue</a:t>
            </a:r>
          </a:p>
          <a:p>
            <a:pPr marL="0" indent="0">
              <a:buNone/>
            </a:pPr>
            <a:r>
              <a:rPr lang="en-US" sz="1600" dirty="0"/>
              <a:t>ORDER BY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Total_Runs_Scored</a:t>
            </a:r>
            <a:r>
              <a:rPr lang="en-US" sz="1600" dirty="0"/>
              <a:t> DESC;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487A4-BDAB-4860-A508-7A711059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889233"/>
            <a:ext cx="6411514" cy="5880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OUTPUT :-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7A08E2-BCB4-4544-8238-D0B32FCE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16012"/>
              </p:ext>
            </p:extLst>
          </p:nvPr>
        </p:nvGraphicFramePr>
        <p:xfrm>
          <a:off x="6474510" y="1402180"/>
          <a:ext cx="4506681" cy="2286000"/>
        </p:xfrm>
        <a:graphic>
          <a:graphicData uri="http://schemas.openxmlformats.org/drawingml/2006/table">
            <a:tbl>
              <a:tblPr/>
              <a:tblGrid>
                <a:gridCol w="1502227">
                  <a:extLst>
                    <a:ext uri="{9D8B030D-6E8A-4147-A177-3AD203B41FA5}">
                      <a16:colId xmlns:a16="http://schemas.microsoft.com/office/drawing/2014/main" val="380031200"/>
                    </a:ext>
                  </a:extLst>
                </a:gridCol>
                <a:gridCol w="1502227">
                  <a:extLst>
                    <a:ext uri="{9D8B030D-6E8A-4147-A177-3AD203B41FA5}">
                      <a16:colId xmlns:a16="http://schemas.microsoft.com/office/drawing/2014/main" val="1242087780"/>
                    </a:ext>
                  </a:extLst>
                </a:gridCol>
                <a:gridCol w="1502227">
                  <a:extLst>
                    <a:ext uri="{9D8B030D-6E8A-4147-A177-3AD203B41FA5}">
                      <a16:colId xmlns:a16="http://schemas.microsoft.com/office/drawing/2014/main" val="2231190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total_runs_scored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59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34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66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54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865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7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841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249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55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51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58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4292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AEED91-C2C5-40C9-BE49-101CE8D87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458885"/>
              </p:ext>
            </p:extLst>
          </p:nvPr>
        </p:nvGraphicFramePr>
        <p:xfrm>
          <a:off x="6574249" y="4026714"/>
          <a:ext cx="542200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11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4905-CB28-4CC2-BEDC-0A11DD05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3937"/>
            <a:ext cx="9404723" cy="704963"/>
          </a:xfrm>
        </p:spPr>
        <p:txBody>
          <a:bodyPr/>
          <a:lstStyle/>
          <a:p>
            <a:r>
              <a:rPr lang="en-US" dirty="0"/>
              <a:t>Create Table :- IPL_BALL_TABLE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5411-BFEA-4EEB-B5E2-0348CBC4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72" y="1175032"/>
            <a:ext cx="8946541" cy="56829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Query :-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IPL_Ball_Table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match_id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inning int,</a:t>
            </a:r>
          </a:p>
          <a:p>
            <a:pPr marL="0" indent="0">
              <a:buNone/>
            </a:pPr>
            <a:r>
              <a:rPr lang="en-US" dirty="0"/>
              <a:t>over int,	</a:t>
            </a:r>
          </a:p>
          <a:p>
            <a:pPr marL="0" indent="0">
              <a:buNone/>
            </a:pPr>
            <a:r>
              <a:rPr lang="en-US" dirty="0"/>
              <a:t>ball int,</a:t>
            </a:r>
          </a:p>
          <a:p>
            <a:pPr marL="0" indent="0">
              <a:buNone/>
            </a:pPr>
            <a:r>
              <a:rPr lang="en-US" dirty="0" err="1"/>
              <a:t>batsman_name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 err="1"/>
              <a:t>non_striker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/>
              <a:t>bowler varchar,</a:t>
            </a:r>
          </a:p>
          <a:p>
            <a:pPr marL="0" indent="0">
              <a:buNone/>
            </a:pPr>
            <a:r>
              <a:rPr lang="en-US" dirty="0" err="1"/>
              <a:t>batsman_runs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 err="1"/>
              <a:t>extra_runs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 err="1"/>
              <a:t>total_runs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 err="1"/>
              <a:t>is_wicket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 err="1"/>
              <a:t>dismissal_kind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 err="1"/>
              <a:t>player_dismissed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/>
              <a:t>fielder varchar,</a:t>
            </a:r>
          </a:p>
          <a:p>
            <a:pPr marL="0" indent="0">
              <a:buNone/>
            </a:pPr>
            <a:r>
              <a:rPr lang="en-US" dirty="0" err="1"/>
              <a:t>extras_type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 err="1"/>
              <a:t>batting_team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 err="1"/>
              <a:t>bowling_team</a:t>
            </a:r>
            <a:r>
              <a:rPr lang="en-US" dirty="0"/>
              <a:t> varchar);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</a:t>
            </a:r>
            <a:r>
              <a:rPr lang="en-US" dirty="0" err="1"/>
              <a:t>IPL_Ball_Table</a:t>
            </a:r>
            <a:r>
              <a:rPr lang="en-US" dirty="0"/>
              <a:t> from 'C:\Program Files\PostgreSQL\16rc1\data\</a:t>
            </a:r>
            <a:r>
              <a:rPr lang="en-US" dirty="0" err="1"/>
              <a:t>Data_copy</a:t>
            </a:r>
            <a:r>
              <a:rPr lang="en-US" dirty="0"/>
              <a:t>\IPL_Ball.csv' 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34168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2666-0C91-47EA-9E33-A1758B91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97" y="167492"/>
            <a:ext cx="9404723" cy="730130"/>
          </a:xfrm>
        </p:spPr>
        <p:txBody>
          <a:bodyPr/>
          <a:lstStyle/>
          <a:p>
            <a:r>
              <a:rPr lang="en-US" dirty="0"/>
              <a:t>Create Table :- IPL_MATCHES_TABLE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40A0-AFEB-4FCF-BE2A-C18FD078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91" y="1037850"/>
            <a:ext cx="8946541" cy="57404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/>
              <a:t>Query :-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ipl_matches_table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err="1"/>
              <a:t>match_id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city varchar,</a:t>
            </a:r>
          </a:p>
          <a:p>
            <a:pPr marL="0" indent="0">
              <a:buNone/>
            </a:pPr>
            <a:r>
              <a:rPr lang="en-US" dirty="0" err="1"/>
              <a:t>match_date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 err="1"/>
              <a:t>player_of_match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/>
              <a:t>venue varchar,</a:t>
            </a:r>
          </a:p>
          <a:p>
            <a:pPr marL="0" indent="0">
              <a:buNone/>
            </a:pPr>
            <a:r>
              <a:rPr lang="en-US" dirty="0" err="1"/>
              <a:t>neutral_venue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team1 varchar,</a:t>
            </a:r>
          </a:p>
          <a:p>
            <a:pPr marL="0" indent="0">
              <a:buNone/>
            </a:pPr>
            <a:r>
              <a:rPr lang="en-US" dirty="0"/>
              <a:t>team2 varchar,</a:t>
            </a:r>
          </a:p>
          <a:p>
            <a:pPr marL="0" indent="0">
              <a:buNone/>
            </a:pPr>
            <a:r>
              <a:rPr lang="en-US" dirty="0" err="1"/>
              <a:t>toss_winner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 err="1"/>
              <a:t>toss_decision</a:t>
            </a:r>
            <a:r>
              <a:rPr lang="en-US" dirty="0"/>
              <a:t> varchar,</a:t>
            </a:r>
          </a:p>
          <a:p>
            <a:pPr marL="0" indent="0">
              <a:buNone/>
            </a:pPr>
            <a:r>
              <a:rPr lang="en-US" dirty="0"/>
              <a:t>winner varchar,</a:t>
            </a:r>
          </a:p>
          <a:p>
            <a:pPr marL="0" indent="0">
              <a:buNone/>
            </a:pPr>
            <a:r>
              <a:rPr lang="en-US" dirty="0"/>
              <a:t>result varchar,</a:t>
            </a:r>
          </a:p>
          <a:p>
            <a:pPr marL="0" indent="0">
              <a:buNone/>
            </a:pPr>
            <a:r>
              <a:rPr lang="en-US" dirty="0" err="1"/>
              <a:t>result_margin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eliminator varchar,</a:t>
            </a:r>
          </a:p>
          <a:p>
            <a:pPr marL="0" indent="0">
              <a:buNone/>
            </a:pPr>
            <a:r>
              <a:rPr lang="en-US" dirty="0"/>
              <a:t>method varchar,</a:t>
            </a:r>
          </a:p>
          <a:p>
            <a:pPr marL="0" indent="0">
              <a:buNone/>
            </a:pPr>
            <a:r>
              <a:rPr lang="en-US" dirty="0"/>
              <a:t>umpire1 varchar,</a:t>
            </a:r>
          </a:p>
          <a:p>
            <a:pPr marL="0" indent="0">
              <a:buNone/>
            </a:pPr>
            <a:r>
              <a:rPr lang="en-US" dirty="0"/>
              <a:t>umpire2 varchar);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</a:t>
            </a:r>
            <a:r>
              <a:rPr lang="en-US" dirty="0" err="1"/>
              <a:t>ipl_matches_table</a:t>
            </a:r>
            <a:r>
              <a:rPr lang="en-US" dirty="0"/>
              <a:t> from 'C:\Program Files\PostgreSQL\16rc1\data\</a:t>
            </a:r>
            <a:r>
              <a:rPr lang="en-US" dirty="0" err="1"/>
              <a:t>Data_copy</a:t>
            </a:r>
            <a:r>
              <a:rPr lang="en-US" dirty="0"/>
              <a:t>\IPL Dataset\IPL_matches.csv' 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167621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1B04-648C-41D3-BAEB-4E124CBF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34" y="2617078"/>
            <a:ext cx="9404723" cy="1392860"/>
          </a:xfrm>
        </p:spPr>
        <p:txBody>
          <a:bodyPr/>
          <a:lstStyle/>
          <a:p>
            <a:pPr algn="ctr"/>
            <a:r>
              <a:rPr lang="en-US" sz="7200" dirty="0"/>
              <a:t>1. Batters </a:t>
            </a:r>
          </a:p>
        </p:txBody>
      </p:sp>
    </p:spTree>
    <p:extLst>
      <p:ext uri="{BB962C8B-B14F-4D97-AF65-F5344CB8AC3E}">
        <p14:creationId xmlns:p14="http://schemas.microsoft.com/office/powerpoint/2010/main" val="345726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70EA-4BD7-4AA8-A563-4E02F0A8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" y="72868"/>
            <a:ext cx="9404723" cy="528794"/>
          </a:xfrm>
        </p:spPr>
        <p:txBody>
          <a:bodyPr>
            <a:noAutofit/>
          </a:bodyPr>
          <a:lstStyle/>
          <a:p>
            <a:r>
              <a:rPr lang="en-US" sz="2400" dirty="0"/>
              <a:t>Batter type :-1 highest strike rate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66DF09C-0330-412F-B348-93189625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24" y="704675"/>
            <a:ext cx="5365427" cy="60804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/>
              <a:t>Q. Get 2-3 players with high S.R who have faced at least 500 balls.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batsman_name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SUM(</a:t>
            </a:r>
            <a:r>
              <a:rPr lang="en-US" dirty="0" err="1"/>
              <a:t>batsman_runs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COUNT(ball) AS </a:t>
            </a:r>
            <a:r>
              <a:rPr lang="en-US" dirty="0" err="1"/>
              <a:t>balls_faced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(SUM(</a:t>
            </a:r>
            <a:r>
              <a:rPr lang="en-US" dirty="0" err="1"/>
              <a:t>batsman_runs</a:t>
            </a:r>
            <a:r>
              <a:rPr lang="en-US" dirty="0"/>
              <a:t>) *100.0 / COUNT(*)) AS </a:t>
            </a:r>
            <a:r>
              <a:rPr lang="en-US" dirty="0" err="1"/>
              <a:t>strike_rate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ipl_ball_table</a:t>
            </a:r>
            <a:r>
              <a:rPr lang="en-US" dirty="0"/>
              <a:t>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a.batsman_name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</a:t>
            </a:r>
          </a:p>
          <a:p>
            <a:pPr marL="0" indent="0">
              <a:buNone/>
            </a:pPr>
            <a:r>
              <a:rPr lang="en-US" dirty="0"/>
              <a:t>    COUNT(ball) &gt;= 500</a:t>
            </a:r>
          </a:p>
          <a:p>
            <a:pPr marL="0" indent="0">
              <a:buNone/>
            </a:pPr>
            <a:r>
              <a:rPr lang="en-US" dirty="0"/>
              <a:t>ORDER BY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strike_rate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3;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D64B377-300E-4E00-8509-4B70AF5F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72868"/>
            <a:ext cx="6403283" cy="65963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OUTPUT :- 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AFCC7C-3138-4C6D-980C-060924801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87121"/>
              </p:ext>
            </p:extLst>
          </p:nvPr>
        </p:nvGraphicFramePr>
        <p:xfrm>
          <a:off x="6773717" y="2089638"/>
          <a:ext cx="3712520" cy="1281420"/>
        </p:xfrm>
        <a:graphic>
          <a:graphicData uri="http://schemas.openxmlformats.org/drawingml/2006/table">
            <a:tbl>
              <a:tblPr/>
              <a:tblGrid>
                <a:gridCol w="928130">
                  <a:extLst>
                    <a:ext uri="{9D8B030D-6E8A-4147-A177-3AD203B41FA5}">
                      <a16:colId xmlns:a16="http://schemas.microsoft.com/office/drawing/2014/main" val="1489932252"/>
                    </a:ext>
                  </a:extLst>
                </a:gridCol>
                <a:gridCol w="928130">
                  <a:extLst>
                    <a:ext uri="{9D8B030D-6E8A-4147-A177-3AD203B41FA5}">
                      <a16:colId xmlns:a16="http://schemas.microsoft.com/office/drawing/2014/main" val="1657046829"/>
                    </a:ext>
                  </a:extLst>
                </a:gridCol>
                <a:gridCol w="928130">
                  <a:extLst>
                    <a:ext uri="{9D8B030D-6E8A-4147-A177-3AD203B41FA5}">
                      <a16:colId xmlns:a16="http://schemas.microsoft.com/office/drawing/2014/main" val="3319221013"/>
                    </a:ext>
                  </a:extLst>
                </a:gridCol>
                <a:gridCol w="928130">
                  <a:extLst>
                    <a:ext uri="{9D8B030D-6E8A-4147-A177-3AD203B41FA5}">
                      <a16:colId xmlns:a16="http://schemas.microsoft.com/office/drawing/2014/main" val="2845852399"/>
                    </a:ext>
                  </a:extLst>
                </a:gridCol>
              </a:tblGrid>
              <a:tr h="320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balls_faced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09121"/>
                  </a:ext>
                </a:extLst>
              </a:tr>
              <a:tr h="320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171.9955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08865"/>
                  </a:ext>
                </a:extLst>
              </a:tr>
              <a:tr h="320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155.6719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09013"/>
                  </a:ext>
                </a:extLst>
              </a:tr>
              <a:tr h="320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150.3902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742815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705D899-7273-48AD-82E5-D1958F638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381890"/>
              </p:ext>
            </p:extLst>
          </p:nvPr>
        </p:nvGraphicFramePr>
        <p:xfrm>
          <a:off x="6480472" y="36485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27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2159-D636-4DF8-B944-F2E8ACEF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" y="75214"/>
            <a:ext cx="9404723" cy="419737"/>
          </a:xfrm>
        </p:spPr>
        <p:txBody>
          <a:bodyPr/>
          <a:lstStyle/>
          <a:p>
            <a:r>
              <a:rPr lang="en-US" sz="1800" dirty="0"/>
              <a:t> Q. list of 10 players with high S.R who have faced at least 500 balls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FDEF-3CFD-438E-AD1E-9120C73C9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245" y="448813"/>
            <a:ext cx="4844480" cy="64259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00" dirty="0"/>
              <a:t>Query :-</a:t>
            </a:r>
          </a:p>
          <a:p>
            <a:pPr marL="0" indent="0">
              <a:buNone/>
            </a:pPr>
            <a:r>
              <a:rPr lang="en-US" sz="3200" dirty="0"/>
              <a:t>WITH </a:t>
            </a:r>
            <a:r>
              <a:rPr lang="en-US" sz="3200" dirty="0" err="1"/>
              <a:t>HighSRPlayers</a:t>
            </a:r>
            <a:r>
              <a:rPr lang="en-US" sz="3200" dirty="0"/>
              <a:t> AS (</a:t>
            </a:r>
          </a:p>
          <a:p>
            <a:pPr marL="0" indent="0">
              <a:buNone/>
            </a:pPr>
            <a:r>
              <a:rPr lang="en-US" sz="3200" dirty="0"/>
              <a:t>    SELECT 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batsman_name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     SUM(</a:t>
            </a:r>
            <a:r>
              <a:rPr lang="en-US" sz="3200" dirty="0" err="1"/>
              <a:t>batsman_runs</a:t>
            </a:r>
            <a:r>
              <a:rPr lang="en-US" sz="3200" dirty="0"/>
              <a:t>) AS </a:t>
            </a:r>
            <a:r>
              <a:rPr lang="en-US" sz="3200" dirty="0" err="1"/>
              <a:t>total_runs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     COUNT(ball) AS </a:t>
            </a:r>
            <a:r>
              <a:rPr lang="en-US" sz="3200" dirty="0" err="1"/>
              <a:t>total_balls_faced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FROM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ipl_ball_table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GROUP BY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batsman_name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HAVING</a:t>
            </a:r>
          </a:p>
          <a:p>
            <a:pPr marL="0" indent="0">
              <a:buNone/>
            </a:pPr>
            <a:r>
              <a:rPr lang="en-US" sz="3200" dirty="0"/>
              <a:t>        COUNT(ball) &gt;= 500</a:t>
            </a:r>
          </a:p>
          <a:p>
            <a:pPr marL="0" indent="0">
              <a:buNone/>
            </a:pPr>
            <a:r>
              <a:rPr lang="en-US" sz="3200" dirty="0"/>
              <a:t>),</a:t>
            </a:r>
          </a:p>
          <a:p>
            <a:pPr marL="0" indent="0">
              <a:buNone/>
            </a:pPr>
            <a:r>
              <a:rPr lang="en-US" sz="3200" dirty="0" err="1"/>
              <a:t>RankedPlayers</a:t>
            </a:r>
            <a:r>
              <a:rPr lang="en-US" sz="3200" dirty="0"/>
              <a:t> AS (</a:t>
            </a:r>
          </a:p>
          <a:p>
            <a:pPr marL="0" indent="0">
              <a:buNone/>
            </a:pPr>
            <a:r>
              <a:rPr lang="en-US" sz="3200" dirty="0"/>
              <a:t>    SELECT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batsman_name,total_runs,total_balls_faced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     (SUM(</a:t>
            </a:r>
            <a:r>
              <a:rPr lang="en-US" sz="3200" dirty="0" err="1"/>
              <a:t>total_runs</a:t>
            </a:r>
            <a:r>
              <a:rPr lang="en-US" sz="3200" dirty="0"/>
              <a:t>) * 100.0 / SUM(</a:t>
            </a:r>
            <a:r>
              <a:rPr lang="en-US" sz="3200" dirty="0" err="1"/>
              <a:t>total_balls_faced</a:t>
            </a:r>
            <a:r>
              <a:rPr lang="en-US" sz="3200" dirty="0"/>
              <a:t>)) AS </a:t>
            </a:r>
            <a:r>
              <a:rPr lang="en-US" sz="3200" dirty="0" err="1"/>
              <a:t>strike_rate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     ROW_NUMBER() OVER (ORDER BY (SUM(</a:t>
            </a:r>
            <a:r>
              <a:rPr lang="en-US" sz="3200" dirty="0" err="1"/>
              <a:t>total_runs</a:t>
            </a:r>
            <a:r>
              <a:rPr lang="en-US" sz="3200" dirty="0"/>
              <a:t>) * 100.0 / SUM(</a:t>
            </a:r>
            <a:r>
              <a:rPr lang="en-US" sz="3200" dirty="0" err="1"/>
              <a:t>total_balls_faced</a:t>
            </a:r>
            <a:r>
              <a:rPr lang="en-US" sz="3200" dirty="0"/>
              <a:t>)) DESC) AS player</a:t>
            </a:r>
          </a:p>
          <a:p>
            <a:pPr marL="0" indent="0">
              <a:buNone/>
            </a:pPr>
            <a:r>
              <a:rPr lang="en-US" sz="3200" dirty="0"/>
              <a:t>    FROM  </a:t>
            </a:r>
            <a:r>
              <a:rPr lang="en-US" sz="3200" dirty="0" err="1"/>
              <a:t>HighSRPlayers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GROUP BY  </a:t>
            </a:r>
            <a:r>
              <a:rPr lang="en-US" sz="3200" dirty="0" err="1"/>
              <a:t>batsman_name</a:t>
            </a:r>
            <a:r>
              <a:rPr lang="en-US" sz="3200" dirty="0"/>
              <a:t>, </a:t>
            </a:r>
            <a:r>
              <a:rPr lang="en-US" sz="3200" dirty="0" err="1"/>
              <a:t>total_runs</a:t>
            </a:r>
            <a:r>
              <a:rPr lang="en-US" sz="3200" dirty="0"/>
              <a:t>, </a:t>
            </a:r>
            <a:r>
              <a:rPr lang="en-US" sz="3200" dirty="0" err="1"/>
              <a:t>total_balls_faced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SELECT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batsman_name,total_runs,total_balls_faced,strike_rate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FROM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RankedPlayers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WHERE</a:t>
            </a:r>
          </a:p>
          <a:p>
            <a:pPr marL="0" indent="0">
              <a:buNone/>
            </a:pPr>
            <a:r>
              <a:rPr lang="en-US" sz="3200" dirty="0"/>
              <a:t>    player &lt;= 10</a:t>
            </a:r>
          </a:p>
          <a:p>
            <a:pPr marL="0" indent="0">
              <a:buNone/>
            </a:pPr>
            <a:r>
              <a:rPr lang="en-US" sz="3200" dirty="0"/>
              <a:t>ORDER BY  </a:t>
            </a:r>
            <a:r>
              <a:rPr lang="en-US" sz="3200" dirty="0" err="1"/>
              <a:t>strike_rate</a:t>
            </a:r>
            <a:r>
              <a:rPr lang="en-US" sz="3200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91EEC-C99C-4E29-A09F-01A904D3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2451" y="448814"/>
            <a:ext cx="7048882" cy="63339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OUTPUT :-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EFABE3-5D1F-4F2E-AEB7-53A892C2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8429"/>
              </p:ext>
            </p:extLst>
          </p:nvPr>
        </p:nvGraphicFramePr>
        <p:xfrm>
          <a:off x="6380892" y="1770427"/>
          <a:ext cx="4211272" cy="2148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3851">
                  <a:extLst>
                    <a:ext uri="{9D8B030D-6E8A-4147-A177-3AD203B41FA5}">
                      <a16:colId xmlns:a16="http://schemas.microsoft.com/office/drawing/2014/main" val="2789383157"/>
                    </a:ext>
                  </a:extLst>
                </a:gridCol>
                <a:gridCol w="771785">
                  <a:extLst>
                    <a:ext uri="{9D8B030D-6E8A-4147-A177-3AD203B41FA5}">
                      <a16:colId xmlns:a16="http://schemas.microsoft.com/office/drawing/2014/main" val="706836344"/>
                    </a:ext>
                  </a:extLst>
                </a:gridCol>
                <a:gridCol w="1291907">
                  <a:extLst>
                    <a:ext uri="{9D8B030D-6E8A-4147-A177-3AD203B41FA5}">
                      <a16:colId xmlns:a16="http://schemas.microsoft.com/office/drawing/2014/main" val="1069633042"/>
                    </a:ext>
                  </a:extLst>
                </a:gridCol>
                <a:gridCol w="813729">
                  <a:extLst>
                    <a:ext uri="{9D8B030D-6E8A-4147-A177-3AD203B41FA5}">
                      <a16:colId xmlns:a16="http://schemas.microsoft.com/office/drawing/2014/main" val="4126871818"/>
                    </a:ext>
                  </a:extLst>
                </a:gridCol>
              </a:tblGrid>
              <a:tr h="243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batsman_name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total_runs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total_balls_faced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strike_rate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961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AD Russell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882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171.9955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75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 </a:t>
                      </a:r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Narine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892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573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155.6719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46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HH Pandya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1349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897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150.3902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83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V Sehwag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2728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1833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148.8271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1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GJ Maxwell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1505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1013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148.5686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61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AB de Villiers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4849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3264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148.56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25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RR Pant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2079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1416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146.822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82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JC Buttler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1714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1184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144.7635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58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KA Pollard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3023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2107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143.4741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94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CH Gayle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4772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142.7887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4299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8D8587-E707-42C8-BECF-56416084D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201879"/>
              </p:ext>
            </p:extLst>
          </p:nvPr>
        </p:nvGraphicFramePr>
        <p:xfrm>
          <a:off x="6380892" y="4166472"/>
          <a:ext cx="4572000" cy="249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1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A925-87E6-46AA-AFB3-D880B8BC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988"/>
            <a:ext cx="8372213" cy="51567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Batter type :- 2   Batting Average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Q.  get 2-3 players with good Average who have played more than 2 </a:t>
            </a:r>
            <a:r>
              <a:rPr lang="en-US" sz="1600" dirty="0" err="1"/>
              <a:t>ipl</a:t>
            </a:r>
            <a:r>
              <a:rPr lang="en-US" sz="1600" dirty="0"/>
              <a:t>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D7A2-F670-4BBF-8F97-5A203BBF9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66" y="931179"/>
            <a:ext cx="6528780" cy="5926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Query :-</a:t>
            </a:r>
          </a:p>
          <a:p>
            <a:pPr marL="0" indent="0">
              <a:buNone/>
            </a:pPr>
            <a:r>
              <a:rPr lang="en-US" sz="900" dirty="0"/>
              <a:t>SELECT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a.batsman_name</a:t>
            </a:r>
            <a:r>
              <a:rPr lang="en-US" sz="900" dirty="0"/>
              <a:t>,</a:t>
            </a:r>
          </a:p>
          <a:p>
            <a:pPr marL="0" indent="0">
              <a:buNone/>
            </a:pPr>
            <a:r>
              <a:rPr lang="en-US" sz="900" dirty="0"/>
              <a:t>	SUM(CASE WHEN </a:t>
            </a:r>
            <a:r>
              <a:rPr lang="en-US" sz="900" dirty="0" err="1"/>
              <a:t>a.is_wicket</a:t>
            </a:r>
            <a:r>
              <a:rPr lang="en-US" sz="900" dirty="0"/>
              <a:t> = 1 THEN 1 ELSE 0 END) as dismissals,</a:t>
            </a:r>
          </a:p>
          <a:p>
            <a:pPr marL="0" indent="0">
              <a:buNone/>
            </a:pPr>
            <a:r>
              <a:rPr lang="en-US" sz="900" dirty="0"/>
              <a:t>    SUM(</a:t>
            </a:r>
            <a:r>
              <a:rPr lang="en-US" sz="900" dirty="0" err="1"/>
              <a:t>a.batsman_runs</a:t>
            </a:r>
            <a:r>
              <a:rPr lang="en-US" sz="900" dirty="0"/>
              <a:t>) *1.0 / SUM(CASE WHEN </a:t>
            </a:r>
            <a:r>
              <a:rPr lang="en-US" sz="900" dirty="0" err="1"/>
              <a:t>a.is_wicket</a:t>
            </a:r>
            <a:r>
              <a:rPr lang="en-US" sz="900" dirty="0"/>
              <a:t> = 1 THEN 1 ELSE 0 END) AS </a:t>
            </a:r>
            <a:r>
              <a:rPr lang="en-US" sz="900" dirty="0" err="1"/>
              <a:t>batting_average</a:t>
            </a:r>
            <a:r>
              <a:rPr lang="en-US" sz="900" dirty="0"/>
              <a:t>,</a:t>
            </a:r>
          </a:p>
          <a:p>
            <a:pPr marL="0" indent="0">
              <a:buNone/>
            </a:pPr>
            <a:r>
              <a:rPr lang="en-US" sz="900" dirty="0"/>
              <a:t>    SUM(</a:t>
            </a:r>
            <a:r>
              <a:rPr lang="en-US" sz="900" dirty="0" err="1"/>
              <a:t>a.batsman_runs</a:t>
            </a:r>
            <a:r>
              <a:rPr lang="en-US" sz="900" dirty="0"/>
              <a:t>) AS </a:t>
            </a:r>
            <a:r>
              <a:rPr lang="en-US" sz="900" dirty="0" err="1"/>
              <a:t>total_runs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FROM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ipl_ball_table</a:t>
            </a:r>
            <a:r>
              <a:rPr lang="en-US" sz="900" dirty="0"/>
              <a:t> a</a:t>
            </a:r>
          </a:p>
          <a:p>
            <a:pPr marL="0" indent="0">
              <a:buNone/>
            </a:pPr>
            <a:r>
              <a:rPr lang="en-US" sz="900" dirty="0"/>
              <a:t>JOIN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ipl_matches_table</a:t>
            </a:r>
            <a:r>
              <a:rPr lang="en-US" sz="900" dirty="0"/>
              <a:t> b ON </a:t>
            </a:r>
            <a:r>
              <a:rPr lang="en-US" sz="900" dirty="0" err="1"/>
              <a:t>a.match_id</a:t>
            </a:r>
            <a:r>
              <a:rPr lang="en-US" sz="900" dirty="0"/>
              <a:t> = </a:t>
            </a:r>
            <a:r>
              <a:rPr lang="en-US" sz="900" dirty="0" err="1"/>
              <a:t>b.match_id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WHERE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a.match_id</a:t>
            </a:r>
            <a:r>
              <a:rPr lang="en-US" sz="900" dirty="0"/>
              <a:t> IN (  SELECT   </a:t>
            </a:r>
            <a:r>
              <a:rPr lang="en-US" sz="900" dirty="0" err="1"/>
              <a:t>match_id</a:t>
            </a:r>
            <a:r>
              <a:rPr lang="en-US" sz="900" dirty="0"/>
              <a:t>  FROM   </a:t>
            </a:r>
            <a:r>
              <a:rPr lang="en-US" sz="900" dirty="0" err="1"/>
              <a:t>ipl_matches_table</a:t>
            </a:r>
            <a:r>
              <a:rPr lang="en-US" sz="900" dirty="0"/>
              <a:t> )</a:t>
            </a:r>
          </a:p>
          <a:p>
            <a:pPr marL="0" indent="0">
              <a:buNone/>
            </a:pPr>
            <a:r>
              <a:rPr lang="en-US" sz="900" dirty="0"/>
              <a:t>GROUP BY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a.batsman_name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HAVING</a:t>
            </a:r>
          </a:p>
          <a:p>
            <a:pPr marL="0" indent="0">
              <a:buNone/>
            </a:pPr>
            <a:r>
              <a:rPr lang="en-US" sz="900" dirty="0"/>
              <a:t>    COUNT(DISTINCT </a:t>
            </a:r>
            <a:r>
              <a:rPr lang="en-US" sz="900" dirty="0" err="1"/>
              <a:t>date_part</a:t>
            </a:r>
            <a:r>
              <a:rPr lang="en-US" sz="900" dirty="0"/>
              <a:t>('year', TO_DATE(</a:t>
            </a:r>
            <a:r>
              <a:rPr lang="en-US" sz="900" dirty="0" err="1"/>
              <a:t>b.match_date</a:t>
            </a:r>
            <a:r>
              <a:rPr lang="en-US" sz="900" dirty="0"/>
              <a:t>, 'DD-MM-YYYY'))) &gt; 2 ---- Played more than 2 seasons</a:t>
            </a:r>
          </a:p>
          <a:p>
            <a:pPr marL="0" indent="0">
              <a:buNone/>
            </a:pPr>
            <a:r>
              <a:rPr lang="en-US" sz="900" dirty="0"/>
              <a:t>    AND SUM(CASE WHEN </a:t>
            </a:r>
            <a:r>
              <a:rPr lang="en-US" sz="900" dirty="0" err="1"/>
              <a:t>a.is_wicket</a:t>
            </a:r>
            <a:r>
              <a:rPr lang="en-US" sz="900" dirty="0"/>
              <a:t> = 1 THEN 1 ELSE 0 END) &gt; 0   -- Exclude players who haven't been dismissed</a:t>
            </a:r>
          </a:p>
          <a:p>
            <a:pPr marL="0" indent="0">
              <a:buNone/>
            </a:pPr>
            <a:r>
              <a:rPr lang="en-US" sz="900" dirty="0"/>
              <a:t>    AND SUM(</a:t>
            </a:r>
            <a:r>
              <a:rPr lang="en-US" sz="900" dirty="0" err="1"/>
              <a:t>a.batsman_runs</a:t>
            </a:r>
            <a:r>
              <a:rPr lang="en-US" sz="900" dirty="0"/>
              <a:t>)*1.0 / SUM(CASE WHEN </a:t>
            </a:r>
            <a:r>
              <a:rPr lang="en-US" sz="900" dirty="0" err="1"/>
              <a:t>a.is_wicket</a:t>
            </a:r>
            <a:r>
              <a:rPr lang="en-US" sz="900" dirty="0"/>
              <a:t> = 1 THEN 1 ELSE 0 END) &gt; 0 -- Specify your minimum average here</a:t>
            </a:r>
          </a:p>
          <a:p>
            <a:pPr marL="0" indent="0">
              <a:buNone/>
            </a:pPr>
            <a:r>
              <a:rPr lang="en-US" sz="900" dirty="0"/>
              <a:t>    AND COUNT(DISTINCT </a:t>
            </a:r>
            <a:r>
              <a:rPr lang="en-US" sz="900" dirty="0" err="1"/>
              <a:t>b.match_id</a:t>
            </a:r>
            <a:r>
              <a:rPr lang="en-US" sz="900" dirty="0"/>
              <a:t>) &gt; 28</a:t>
            </a:r>
          </a:p>
          <a:p>
            <a:pPr marL="0" indent="0">
              <a:buNone/>
            </a:pPr>
            <a:r>
              <a:rPr lang="en-US" sz="900" dirty="0"/>
              <a:t>ORDER BY </a:t>
            </a:r>
          </a:p>
          <a:p>
            <a:pPr marL="0" indent="0">
              <a:buNone/>
            </a:pPr>
            <a:r>
              <a:rPr lang="en-US" sz="900" dirty="0"/>
              <a:t>    </a:t>
            </a:r>
            <a:r>
              <a:rPr lang="en-US" sz="900" dirty="0" err="1"/>
              <a:t>batting_average</a:t>
            </a:r>
            <a:r>
              <a:rPr lang="en-US" sz="900" dirty="0"/>
              <a:t> DESC</a:t>
            </a:r>
          </a:p>
          <a:p>
            <a:pPr marL="0" indent="0">
              <a:buNone/>
            </a:pPr>
            <a:r>
              <a:rPr lang="en-US" sz="900" dirty="0"/>
              <a:t>LIMIT 3;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06575-4676-47D6-89D9-6B686991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8176" y="931179"/>
            <a:ext cx="5282358" cy="5926821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 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13E07B-79D6-466A-ACA5-26CAAD290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06201"/>
              </p:ext>
            </p:extLst>
          </p:nvPr>
        </p:nvGraphicFramePr>
        <p:xfrm>
          <a:off x="7118723" y="2213113"/>
          <a:ext cx="4475920" cy="1352720"/>
        </p:xfrm>
        <a:graphic>
          <a:graphicData uri="http://schemas.openxmlformats.org/drawingml/2006/table">
            <a:tbl>
              <a:tblPr/>
              <a:tblGrid>
                <a:gridCol w="1118980">
                  <a:extLst>
                    <a:ext uri="{9D8B030D-6E8A-4147-A177-3AD203B41FA5}">
                      <a16:colId xmlns:a16="http://schemas.microsoft.com/office/drawing/2014/main" val="3022496667"/>
                    </a:ext>
                  </a:extLst>
                </a:gridCol>
                <a:gridCol w="1118980">
                  <a:extLst>
                    <a:ext uri="{9D8B030D-6E8A-4147-A177-3AD203B41FA5}">
                      <a16:colId xmlns:a16="http://schemas.microsoft.com/office/drawing/2014/main" val="777597351"/>
                    </a:ext>
                  </a:extLst>
                </a:gridCol>
                <a:gridCol w="1118980">
                  <a:extLst>
                    <a:ext uri="{9D8B030D-6E8A-4147-A177-3AD203B41FA5}">
                      <a16:colId xmlns:a16="http://schemas.microsoft.com/office/drawing/2014/main" val="2711224732"/>
                    </a:ext>
                  </a:extLst>
                </a:gridCol>
                <a:gridCol w="1118980">
                  <a:extLst>
                    <a:ext uri="{9D8B030D-6E8A-4147-A177-3AD203B41FA5}">
                      <a16:colId xmlns:a16="http://schemas.microsoft.com/office/drawing/2014/main" val="2852971439"/>
                    </a:ext>
                  </a:extLst>
                </a:gridCol>
              </a:tblGrid>
              <a:tr h="338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batsman_name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dismissals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batting_average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71190"/>
                  </a:ext>
                </a:extLst>
              </a:tr>
              <a:tr h="338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42.69355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792210"/>
                  </a:ext>
                </a:extLst>
              </a:tr>
              <a:tr h="338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42.53509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16270"/>
                  </a:ext>
                </a:extLst>
              </a:tr>
              <a:tr h="338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41.69841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1832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1B25A8-8C10-4096-B82C-E79AC6DFA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77208"/>
              </p:ext>
            </p:extLst>
          </p:nvPr>
        </p:nvGraphicFramePr>
        <p:xfrm>
          <a:off x="7118723" y="39685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753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596</TotalTime>
  <Words>5271</Words>
  <Application>Microsoft Office PowerPoint</Application>
  <PresentationFormat>Widescreen</PresentationFormat>
  <Paragraphs>1241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Ion</vt:lpstr>
      <vt:lpstr>DATA SCIENCE</vt:lpstr>
      <vt:lpstr>TITLE IPL AUCTION</vt:lpstr>
      <vt:lpstr>Create Table Query</vt:lpstr>
      <vt:lpstr>Create Table :- IPL_BALL_TABLE</vt:lpstr>
      <vt:lpstr>Create Table :- IPL_MATCHES_TABLE</vt:lpstr>
      <vt:lpstr>1. Batters </vt:lpstr>
      <vt:lpstr>Batter type :-1 highest strike rate</vt:lpstr>
      <vt:lpstr> Q. list of 10 players with high S.R who have faced at least 500 balls</vt:lpstr>
      <vt:lpstr>Batter type :- 2   Batting Average  Q.  get 2-3 players with good Average who have played more than 2 ipl seasons</vt:lpstr>
      <vt:lpstr>Q.  list of 10 players s with good Average who have played more than 2 IPL seasons.   OUTPUT :-</vt:lpstr>
      <vt:lpstr>Batter type :- 3 Hard-hitting players  </vt:lpstr>
      <vt:lpstr> Q.  list of 10 Hard-hitting players who have scored most runs in boundaries and have played more the 2 ipl season.  OUTPUT :-</vt:lpstr>
      <vt:lpstr>2. Bowlers </vt:lpstr>
      <vt:lpstr>Bowlers type :- 1 Good Economy Players</vt:lpstr>
      <vt:lpstr>Q. List of 10 players with good economy who have bowled at least 500 balls in IPL so far.</vt:lpstr>
      <vt:lpstr>Bowlers type :- 2 Best Strike Rate</vt:lpstr>
      <vt:lpstr>Q. List of 10 bowlers with the best strike rate and who have bowled at least 500 balls.</vt:lpstr>
      <vt:lpstr>3. All Rounder</vt:lpstr>
      <vt:lpstr>All-Rounders :- best batting as well as bowling strike rate</vt:lpstr>
      <vt:lpstr>Q.  List of 10 All-rounders with the best batting as well as bowling strike rate and who have faced at least 500 balls in IPL so far and have bowled minimum 300 balls.</vt:lpstr>
      <vt:lpstr>4. wicketkeeper</vt:lpstr>
      <vt:lpstr>Wicketkeeper :- Criteria for Selecting T20 Wicketkeepers</vt:lpstr>
      <vt:lpstr>Additional Questions</vt:lpstr>
      <vt:lpstr>Additional Questions for Final Assessment</vt:lpstr>
      <vt:lpstr>Q. 2  Create table deliveries_v02 with all the columns of the table ‘deliveries’ and an additional column ball_result containing values boundary, dot or other depending on the total_run.</vt:lpstr>
      <vt:lpstr>Q.3  Write a query to fetch the total number of boundaries and dot balls from the deliveries_v02 table.</vt:lpstr>
      <vt:lpstr>Q.4  Write a query to fetch the total number of boundaries scored by each team from the deliveries_v02 table and order it in descending order of the number of boundaries scored.</vt:lpstr>
      <vt:lpstr>Q. 5  Write a query to fetch the total number of dot balls bowled by each team and order it in descending order of the total number of dot balls bowled.</vt:lpstr>
      <vt:lpstr>Q. 6  Write a query to fetch the total number of dismissals by dismissal kinds where dismissal kind is not NA</vt:lpstr>
      <vt:lpstr>Q. 7  Write a query to get the top 5 bowlers who conceded maximum extra runs from the deliveries table.</vt:lpstr>
      <vt:lpstr>Q. 8  Write a query to create a table named deliveries_v03 with all the columns of deliveries_v02 table and two additional column (named venue and match_date) of venue and date from table matches</vt:lpstr>
      <vt:lpstr>Q. 9 Write a query to fetch the total runs scored for each venue and order it in the descending order of total runs scored.</vt:lpstr>
      <vt:lpstr>Q. 10 Write a query to fetch the year-wise total runs scored at Eden Gardens and order it in the descending order of total runs scored.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Tejas</dc:creator>
  <cp:lastModifiedBy>Tejas</cp:lastModifiedBy>
  <cp:revision>110</cp:revision>
  <dcterms:created xsi:type="dcterms:W3CDTF">2023-10-06T06:53:15Z</dcterms:created>
  <dcterms:modified xsi:type="dcterms:W3CDTF">2023-10-13T06:49:53Z</dcterms:modified>
</cp:coreProperties>
</file>