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5" r:id="rId1"/>
  </p:sldMasterIdLst>
  <p:notesMasterIdLst>
    <p:notesMasterId r:id="rId16"/>
  </p:notesMasterIdLst>
  <p:sldIdLst>
    <p:sldId id="256" r:id="rId2"/>
    <p:sldId id="272" r:id="rId3"/>
    <p:sldId id="273" r:id="rId4"/>
    <p:sldId id="270" r:id="rId5"/>
    <p:sldId id="274" r:id="rId6"/>
    <p:sldId id="282" r:id="rId7"/>
    <p:sldId id="281" r:id="rId8"/>
    <p:sldId id="280" r:id="rId9"/>
    <p:sldId id="275" r:id="rId10"/>
    <p:sldId id="283" r:id="rId11"/>
    <p:sldId id="276" r:id="rId12"/>
    <p:sldId id="277" r:id="rId13"/>
    <p:sldId id="284" r:id="rId14"/>
    <p:sldId id="278"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C64ACF-D8EB-4871-8483-223FD3813D19}">
  <a:tblStyle styleId="{FDC64ACF-D8EB-4871-8483-223FD3813D1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F545C2E-307D-4380-8FDF-A35046D3856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snapToGrid="0">
      <p:cViewPr varScale="1">
        <p:scale>
          <a:sx n="108" d="100"/>
          <a:sy n="108" d="100"/>
        </p:scale>
        <p:origin x="14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738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71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000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669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561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17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52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177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4224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20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226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647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378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E0A1-3A9F-426B-9790-9F52F8D624C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2BE04ED-E670-4F07-9666-EDBBA763F7A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08A5835-148C-4258-ACA8-1F982D02953B}"/>
              </a:ext>
            </a:extLst>
          </p:cNvPr>
          <p:cNvSpPr>
            <a:spLocks noGrp="1"/>
          </p:cNvSpPr>
          <p:nvPr>
            <p:ph type="dt" sz="half" idx="10"/>
          </p:nvPr>
        </p:nvSpPr>
        <p:spPr/>
        <p:txBody>
          <a:bodyPr/>
          <a:lstStyle/>
          <a:p>
            <a:fld id="{4BDF68E2-58F2-4D09-BE8B-E3BD06533059}" type="datetimeFigureOut">
              <a:rPr lang="en-US" smtClean="0"/>
              <a:t>12/9/2018</a:t>
            </a:fld>
            <a:endParaRPr lang="en-US" dirty="0"/>
          </a:p>
        </p:txBody>
      </p:sp>
      <p:sp>
        <p:nvSpPr>
          <p:cNvPr id="5" name="Footer Placeholder 4">
            <a:extLst>
              <a:ext uri="{FF2B5EF4-FFF2-40B4-BE49-F238E27FC236}">
                <a16:creationId xmlns:a16="http://schemas.microsoft.com/office/drawing/2014/main" id="{7FE5BCA2-F18E-498F-99BB-B8BF21AC3E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BA174E-DF02-4B87-A3D8-79A42F4461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50797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11FA-E21B-4EE8-9BE7-08361ADB4A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3E0AC-60A4-4B91-8BBC-40309BB4BB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85DF-7D4C-4F0D-A0C9-85880E3BDE6E}"/>
              </a:ext>
            </a:extLst>
          </p:cNvPr>
          <p:cNvSpPr>
            <a:spLocks noGrp="1"/>
          </p:cNvSpPr>
          <p:nvPr>
            <p:ph type="dt" sz="half" idx="10"/>
          </p:nvPr>
        </p:nvSpPr>
        <p:spPr/>
        <p:txBody>
          <a:bodyPr/>
          <a:lstStyle/>
          <a:p>
            <a:fld id="{2E2D6473-DF6D-4702-B328-E0DD40540A4E}" type="datetimeFigureOut">
              <a:rPr lang="en-US" smtClean="0"/>
              <a:t>12/9/2018</a:t>
            </a:fld>
            <a:endParaRPr lang="en-US" dirty="0"/>
          </a:p>
        </p:txBody>
      </p:sp>
      <p:sp>
        <p:nvSpPr>
          <p:cNvPr id="5" name="Footer Placeholder 4">
            <a:extLst>
              <a:ext uri="{FF2B5EF4-FFF2-40B4-BE49-F238E27FC236}">
                <a16:creationId xmlns:a16="http://schemas.microsoft.com/office/drawing/2014/main" id="{1BE57248-FCD7-4B23-921C-39746937B3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7EA42A-2358-4B54-8B60-D986B78545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02310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FEF353-42ED-42A9-B3BB-E82840FFACE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14BE53-87F3-4EA6-9B48-6E0CC85CA8DE}"/>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417BB7-B4B7-460A-9916-9663160FE55D}"/>
              </a:ext>
            </a:extLst>
          </p:cNvPr>
          <p:cNvSpPr>
            <a:spLocks noGrp="1"/>
          </p:cNvSpPr>
          <p:nvPr>
            <p:ph type="dt" sz="half" idx="10"/>
          </p:nvPr>
        </p:nvSpPr>
        <p:spPr/>
        <p:txBody>
          <a:bodyPr/>
          <a:lstStyle/>
          <a:p>
            <a:fld id="{E26F7E3A-B166-407D-9866-32884E7D5B37}" type="datetimeFigureOut">
              <a:rPr lang="en-US" smtClean="0"/>
              <a:t>12/9/2018</a:t>
            </a:fld>
            <a:endParaRPr lang="en-US" dirty="0"/>
          </a:p>
        </p:txBody>
      </p:sp>
      <p:sp>
        <p:nvSpPr>
          <p:cNvPr id="5" name="Footer Placeholder 4">
            <a:extLst>
              <a:ext uri="{FF2B5EF4-FFF2-40B4-BE49-F238E27FC236}">
                <a16:creationId xmlns:a16="http://schemas.microsoft.com/office/drawing/2014/main" id="{7C4D547D-CCA2-4168-83C1-C17F9D629D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297BEA-D673-4FCD-8503-0E0CC93665F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36260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98088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80B7-D5C6-4F92-94E7-48CF687D38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F7519D-ED44-4BBE-9BC7-F3BC28C1E9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1BCB0-1D87-40EE-B1D8-36B3F5497BFA}"/>
              </a:ext>
            </a:extLst>
          </p:cNvPr>
          <p:cNvSpPr>
            <a:spLocks noGrp="1"/>
          </p:cNvSpPr>
          <p:nvPr>
            <p:ph type="dt" sz="half" idx="10"/>
          </p:nvPr>
        </p:nvSpPr>
        <p:spPr/>
        <p:txBody>
          <a:bodyPr/>
          <a:lstStyle/>
          <a:p>
            <a:fld id="{528FC5F6-F338-4AE4-BB23-26385BCFC423}" type="datetimeFigureOut">
              <a:rPr lang="en-US" smtClean="0"/>
              <a:t>12/9/2018</a:t>
            </a:fld>
            <a:endParaRPr lang="en-US" dirty="0"/>
          </a:p>
        </p:txBody>
      </p:sp>
      <p:sp>
        <p:nvSpPr>
          <p:cNvPr id="5" name="Footer Placeholder 4">
            <a:extLst>
              <a:ext uri="{FF2B5EF4-FFF2-40B4-BE49-F238E27FC236}">
                <a16:creationId xmlns:a16="http://schemas.microsoft.com/office/drawing/2014/main" id="{09189117-C8D5-45A6-81C4-C43D1014D3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B62F46-D674-4CC8-AAB5-1606D7F5B3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88435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E3E4B-933A-416B-BE7D-A3ACA1F11DAC}"/>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C8EDAEF-099C-4265-BDF4-557F52D9708A}"/>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1FBAAB-8006-4080-9030-AABED94932EB}"/>
              </a:ext>
            </a:extLst>
          </p:cNvPr>
          <p:cNvSpPr>
            <a:spLocks noGrp="1"/>
          </p:cNvSpPr>
          <p:nvPr>
            <p:ph type="dt" sz="half" idx="10"/>
          </p:nvPr>
        </p:nvSpPr>
        <p:spPr/>
        <p:txBody>
          <a:bodyPr/>
          <a:lstStyle/>
          <a:p>
            <a:fld id="{20EBB0C4-6273-4C6E-B9BD-2EDC30F1CD52}" type="datetimeFigureOut">
              <a:rPr lang="en-US" smtClean="0"/>
              <a:t>12/9/2018</a:t>
            </a:fld>
            <a:endParaRPr lang="en-US" dirty="0"/>
          </a:p>
        </p:txBody>
      </p:sp>
      <p:sp>
        <p:nvSpPr>
          <p:cNvPr id="5" name="Footer Placeholder 4">
            <a:extLst>
              <a:ext uri="{FF2B5EF4-FFF2-40B4-BE49-F238E27FC236}">
                <a16:creationId xmlns:a16="http://schemas.microsoft.com/office/drawing/2014/main" id="{6BF7D5F1-2603-4965-A813-84690E84CB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C8CC95-B73C-403B-873A-111619381BE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75952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7BF2-B4C9-4A27-8798-A36CAF5708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56874A-5294-448D-8B8D-FC7FE0BBBDE3}"/>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64B72F-CA24-4609-8E4E-5F0FC920DB70}"/>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FB8FFD-0A4B-4932-B5E4-2B55B906852A}"/>
              </a:ext>
            </a:extLst>
          </p:cNvPr>
          <p:cNvSpPr>
            <a:spLocks noGrp="1"/>
          </p:cNvSpPr>
          <p:nvPr>
            <p:ph type="dt" sz="half" idx="10"/>
          </p:nvPr>
        </p:nvSpPr>
        <p:spPr/>
        <p:txBody>
          <a:bodyPr/>
          <a:lstStyle/>
          <a:p>
            <a:fld id="{19AB4D41-86C1-4908-B66A-0B50CEB3BF29}" type="datetimeFigureOut">
              <a:rPr lang="en-US" smtClean="0"/>
              <a:t>12/9/2018</a:t>
            </a:fld>
            <a:endParaRPr lang="en-US" dirty="0"/>
          </a:p>
        </p:txBody>
      </p:sp>
      <p:sp>
        <p:nvSpPr>
          <p:cNvPr id="6" name="Footer Placeholder 5">
            <a:extLst>
              <a:ext uri="{FF2B5EF4-FFF2-40B4-BE49-F238E27FC236}">
                <a16:creationId xmlns:a16="http://schemas.microsoft.com/office/drawing/2014/main" id="{325E2090-6A09-44EA-9120-F0229FB7D4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D3B487B-0817-4450-924D-79BF31D7EB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724869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2D06-17CA-4EA1-ADCA-60FA1CE0AC0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2DE099-AE40-4561-849E-59A8E776557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E2012B0-0F7A-43D2-8BAB-1F383780C2C0}"/>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A59EB5-AE11-45D6-9A41-C5844D08E5AA}"/>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175F6889-92B5-447D-A7F0-6834248A5ABE}"/>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972CDE-3FB1-4DBE-8D24-49449BE0122F}"/>
              </a:ext>
            </a:extLst>
          </p:cNvPr>
          <p:cNvSpPr>
            <a:spLocks noGrp="1"/>
          </p:cNvSpPr>
          <p:nvPr>
            <p:ph type="dt" sz="half" idx="10"/>
          </p:nvPr>
        </p:nvSpPr>
        <p:spPr/>
        <p:txBody>
          <a:bodyPr/>
          <a:lstStyle/>
          <a:p>
            <a:fld id="{E6426E2C-56C1-4E0D-A793-0088A7FDD37E}" type="datetimeFigureOut">
              <a:rPr lang="en-US" smtClean="0"/>
              <a:t>12/9/2018</a:t>
            </a:fld>
            <a:endParaRPr lang="en-US" dirty="0"/>
          </a:p>
        </p:txBody>
      </p:sp>
      <p:sp>
        <p:nvSpPr>
          <p:cNvPr id="8" name="Footer Placeholder 7">
            <a:extLst>
              <a:ext uri="{FF2B5EF4-FFF2-40B4-BE49-F238E27FC236}">
                <a16:creationId xmlns:a16="http://schemas.microsoft.com/office/drawing/2014/main" id="{DB32B6A2-A052-4F05-9C55-583C3E9672A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9B092F1-BF38-4724-906F-EEDFB29BD47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87241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8C9A-9F6F-4BD7-A757-5A588C2FF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D10DE0-76E2-46B2-8865-5E3F7A5ECDE2}"/>
              </a:ext>
            </a:extLst>
          </p:cNvPr>
          <p:cNvSpPr>
            <a:spLocks noGrp="1"/>
          </p:cNvSpPr>
          <p:nvPr>
            <p:ph type="dt" sz="half" idx="10"/>
          </p:nvPr>
        </p:nvSpPr>
        <p:spPr/>
        <p:txBody>
          <a:bodyPr/>
          <a:lstStyle/>
          <a:p>
            <a:fld id="{C8C39B41-D8B5-4052-B551-9B5525EAA8B6}" type="datetimeFigureOut">
              <a:rPr lang="en-US" smtClean="0"/>
              <a:t>12/9/2018</a:t>
            </a:fld>
            <a:endParaRPr lang="en-US" dirty="0"/>
          </a:p>
        </p:txBody>
      </p:sp>
      <p:sp>
        <p:nvSpPr>
          <p:cNvPr id="4" name="Footer Placeholder 3">
            <a:extLst>
              <a:ext uri="{FF2B5EF4-FFF2-40B4-BE49-F238E27FC236}">
                <a16:creationId xmlns:a16="http://schemas.microsoft.com/office/drawing/2014/main" id="{28ACFE0B-863B-4ED9-8750-30A2B90ED82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F219D50-2F15-418F-A72E-43A14F079C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71837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8AD83-1696-47EB-9723-72AAA93D99BE}"/>
              </a:ext>
            </a:extLst>
          </p:cNvPr>
          <p:cNvSpPr>
            <a:spLocks noGrp="1"/>
          </p:cNvSpPr>
          <p:nvPr>
            <p:ph type="dt" sz="half" idx="10"/>
          </p:nvPr>
        </p:nvSpPr>
        <p:spPr/>
        <p:txBody>
          <a:bodyPr/>
          <a:lstStyle/>
          <a:p>
            <a:fld id="{4D94136C-8742-45B2-AF27-D93DF72833A9}" type="datetimeFigureOut">
              <a:rPr lang="en-US" smtClean="0"/>
              <a:t>12/9/2018</a:t>
            </a:fld>
            <a:endParaRPr lang="en-US" dirty="0"/>
          </a:p>
        </p:txBody>
      </p:sp>
      <p:sp>
        <p:nvSpPr>
          <p:cNvPr id="3" name="Footer Placeholder 2">
            <a:extLst>
              <a:ext uri="{FF2B5EF4-FFF2-40B4-BE49-F238E27FC236}">
                <a16:creationId xmlns:a16="http://schemas.microsoft.com/office/drawing/2014/main" id="{8238FBC1-0092-4830-91FB-AE24A7E0C1C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4612E53-3D78-4E72-B4D6-2FC4E46307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70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E65A-13E1-4CC1-A709-9B52ECEAEE1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3BA5DB0-0356-4859-8CF7-2C1D5649D3F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F35820-B858-450D-B056-9C5C95268AE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AFDE090-9A82-4AA3-900C-CDA43369C4FC}"/>
              </a:ext>
            </a:extLst>
          </p:cNvPr>
          <p:cNvSpPr>
            <a:spLocks noGrp="1"/>
          </p:cNvSpPr>
          <p:nvPr>
            <p:ph type="dt" sz="half" idx="10"/>
          </p:nvPr>
        </p:nvSpPr>
        <p:spPr/>
        <p:txBody>
          <a:bodyPr/>
          <a:lstStyle/>
          <a:p>
            <a:fld id="{32ABBEA6-7C60-4B02-AE87-00D78D8422AF}" type="datetimeFigureOut">
              <a:rPr lang="en-US" smtClean="0"/>
              <a:t>12/9/2018</a:t>
            </a:fld>
            <a:endParaRPr lang="en-US" dirty="0"/>
          </a:p>
        </p:txBody>
      </p:sp>
      <p:sp>
        <p:nvSpPr>
          <p:cNvPr id="6" name="Footer Placeholder 5">
            <a:extLst>
              <a:ext uri="{FF2B5EF4-FFF2-40B4-BE49-F238E27FC236}">
                <a16:creationId xmlns:a16="http://schemas.microsoft.com/office/drawing/2014/main" id="{32205A06-A704-4A48-AF56-C83B384C7A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B080494-ECD2-41B8-BE5A-DB10ED69A0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67192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879F-23B3-4972-8170-6AA9BA78DB5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6F91D78-CC8B-4A44-A730-19D0E3F0BC9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FF55248-DC12-442C-BE9E-C06C2FE0B14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9027FD4-B3C0-42C1-A407-67BF2E1C75EB}"/>
              </a:ext>
            </a:extLst>
          </p:cNvPr>
          <p:cNvSpPr>
            <a:spLocks noGrp="1"/>
          </p:cNvSpPr>
          <p:nvPr>
            <p:ph type="dt" sz="half" idx="10"/>
          </p:nvPr>
        </p:nvSpPr>
        <p:spPr/>
        <p:txBody>
          <a:bodyPr/>
          <a:lstStyle/>
          <a:p>
            <a:fld id="{C9CAD897-D46E-4AD2-BD9B-49DD3E640873}" type="datetimeFigureOut">
              <a:rPr lang="en-US" smtClean="0"/>
              <a:t>12/9/2018</a:t>
            </a:fld>
            <a:endParaRPr lang="en-US" dirty="0"/>
          </a:p>
        </p:txBody>
      </p:sp>
      <p:sp>
        <p:nvSpPr>
          <p:cNvPr id="6" name="Footer Placeholder 5">
            <a:extLst>
              <a:ext uri="{FF2B5EF4-FFF2-40B4-BE49-F238E27FC236}">
                <a16:creationId xmlns:a16="http://schemas.microsoft.com/office/drawing/2014/main" id="{F991DF3B-C074-41F6-A9DB-C652FFFFA3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CF5A901-3091-48B7-851D-B7ACAA6535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23612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79DC9F-CD30-4303-BB36-4FA4BE103E6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A7D21-8B2E-4ECD-A8D2-30901D1E0BE5}"/>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FAC35-EE81-4594-934B-859816E94A0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8624D31-43A5-475A-80CF-332C9F6DCF35}" type="datetimeFigureOut">
              <a:rPr lang="en-US" smtClean="0"/>
              <a:t>12/9/2018</a:t>
            </a:fld>
            <a:endParaRPr lang="en-US" dirty="0"/>
          </a:p>
        </p:txBody>
      </p:sp>
      <p:sp>
        <p:nvSpPr>
          <p:cNvPr id="5" name="Footer Placeholder 4">
            <a:extLst>
              <a:ext uri="{FF2B5EF4-FFF2-40B4-BE49-F238E27FC236}">
                <a16:creationId xmlns:a16="http://schemas.microsoft.com/office/drawing/2014/main" id="{F56C817E-B97F-4936-815F-133761B6888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B117A12-435A-434A-A1BA-C632895F940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425772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ocial_Security_(United_State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www.ssa.gov/" TargetMode="External"/><Relationship Id="rId4" Type="http://schemas.openxmlformats.org/officeDocument/2006/relationships/hyperlink" Target="https://www.ssa.gov/ssi/text-over-ussi.ht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hyperlink" Target="https://simple.wikipedia.org/wiki/List_of_U.S._states_by_population" TargetMode="External"/><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8.png"/><Relationship Id="rId5" Type="http://schemas.openxmlformats.org/officeDocument/2006/relationships/image" Target="../media/image11.png"/><Relationship Id="rId10" Type="http://schemas.openxmlformats.org/officeDocument/2006/relationships/hyperlink" Target="https://simple.wikipedia.org/wiki/List_of_U.S._states_by_population" TargetMode="External"/><Relationship Id="rId4" Type="http://schemas.openxmlformats.org/officeDocument/2006/relationships/image" Target="../media/image10.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7.png"/><Relationship Id="rId11" Type="http://schemas.openxmlformats.org/officeDocument/2006/relationships/image" Target="../media/image18.png"/><Relationship Id="rId5" Type="http://schemas.openxmlformats.org/officeDocument/2006/relationships/image" Target="../media/image16.png"/><Relationship Id="rId10" Type="http://schemas.openxmlformats.org/officeDocument/2006/relationships/image" Target="../media/image8.png"/><Relationship Id="rId4" Type="http://schemas.openxmlformats.org/officeDocument/2006/relationships/image" Target="../media/image15.png"/><Relationship Id="rId9" Type="http://schemas.openxmlformats.org/officeDocument/2006/relationships/hyperlink" Target="https://simple.wikipedia.org/wiki/List_of_U.S._states_by_population"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6.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image" Target="../media/image8.png"/><Relationship Id="rId5" Type="http://schemas.openxmlformats.org/officeDocument/2006/relationships/image" Target="../media/image20.png"/><Relationship Id="rId10" Type="http://schemas.openxmlformats.org/officeDocument/2006/relationships/hyperlink" Target="https://simple.wikipedia.org/wiki/List_of_U.S._states_by_population" TargetMode="External"/><Relationship Id="rId4" Type="http://schemas.openxmlformats.org/officeDocument/2006/relationships/image" Target="../media/image19.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37"/>
          <p:cNvSpPr txBox="1">
            <a:spLocks noGrp="1"/>
          </p:cNvSpPr>
          <p:nvPr>
            <p:ph type="ctrTitle"/>
          </p:nvPr>
        </p:nvSpPr>
        <p:spPr>
          <a:xfrm>
            <a:off x="311700" y="195935"/>
            <a:ext cx="8520600" cy="136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n-lt"/>
              </a:rPr>
              <a:t>Final Project Presentation</a:t>
            </a:r>
            <a:endParaRPr dirty="0">
              <a:latin typeface="+mn-lt"/>
            </a:endParaRPr>
          </a:p>
        </p:txBody>
      </p:sp>
      <p:sp>
        <p:nvSpPr>
          <p:cNvPr id="180" name="Google Shape;180;p37"/>
          <p:cNvSpPr txBox="1">
            <a:spLocks noGrp="1"/>
          </p:cNvSpPr>
          <p:nvPr>
            <p:ph type="subTitle" idx="1"/>
          </p:nvPr>
        </p:nvSpPr>
        <p:spPr>
          <a:xfrm>
            <a:off x="1143000" y="1828692"/>
            <a:ext cx="6858000" cy="1241822"/>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Clr>
                <a:schemeClr val="dk1"/>
              </a:buClr>
              <a:buSzPts val="1100"/>
              <a:buFont typeface="Arial"/>
              <a:buNone/>
            </a:pPr>
            <a:r>
              <a:rPr lang="en-US" sz="3200" dirty="0">
                <a:solidFill>
                  <a:schemeClr val="dk1"/>
                </a:solidFill>
              </a:rPr>
              <a:t>Analysis of OASDI and SSI Data (Spending and Beneficiaries)</a:t>
            </a:r>
          </a:p>
          <a:p>
            <a:pPr marL="0" lvl="0" indent="0" algn="ctr" rtl="0">
              <a:spcBef>
                <a:spcPts val="0"/>
              </a:spcBef>
              <a:spcAft>
                <a:spcPts val="0"/>
              </a:spcAft>
              <a:buClr>
                <a:schemeClr val="dk1"/>
              </a:buClr>
              <a:buSzPts val="1100"/>
              <a:buFont typeface="Arial"/>
              <a:buNone/>
            </a:pPr>
            <a:r>
              <a:rPr lang="en-US" sz="3200" dirty="0">
                <a:solidFill>
                  <a:schemeClr val="dk1"/>
                </a:solidFill>
              </a:rPr>
              <a:t>By Tejas Jagadeesh</a:t>
            </a:r>
          </a:p>
          <a:p>
            <a:pPr marL="0" lvl="0" indent="0" algn="ctr" rtl="0">
              <a:spcBef>
                <a:spcPts val="0"/>
              </a:spcBef>
              <a:spcAft>
                <a:spcPts val="0"/>
              </a:spcAft>
              <a:buClr>
                <a:schemeClr val="dk1"/>
              </a:buClr>
              <a:buSzPts val="1100"/>
              <a:buFont typeface="Arial"/>
              <a:buNone/>
            </a:pPr>
            <a:endParaRPr lang="en-US" sz="3200" dirty="0">
              <a:solidFill>
                <a:schemeClr val="dk1"/>
              </a:solidFill>
            </a:endParaRPr>
          </a:p>
          <a:p>
            <a:pPr marL="0" lvl="0" indent="0" algn="ctr" rtl="0">
              <a:spcBef>
                <a:spcPts val="0"/>
              </a:spcBef>
              <a:spcAft>
                <a:spcPts val="0"/>
              </a:spcAft>
              <a:buClr>
                <a:schemeClr val="dk1"/>
              </a:buClr>
              <a:buSzPts val="1100"/>
              <a:buFont typeface="Arial"/>
              <a:buNone/>
            </a:pPr>
            <a:r>
              <a:rPr lang="en-US" sz="2000" dirty="0">
                <a:solidFill>
                  <a:schemeClr val="dk1"/>
                </a:solidFill>
              </a:rPr>
              <a:t>HCDE </a:t>
            </a:r>
            <a:r>
              <a:rPr lang="en" sz="2000" dirty="0">
                <a:solidFill>
                  <a:schemeClr val="dk1"/>
                </a:solidFill>
              </a:rPr>
              <a:t>D</a:t>
            </a:r>
            <a:r>
              <a:rPr lang="en-US" sz="2000" dirty="0">
                <a:solidFill>
                  <a:schemeClr val="dk1"/>
                </a:solidFill>
              </a:rPr>
              <a:t>ATA </a:t>
            </a:r>
            <a:r>
              <a:rPr lang="en" sz="2000" dirty="0">
                <a:solidFill>
                  <a:schemeClr val="dk1"/>
                </a:solidFill>
              </a:rPr>
              <a:t>512, Fall 2018</a:t>
            </a:r>
            <a:endParaRPr sz="2000" dirty="0"/>
          </a:p>
        </p:txBody>
      </p:sp>
      <p:cxnSp>
        <p:nvCxnSpPr>
          <p:cNvPr id="3" name="Straight Connector 2">
            <a:extLst>
              <a:ext uri="{FF2B5EF4-FFF2-40B4-BE49-F238E27FC236}">
                <a16:creationId xmlns:a16="http://schemas.microsoft.com/office/drawing/2014/main" id="{582F4D0B-E6E6-434D-B591-B2CB77ADDAD9}"/>
              </a:ext>
            </a:extLst>
          </p:cNvPr>
          <p:cNvCxnSpPr/>
          <p:nvPr/>
        </p:nvCxnSpPr>
        <p:spPr>
          <a:xfrm>
            <a:off x="1305098" y="1637607"/>
            <a:ext cx="6442364" cy="0"/>
          </a:xfrm>
          <a:prstGeom prst="line">
            <a:avLst/>
          </a:prstGeom>
          <a:ln w="38100"/>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Title 5">
            <a:extLst>
              <a:ext uri="{FF2B5EF4-FFF2-40B4-BE49-F238E27FC236}">
                <a16:creationId xmlns:a16="http://schemas.microsoft.com/office/drawing/2014/main" id="{2BD2C6F7-DCF5-4CBD-BE82-17D911B45337}"/>
              </a:ext>
            </a:extLst>
          </p:cNvPr>
          <p:cNvSpPr>
            <a:spLocks noGrp="1"/>
          </p:cNvSpPr>
          <p:nvPr>
            <p:ph type="title"/>
          </p:nvPr>
        </p:nvSpPr>
        <p:spPr/>
        <p:txBody>
          <a:bodyPr>
            <a:normAutofit fontScale="90000"/>
          </a:bodyPr>
          <a:lstStyle/>
          <a:p>
            <a:r>
              <a:rPr lang="en-US" dirty="0">
                <a:latin typeface="+mn-lt"/>
              </a:rPr>
              <a:t>Results – Avg Increase in Spending per Person - SSI </a:t>
            </a:r>
          </a:p>
        </p:txBody>
      </p:sp>
      <p:cxnSp>
        <p:nvCxnSpPr>
          <p:cNvPr id="10" name="Straight Connector 9">
            <a:extLst>
              <a:ext uri="{FF2B5EF4-FFF2-40B4-BE49-F238E27FC236}">
                <a16:creationId xmlns:a16="http://schemas.microsoft.com/office/drawing/2014/main" id="{9315EADE-425B-453D-8E1B-FA0FEC94E2E9}"/>
              </a:ext>
            </a:extLst>
          </p:cNvPr>
          <p:cNvCxnSpPr>
            <a:cxnSpLocks/>
          </p:cNvCxnSpPr>
          <p:nvPr/>
        </p:nvCxnSpPr>
        <p:spPr>
          <a:xfrm>
            <a:off x="311700" y="1036094"/>
            <a:ext cx="85206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a16="http://schemas.microsoft.com/office/drawing/2014/main" id="{953AFC50-06E8-4475-9207-C22EB7161BD7}"/>
              </a:ext>
            </a:extLst>
          </p:cNvPr>
          <p:cNvPicPr>
            <a:picLocks noChangeAspect="1"/>
          </p:cNvPicPr>
          <p:nvPr/>
        </p:nvPicPr>
        <p:blipFill>
          <a:blip r:embed="rId3"/>
          <a:stretch>
            <a:fillRect/>
          </a:stretch>
        </p:blipFill>
        <p:spPr>
          <a:xfrm>
            <a:off x="4911782" y="3776848"/>
            <a:ext cx="3600450" cy="128016"/>
          </a:xfrm>
          <a:prstGeom prst="rect">
            <a:avLst/>
          </a:prstGeom>
        </p:spPr>
      </p:pic>
      <p:sp>
        <p:nvSpPr>
          <p:cNvPr id="4" name="TextBox 3">
            <a:extLst>
              <a:ext uri="{FF2B5EF4-FFF2-40B4-BE49-F238E27FC236}">
                <a16:creationId xmlns:a16="http://schemas.microsoft.com/office/drawing/2014/main" id="{7F4984AF-2482-498F-8F38-999E788634CF}"/>
              </a:ext>
            </a:extLst>
          </p:cNvPr>
          <p:cNvSpPr txBox="1"/>
          <p:nvPr/>
        </p:nvSpPr>
        <p:spPr>
          <a:xfrm>
            <a:off x="4820342" y="3869671"/>
            <a:ext cx="579005" cy="261610"/>
          </a:xfrm>
          <a:prstGeom prst="rect">
            <a:avLst/>
          </a:prstGeom>
          <a:noFill/>
        </p:spPr>
        <p:txBody>
          <a:bodyPr wrap="none" rtlCol="0">
            <a:spAutoFit/>
          </a:bodyPr>
          <a:lstStyle/>
          <a:p>
            <a:r>
              <a:rPr lang="en-US" sz="1100" b="1" dirty="0"/>
              <a:t>-6 USD</a:t>
            </a:r>
          </a:p>
        </p:txBody>
      </p:sp>
      <p:sp>
        <p:nvSpPr>
          <p:cNvPr id="7" name="TextBox 6">
            <a:extLst>
              <a:ext uri="{FF2B5EF4-FFF2-40B4-BE49-F238E27FC236}">
                <a16:creationId xmlns:a16="http://schemas.microsoft.com/office/drawing/2014/main" id="{DC212453-7FB9-4399-A569-574039C7B00F}"/>
              </a:ext>
            </a:extLst>
          </p:cNvPr>
          <p:cNvSpPr txBox="1"/>
          <p:nvPr/>
        </p:nvSpPr>
        <p:spPr>
          <a:xfrm>
            <a:off x="7995813" y="3869671"/>
            <a:ext cx="607859" cy="261610"/>
          </a:xfrm>
          <a:prstGeom prst="rect">
            <a:avLst/>
          </a:prstGeom>
          <a:noFill/>
        </p:spPr>
        <p:txBody>
          <a:bodyPr wrap="none" rtlCol="0">
            <a:spAutoFit/>
          </a:bodyPr>
          <a:lstStyle/>
          <a:p>
            <a:r>
              <a:rPr lang="en-US" sz="1100" b="1" dirty="0"/>
              <a:t>15 USD</a:t>
            </a:r>
          </a:p>
        </p:txBody>
      </p:sp>
      <p:sp>
        <p:nvSpPr>
          <p:cNvPr id="9" name="TextBox 8">
            <a:extLst>
              <a:ext uri="{FF2B5EF4-FFF2-40B4-BE49-F238E27FC236}">
                <a16:creationId xmlns:a16="http://schemas.microsoft.com/office/drawing/2014/main" id="{D4886C3A-75A1-4EEB-9BC7-BCE99E5EC015}"/>
              </a:ext>
            </a:extLst>
          </p:cNvPr>
          <p:cNvSpPr txBox="1"/>
          <p:nvPr/>
        </p:nvSpPr>
        <p:spPr>
          <a:xfrm>
            <a:off x="1114652" y="1541993"/>
            <a:ext cx="806952" cy="369332"/>
          </a:xfrm>
          <a:prstGeom prst="rect">
            <a:avLst/>
          </a:prstGeom>
          <a:noFill/>
        </p:spPr>
        <p:txBody>
          <a:bodyPr wrap="none" rtlCol="0">
            <a:spAutoFit/>
          </a:bodyPr>
          <a:lstStyle/>
          <a:p>
            <a:r>
              <a:rPr lang="en-US" dirty="0"/>
              <a:t>Top 10</a:t>
            </a:r>
          </a:p>
        </p:txBody>
      </p:sp>
      <p:sp>
        <p:nvSpPr>
          <p:cNvPr id="11" name="TextBox 10">
            <a:extLst>
              <a:ext uri="{FF2B5EF4-FFF2-40B4-BE49-F238E27FC236}">
                <a16:creationId xmlns:a16="http://schemas.microsoft.com/office/drawing/2014/main" id="{1D45DDBD-248A-45C9-ADC4-9E922319F09A}"/>
              </a:ext>
            </a:extLst>
          </p:cNvPr>
          <p:cNvSpPr txBox="1"/>
          <p:nvPr/>
        </p:nvSpPr>
        <p:spPr>
          <a:xfrm>
            <a:off x="2623686" y="1541993"/>
            <a:ext cx="1173013" cy="369332"/>
          </a:xfrm>
          <a:prstGeom prst="rect">
            <a:avLst/>
          </a:prstGeom>
          <a:noFill/>
        </p:spPr>
        <p:txBody>
          <a:bodyPr wrap="none" rtlCol="0">
            <a:spAutoFit/>
          </a:bodyPr>
          <a:lstStyle/>
          <a:p>
            <a:r>
              <a:rPr lang="en-US" dirty="0"/>
              <a:t>Bottom 10</a:t>
            </a:r>
          </a:p>
        </p:txBody>
      </p:sp>
      <p:sp>
        <p:nvSpPr>
          <p:cNvPr id="12" name="TextBox 11">
            <a:extLst>
              <a:ext uri="{FF2B5EF4-FFF2-40B4-BE49-F238E27FC236}">
                <a16:creationId xmlns:a16="http://schemas.microsoft.com/office/drawing/2014/main" id="{B2A07CB1-13B7-4C24-9473-BA8C6376060B}"/>
              </a:ext>
            </a:extLst>
          </p:cNvPr>
          <p:cNvSpPr txBox="1"/>
          <p:nvPr/>
        </p:nvSpPr>
        <p:spPr>
          <a:xfrm>
            <a:off x="1512868" y="4821900"/>
            <a:ext cx="1697324" cy="338554"/>
          </a:xfrm>
          <a:prstGeom prst="rect">
            <a:avLst/>
          </a:prstGeom>
          <a:noFill/>
        </p:spPr>
        <p:txBody>
          <a:bodyPr wrap="none" rtlCol="0">
            <a:spAutoFit/>
          </a:bodyPr>
          <a:lstStyle/>
          <a:p>
            <a:r>
              <a:rPr lang="en-US" sz="1600" dirty="0"/>
              <a:t>Figures are in USD</a:t>
            </a:r>
          </a:p>
        </p:txBody>
      </p:sp>
      <p:pic>
        <p:nvPicPr>
          <p:cNvPr id="13" name="Picture 12">
            <a:extLst>
              <a:ext uri="{FF2B5EF4-FFF2-40B4-BE49-F238E27FC236}">
                <a16:creationId xmlns:a16="http://schemas.microsoft.com/office/drawing/2014/main" id="{89C67A07-0D3E-43A7-9909-443F4F23441A}"/>
              </a:ext>
            </a:extLst>
          </p:cNvPr>
          <p:cNvPicPr>
            <a:picLocks noChangeAspect="1"/>
          </p:cNvPicPr>
          <p:nvPr/>
        </p:nvPicPr>
        <p:blipFill>
          <a:blip r:embed="rId4"/>
          <a:stretch>
            <a:fillRect/>
          </a:stretch>
        </p:blipFill>
        <p:spPr>
          <a:xfrm>
            <a:off x="4911782" y="1738444"/>
            <a:ext cx="3600450" cy="1949651"/>
          </a:xfrm>
          <a:prstGeom prst="rect">
            <a:avLst/>
          </a:prstGeom>
        </p:spPr>
      </p:pic>
      <p:pic>
        <p:nvPicPr>
          <p:cNvPr id="14" name="Picture 13">
            <a:extLst>
              <a:ext uri="{FF2B5EF4-FFF2-40B4-BE49-F238E27FC236}">
                <a16:creationId xmlns:a16="http://schemas.microsoft.com/office/drawing/2014/main" id="{03287AF5-6EDC-49F1-AC01-3699105CBAB8}"/>
              </a:ext>
            </a:extLst>
          </p:cNvPr>
          <p:cNvPicPr>
            <a:picLocks noChangeAspect="1"/>
          </p:cNvPicPr>
          <p:nvPr/>
        </p:nvPicPr>
        <p:blipFill>
          <a:blip r:embed="rId5"/>
          <a:stretch>
            <a:fillRect/>
          </a:stretch>
        </p:blipFill>
        <p:spPr>
          <a:xfrm>
            <a:off x="964591" y="1947991"/>
            <a:ext cx="1123950" cy="2828925"/>
          </a:xfrm>
          <a:prstGeom prst="rect">
            <a:avLst/>
          </a:prstGeom>
        </p:spPr>
      </p:pic>
      <p:pic>
        <p:nvPicPr>
          <p:cNvPr id="15" name="Picture 14">
            <a:extLst>
              <a:ext uri="{FF2B5EF4-FFF2-40B4-BE49-F238E27FC236}">
                <a16:creationId xmlns:a16="http://schemas.microsoft.com/office/drawing/2014/main" id="{C236A9FC-F802-4FAE-A793-CC73BC840572}"/>
              </a:ext>
            </a:extLst>
          </p:cNvPr>
          <p:cNvPicPr>
            <a:picLocks noChangeAspect="1"/>
          </p:cNvPicPr>
          <p:nvPr/>
        </p:nvPicPr>
        <p:blipFill>
          <a:blip r:embed="rId6"/>
          <a:stretch>
            <a:fillRect/>
          </a:stretch>
        </p:blipFill>
        <p:spPr>
          <a:xfrm>
            <a:off x="2691799" y="1928941"/>
            <a:ext cx="1104900" cy="2847975"/>
          </a:xfrm>
          <a:prstGeom prst="rect">
            <a:avLst/>
          </a:prstGeom>
        </p:spPr>
      </p:pic>
      <p:sp>
        <p:nvSpPr>
          <p:cNvPr id="16" name="TextBox 15">
            <a:extLst>
              <a:ext uri="{FF2B5EF4-FFF2-40B4-BE49-F238E27FC236}">
                <a16:creationId xmlns:a16="http://schemas.microsoft.com/office/drawing/2014/main" id="{18A7B20D-D5B4-4EBF-926E-0D1F8A7BC296}"/>
              </a:ext>
            </a:extLst>
          </p:cNvPr>
          <p:cNvSpPr txBox="1"/>
          <p:nvPr/>
        </p:nvSpPr>
        <p:spPr>
          <a:xfrm>
            <a:off x="411939" y="1044153"/>
            <a:ext cx="8628901" cy="338554"/>
          </a:xfrm>
          <a:prstGeom prst="rect">
            <a:avLst/>
          </a:prstGeom>
          <a:noFill/>
        </p:spPr>
        <p:txBody>
          <a:bodyPr wrap="none" rtlCol="0">
            <a:spAutoFit/>
          </a:bodyPr>
          <a:lstStyle/>
          <a:p>
            <a:r>
              <a:rPr lang="en-US" sz="1600" dirty="0"/>
              <a:t>(1) Almost even across states      (2) Doesn’t align with population	(3) NY the only state with decrease</a:t>
            </a:r>
          </a:p>
        </p:txBody>
      </p:sp>
    </p:spTree>
    <p:extLst>
      <p:ext uri="{BB962C8B-B14F-4D97-AF65-F5344CB8AC3E}">
        <p14:creationId xmlns:p14="http://schemas.microsoft.com/office/powerpoint/2010/main" val="104326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Title 5">
            <a:extLst>
              <a:ext uri="{FF2B5EF4-FFF2-40B4-BE49-F238E27FC236}">
                <a16:creationId xmlns:a16="http://schemas.microsoft.com/office/drawing/2014/main" id="{2BD2C6F7-DCF5-4CBD-BE82-17D911B45337}"/>
              </a:ext>
            </a:extLst>
          </p:cNvPr>
          <p:cNvSpPr>
            <a:spLocks noGrp="1"/>
          </p:cNvSpPr>
          <p:nvPr>
            <p:ph type="title"/>
          </p:nvPr>
        </p:nvSpPr>
        <p:spPr/>
        <p:txBody>
          <a:bodyPr>
            <a:normAutofit fontScale="90000"/>
          </a:bodyPr>
          <a:lstStyle/>
          <a:p>
            <a:r>
              <a:rPr lang="en-US" dirty="0">
                <a:latin typeface="+mn-lt"/>
              </a:rPr>
              <a:t>Results – OASDI vs. SSI spending</a:t>
            </a:r>
          </a:p>
        </p:txBody>
      </p:sp>
      <p:cxnSp>
        <p:nvCxnSpPr>
          <p:cNvPr id="10" name="Straight Connector 9">
            <a:extLst>
              <a:ext uri="{FF2B5EF4-FFF2-40B4-BE49-F238E27FC236}">
                <a16:creationId xmlns:a16="http://schemas.microsoft.com/office/drawing/2014/main" id="{9315EADE-425B-453D-8E1B-FA0FEC94E2E9}"/>
              </a:ext>
            </a:extLst>
          </p:cNvPr>
          <p:cNvCxnSpPr>
            <a:cxnSpLocks/>
          </p:cNvCxnSpPr>
          <p:nvPr/>
        </p:nvCxnSpPr>
        <p:spPr>
          <a:xfrm>
            <a:off x="311700" y="1036094"/>
            <a:ext cx="85206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2" name="Picture 1">
            <a:extLst>
              <a:ext uri="{FF2B5EF4-FFF2-40B4-BE49-F238E27FC236}">
                <a16:creationId xmlns:a16="http://schemas.microsoft.com/office/drawing/2014/main" id="{82685F5A-5844-452C-BC50-F9F594860213}"/>
              </a:ext>
            </a:extLst>
          </p:cNvPr>
          <p:cNvPicPr>
            <a:picLocks noChangeAspect="1"/>
          </p:cNvPicPr>
          <p:nvPr/>
        </p:nvPicPr>
        <p:blipFill>
          <a:blip r:embed="rId3"/>
          <a:stretch>
            <a:fillRect/>
          </a:stretch>
        </p:blipFill>
        <p:spPr>
          <a:xfrm>
            <a:off x="413558" y="1461524"/>
            <a:ext cx="8316884" cy="3311768"/>
          </a:xfrm>
          <a:prstGeom prst="rect">
            <a:avLst/>
          </a:prstGeom>
        </p:spPr>
      </p:pic>
      <p:sp>
        <p:nvSpPr>
          <p:cNvPr id="3" name="TextBox 2">
            <a:extLst>
              <a:ext uri="{FF2B5EF4-FFF2-40B4-BE49-F238E27FC236}">
                <a16:creationId xmlns:a16="http://schemas.microsoft.com/office/drawing/2014/main" id="{542E512D-FB1F-44E2-B80E-1CFE12CA4569}"/>
              </a:ext>
            </a:extLst>
          </p:cNvPr>
          <p:cNvSpPr txBox="1"/>
          <p:nvPr/>
        </p:nvSpPr>
        <p:spPr>
          <a:xfrm>
            <a:off x="19019" y="2994297"/>
            <a:ext cx="409086" cy="246221"/>
          </a:xfrm>
          <a:prstGeom prst="rect">
            <a:avLst/>
          </a:prstGeom>
          <a:noFill/>
        </p:spPr>
        <p:txBody>
          <a:bodyPr wrap="none" rtlCol="0">
            <a:spAutoFit/>
          </a:bodyPr>
          <a:lstStyle/>
          <a:p>
            <a:r>
              <a:rPr lang="en-US" sz="1000" b="1" dirty="0"/>
              <a:t>USD</a:t>
            </a:r>
          </a:p>
        </p:txBody>
      </p:sp>
      <p:sp>
        <p:nvSpPr>
          <p:cNvPr id="8" name="TextBox 7">
            <a:extLst>
              <a:ext uri="{FF2B5EF4-FFF2-40B4-BE49-F238E27FC236}">
                <a16:creationId xmlns:a16="http://schemas.microsoft.com/office/drawing/2014/main" id="{4D3A69DB-21A5-49CA-A13B-3082B6F9261D}"/>
              </a:ext>
            </a:extLst>
          </p:cNvPr>
          <p:cNvSpPr txBox="1"/>
          <p:nvPr/>
        </p:nvSpPr>
        <p:spPr>
          <a:xfrm>
            <a:off x="4367457" y="4773292"/>
            <a:ext cx="811441" cy="246221"/>
          </a:xfrm>
          <a:prstGeom prst="rect">
            <a:avLst/>
          </a:prstGeom>
          <a:noFill/>
        </p:spPr>
        <p:txBody>
          <a:bodyPr wrap="none" rtlCol="0">
            <a:spAutoFit/>
          </a:bodyPr>
          <a:lstStyle/>
          <a:p>
            <a:r>
              <a:rPr lang="en-US" sz="1000" b="1" dirty="0"/>
              <a:t>State Codes</a:t>
            </a:r>
          </a:p>
        </p:txBody>
      </p:sp>
      <p:sp>
        <p:nvSpPr>
          <p:cNvPr id="4" name="TextBox 3">
            <a:extLst>
              <a:ext uri="{FF2B5EF4-FFF2-40B4-BE49-F238E27FC236}">
                <a16:creationId xmlns:a16="http://schemas.microsoft.com/office/drawing/2014/main" id="{60B5A6C2-2134-45F6-9C4F-C5600491DF64}"/>
              </a:ext>
            </a:extLst>
          </p:cNvPr>
          <p:cNvSpPr txBox="1"/>
          <p:nvPr/>
        </p:nvSpPr>
        <p:spPr>
          <a:xfrm>
            <a:off x="2483237" y="1550710"/>
            <a:ext cx="4194418" cy="338554"/>
          </a:xfrm>
          <a:prstGeom prst="rect">
            <a:avLst/>
          </a:prstGeom>
          <a:noFill/>
        </p:spPr>
        <p:txBody>
          <a:bodyPr wrap="none" rtlCol="0">
            <a:spAutoFit/>
          </a:bodyPr>
          <a:lstStyle/>
          <a:p>
            <a:r>
              <a:rPr lang="en-US" sz="1600" dirty="0"/>
              <a:t>Arranged in decreasing order of OASDI spending</a:t>
            </a:r>
          </a:p>
        </p:txBody>
      </p:sp>
      <p:pic>
        <p:nvPicPr>
          <p:cNvPr id="5" name="Picture 4">
            <a:extLst>
              <a:ext uri="{FF2B5EF4-FFF2-40B4-BE49-F238E27FC236}">
                <a16:creationId xmlns:a16="http://schemas.microsoft.com/office/drawing/2014/main" id="{BD377AF9-59FA-413F-94C7-A167B722CD35}"/>
              </a:ext>
            </a:extLst>
          </p:cNvPr>
          <p:cNvPicPr>
            <a:picLocks noChangeAspect="1"/>
          </p:cNvPicPr>
          <p:nvPr/>
        </p:nvPicPr>
        <p:blipFill>
          <a:blip r:embed="rId4"/>
          <a:stretch>
            <a:fillRect/>
          </a:stretch>
        </p:blipFill>
        <p:spPr>
          <a:xfrm>
            <a:off x="7781231" y="1550710"/>
            <a:ext cx="860367" cy="446116"/>
          </a:xfrm>
          <a:prstGeom prst="rect">
            <a:avLst/>
          </a:prstGeom>
        </p:spPr>
      </p:pic>
      <p:sp>
        <p:nvSpPr>
          <p:cNvPr id="13" name="TextBox 12">
            <a:extLst>
              <a:ext uri="{FF2B5EF4-FFF2-40B4-BE49-F238E27FC236}">
                <a16:creationId xmlns:a16="http://schemas.microsoft.com/office/drawing/2014/main" id="{80FC08EC-039C-4E87-BF47-EEC4B8186BFC}"/>
              </a:ext>
            </a:extLst>
          </p:cNvPr>
          <p:cNvSpPr txBox="1"/>
          <p:nvPr/>
        </p:nvSpPr>
        <p:spPr>
          <a:xfrm>
            <a:off x="411939" y="1044153"/>
            <a:ext cx="3783280" cy="338554"/>
          </a:xfrm>
          <a:prstGeom prst="rect">
            <a:avLst/>
          </a:prstGeom>
          <a:noFill/>
        </p:spPr>
        <p:txBody>
          <a:bodyPr wrap="none" rtlCol="0">
            <a:spAutoFit/>
          </a:bodyPr>
          <a:lstStyle/>
          <a:p>
            <a:r>
              <a:rPr lang="en-US" sz="1600" dirty="0"/>
              <a:t>(1) SSI is a small fraction of OASDI spending</a:t>
            </a:r>
          </a:p>
        </p:txBody>
      </p:sp>
    </p:spTree>
    <p:extLst>
      <p:ext uri="{BB962C8B-B14F-4D97-AF65-F5344CB8AC3E}">
        <p14:creationId xmlns:p14="http://schemas.microsoft.com/office/powerpoint/2010/main" val="3744659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Title 5">
            <a:extLst>
              <a:ext uri="{FF2B5EF4-FFF2-40B4-BE49-F238E27FC236}">
                <a16:creationId xmlns:a16="http://schemas.microsoft.com/office/drawing/2014/main" id="{2BD2C6F7-DCF5-4CBD-BE82-17D911B45337}"/>
              </a:ext>
            </a:extLst>
          </p:cNvPr>
          <p:cNvSpPr>
            <a:spLocks noGrp="1"/>
          </p:cNvSpPr>
          <p:nvPr>
            <p:ph type="title"/>
          </p:nvPr>
        </p:nvSpPr>
        <p:spPr/>
        <p:txBody>
          <a:bodyPr>
            <a:normAutofit fontScale="90000"/>
          </a:bodyPr>
          <a:lstStyle/>
          <a:p>
            <a:r>
              <a:rPr lang="en-US" dirty="0">
                <a:latin typeface="+mn-lt"/>
              </a:rPr>
              <a:t>Results – Category-Wise spending trend across years</a:t>
            </a:r>
          </a:p>
        </p:txBody>
      </p:sp>
      <p:cxnSp>
        <p:nvCxnSpPr>
          <p:cNvPr id="10" name="Straight Connector 9">
            <a:extLst>
              <a:ext uri="{FF2B5EF4-FFF2-40B4-BE49-F238E27FC236}">
                <a16:creationId xmlns:a16="http://schemas.microsoft.com/office/drawing/2014/main" id="{9315EADE-425B-453D-8E1B-FA0FEC94E2E9}"/>
              </a:ext>
            </a:extLst>
          </p:cNvPr>
          <p:cNvCxnSpPr>
            <a:cxnSpLocks/>
          </p:cNvCxnSpPr>
          <p:nvPr/>
        </p:nvCxnSpPr>
        <p:spPr>
          <a:xfrm>
            <a:off x="311700" y="1036094"/>
            <a:ext cx="85206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2" name="Picture 1">
            <a:extLst>
              <a:ext uri="{FF2B5EF4-FFF2-40B4-BE49-F238E27FC236}">
                <a16:creationId xmlns:a16="http://schemas.microsoft.com/office/drawing/2014/main" id="{431C5D82-93C1-4DB0-AA0E-067CA84E047C}"/>
              </a:ext>
            </a:extLst>
          </p:cNvPr>
          <p:cNvPicPr>
            <a:picLocks noChangeAspect="1"/>
          </p:cNvPicPr>
          <p:nvPr/>
        </p:nvPicPr>
        <p:blipFill>
          <a:blip r:embed="rId3"/>
          <a:stretch>
            <a:fillRect/>
          </a:stretch>
        </p:blipFill>
        <p:spPr>
          <a:xfrm>
            <a:off x="540681" y="1870363"/>
            <a:ext cx="3901772" cy="2676696"/>
          </a:xfrm>
          <a:prstGeom prst="rect">
            <a:avLst/>
          </a:prstGeom>
        </p:spPr>
      </p:pic>
      <p:sp>
        <p:nvSpPr>
          <p:cNvPr id="5" name="TextBox 4">
            <a:extLst>
              <a:ext uri="{FF2B5EF4-FFF2-40B4-BE49-F238E27FC236}">
                <a16:creationId xmlns:a16="http://schemas.microsoft.com/office/drawing/2014/main" id="{5CEDD395-5F7F-4F50-8E18-37B02A849B6D}"/>
              </a:ext>
            </a:extLst>
          </p:cNvPr>
          <p:cNvSpPr txBox="1"/>
          <p:nvPr/>
        </p:nvSpPr>
        <p:spPr>
          <a:xfrm>
            <a:off x="14984" y="3008656"/>
            <a:ext cx="593432" cy="400110"/>
          </a:xfrm>
          <a:prstGeom prst="rect">
            <a:avLst/>
          </a:prstGeom>
          <a:noFill/>
        </p:spPr>
        <p:txBody>
          <a:bodyPr wrap="none" rtlCol="0">
            <a:spAutoFit/>
          </a:bodyPr>
          <a:lstStyle/>
          <a:p>
            <a:pPr algn="ctr"/>
            <a:r>
              <a:rPr lang="en-US" sz="1000" b="1" dirty="0"/>
              <a:t>USD</a:t>
            </a:r>
          </a:p>
          <a:p>
            <a:pPr algn="ctr"/>
            <a:r>
              <a:rPr lang="en-US" sz="1000" b="1" dirty="0"/>
              <a:t>(10 mil)</a:t>
            </a:r>
          </a:p>
        </p:txBody>
      </p:sp>
      <p:sp>
        <p:nvSpPr>
          <p:cNvPr id="7" name="TextBox 6">
            <a:extLst>
              <a:ext uri="{FF2B5EF4-FFF2-40B4-BE49-F238E27FC236}">
                <a16:creationId xmlns:a16="http://schemas.microsoft.com/office/drawing/2014/main" id="{46827622-9832-4806-B9B8-14FACB9E4ADC}"/>
              </a:ext>
            </a:extLst>
          </p:cNvPr>
          <p:cNvSpPr txBox="1"/>
          <p:nvPr/>
        </p:nvSpPr>
        <p:spPr>
          <a:xfrm>
            <a:off x="2104762" y="1268563"/>
            <a:ext cx="773610" cy="369332"/>
          </a:xfrm>
          <a:prstGeom prst="rect">
            <a:avLst/>
          </a:prstGeom>
          <a:noFill/>
        </p:spPr>
        <p:txBody>
          <a:bodyPr wrap="none" rtlCol="0">
            <a:spAutoFit/>
          </a:bodyPr>
          <a:lstStyle/>
          <a:p>
            <a:r>
              <a:rPr lang="en-US" dirty="0"/>
              <a:t>OASDI</a:t>
            </a:r>
          </a:p>
        </p:txBody>
      </p:sp>
      <p:pic>
        <p:nvPicPr>
          <p:cNvPr id="3" name="Picture 2">
            <a:extLst>
              <a:ext uri="{FF2B5EF4-FFF2-40B4-BE49-F238E27FC236}">
                <a16:creationId xmlns:a16="http://schemas.microsoft.com/office/drawing/2014/main" id="{EA0BD677-F236-46EF-8BB3-DB50C556E2C9}"/>
              </a:ext>
            </a:extLst>
          </p:cNvPr>
          <p:cNvPicPr>
            <a:picLocks noChangeAspect="1"/>
          </p:cNvPicPr>
          <p:nvPr/>
        </p:nvPicPr>
        <p:blipFill>
          <a:blip r:embed="rId4"/>
          <a:stretch>
            <a:fillRect/>
          </a:stretch>
        </p:blipFill>
        <p:spPr>
          <a:xfrm>
            <a:off x="4967180" y="1899461"/>
            <a:ext cx="3834037" cy="2618499"/>
          </a:xfrm>
          <a:prstGeom prst="rect">
            <a:avLst/>
          </a:prstGeom>
        </p:spPr>
      </p:pic>
      <p:sp>
        <p:nvSpPr>
          <p:cNvPr id="8" name="TextBox 7">
            <a:extLst>
              <a:ext uri="{FF2B5EF4-FFF2-40B4-BE49-F238E27FC236}">
                <a16:creationId xmlns:a16="http://schemas.microsoft.com/office/drawing/2014/main" id="{45A2D558-613B-4685-9051-09B1DBEA0862}"/>
              </a:ext>
            </a:extLst>
          </p:cNvPr>
          <p:cNvSpPr txBox="1"/>
          <p:nvPr/>
        </p:nvSpPr>
        <p:spPr>
          <a:xfrm>
            <a:off x="4578849" y="3085599"/>
            <a:ext cx="409086" cy="246221"/>
          </a:xfrm>
          <a:prstGeom prst="rect">
            <a:avLst/>
          </a:prstGeom>
          <a:noFill/>
        </p:spPr>
        <p:txBody>
          <a:bodyPr wrap="none" rtlCol="0">
            <a:spAutoFit/>
          </a:bodyPr>
          <a:lstStyle/>
          <a:p>
            <a:r>
              <a:rPr lang="en-US" sz="1000" b="1" dirty="0"/>
              <a:t>USD</a:t>
            </a:r>
          </a:p>
        </p:txBody>
      </p:sp>
      <p:sp>
        <p:nvSpPr>
          <p:cNvPr id="9" name="TextBox 8">
            <a:extLst>
              <a:ext uri="{FF2B5EF4-FFF2-40B4-BE49-F238E27FC236}">
                <a16:creationId xmlns:a16="http://schemas.microsoft.com/office/drawing/2014/main" id="{E782892D-C21F-4BCD-B64D-A796312B7E8C}"/>
              </a:ext>
            </a:extLst>
          </p:cNvPr>
          <p:cNvSpPr txBox="1"/>
          <p:nvPr/>
        </p:nvSpPr>
        <p:spPr>
          <a:xfrm>
            <a:off x="6497393" y="1250193"/>
            <a:ext cx="453970" cy="369332"/>
          </a:xfrm>
          <a:prstGeom prst="rect">
            <a:avLst/>
          </a:prstGeom>
          <a:noFill/>
        </p:spPr>
        <p:txBody>
          <a:bodyPr wrap="none" rtlCol="0">
            <a:spAutoFit/>
          </a:bodyPr>
          <a:lstStyle/>
          <a:p>
            <a:r>
              <a:rPr lang="en-US" dirty="0"/>
              <a:t>SSI</a:t>
            </a:r>
          </a:p>
        </p:txBody>
      </p:sp>
      <p:cxnSp>
        <p:nvCxnSpPr>
          <p:cNvPr id="11" name="Straight Connector 10">
            <a:extLst>
              <a:ext uri="{FF2B5EF4-FFF2-40B4-BE49-F238E27FC236}">
                <a16:creationId xmlns:a16="http://schemas.microsoft.com/office/drawing/2014/main" id="{3C62C494-630D-43E8-9216-B458502B535B}"/>
              </a:ext>
            </a:extLst>
          </p:cNvPr>
          <p:cNvCxnSpPr>
            <a:cxnSpLocks/>
          </p:cNvCxnSpPr>
          <p:nvPr/>
        </p:nvCxnSpPr>
        <p:spPr>
          <a:xfrm>
            <a:off x="4578849" y="1360597"/>
            <a:ext cx="0" cy="3383280"/>
          </a:xfrm>
          <a:prstGeom prst="line">
            <a:avLst/>
          </a:prstGeom>
          <a:ln/>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64A01A3A-1D24-42F8-94FC-1590941644D7}"/>
              </a:ext>
            </a:extLst>
          </p:cNvPr>
          <p:cNvSpPr txBox="1"/>
          <p:nvPr/>
        </p:nvSpPr>
        <p:spPr>
          <a:xfrm>
            <a:off x="540653" y="4748552"/>
            <a:ext cx="3420295" cy="338554"/>
          </a:xfrm>
          <a:prstGeom prst="rect">
            <a:avLst/>
          </a:prstGeom>
          <a:noFill/>
        </p:spPr>
        <p:txBody>
          <a:bodyPr wrap="none" rtlCol="0">
            <a:spAutoFit/>
          </a:bodyPr>
          <a:lstStyle/>
          <a:p>
            <a:r>
              <a:rPr lang="en-US" sz="1600" dirty="0"/>
              <a:t>(1) Retired Workers get the lion’s share</a:t>
            </a:r>
          </a:p>
        </p:txBody>
      </p:sp>
      <p:sp>
        <p:nvSpPr>
          <p:cNvPr id="13" name="TextBox 12">
            <a:extLst>
              <a:ext uri="{FF2B5EF4-FFF2-40B4-BE49-F238E27FC236}">
                <a16:creationId xmlns:a16="http://schemas.microsoft.com/office/drawing/2014/main" id="{34B21170-859A-4B2A-A03E-CF98275847E7}"/>
              </a:ext>
            </a:extLst>
          </p:cNvPr>
          <p:cNvSpPr txBox="1"/>
          <p:nvPr/>
        </p:nvSpPr>
        <p:spPr>
          <a:xfrm>
            <a:off x="5174050" y="4743877"/>
            <a:ext cx="3637342" cy="338554"/>
          </a:xfrm>
          <a:prstGeom prst="rect">
            <a:avLst/>
          </a:prstGeom>
          <a:noFill/>
        </p:spPr>
        <p:txBody>
          <a:bodyPr wrap="none" rtlCol="0">
            <a:spAutoFit/>
          </a:bodyPr>
          <a:lstStyle/>
          <a:p>
            <a:r>
              <a:rPr lang="en-US" sz="1600" dirty="0"/>
              <a:t>(1) Disabled category gets the lion’s share</a:t>
            </a:r>
          </a:p>
        </p:txBody>
      </p:sp>
    </p:spTree>
    <p:extLst>
      <p:ext uri="{BB962C8B-B14F-4D97-AF65-F5344CB8AC3E}">
        <p14:creationId xmlns:p14="http://schemas.microsoft.com/office/powerpoint/2010/main" val="240315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Title 5">
            <a:extLst>
              <a:ext uri="{FF2B5EF4-FFF2-40B4-BE49-F238E27FC236}">
                <a16:creationId xmlns:a16="http://schemas.microsoft.com/office/drawing/2014/main" id="{2BD2C6F7-DCF5-4CBD-BE82-17D911B45337}"/>
              </a:ext>
            </a:extLst>
          </p:cNvPr>
          <p:cNvSpPr>
            <a:spLocks noGrp="1"/>
          </p:cNvSpPr>
          <p:nvPr>
            <p:ph type="title"/>
          </p:nvPr>
        </p:nvSpPr>
        <p:spPr>
          <a:xfrm>
            <a:off x="311699" y="445025"/>
            <a:ext cx="8632795" cy="572700"/>
          </a:xfrm>
        </p:spPr>
        <p:txBody>
          <a:bodyPr>
            <a:noAutofit/>
          </a:bodyPr>
          <a:lstStyle/>
          <a:p>
            <a:r>
              <a:rPr lang="en-US" sz="3200" dirty="0">
                <a:latin typeface="+mn-lt"/>
              </a:rPr>
              <a:t>Results – Spending increase vs. Population increase</a:t>
            </a:r>
          </a:p>
        </p:txBody>
      </p:sp>
      <p:cxnSp>
        <p:nvCxnSpPr>
          <p:cNvPr id="10" name="Straight Connector 9">
            <a:extLst>
              <a:ext uri="{FF2B5EF4-FFF2-40B4-BE49-F238E27FC236}">
                <a16:creationId xmlns:a16="http://schemas.microsoft.com/office/drawing/2014/main" id="{9315EADE-425B-453D-8E1B-FA0FEC94E2E9}"/>
              </a:ext>
            </a:extLst>
          </p:cNvPr>
          <p:cNvCxnSpPr>
            <a:cxnSpLocks/>
          </p:cNvCxnSpPr>
          <p:nvPr/>
        </p:nvCxnSpPr>
        <p:spPr>
          <a:xfrm>
            <a:off x="311700" y="1036094"/>
            <a:ext cx="85206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5CEDD395-5F7F-4F50-8E18-37B02A849B6D}"/>
              </a:ext>
            </a:extLst>
          </p:cNvPr>
          <p:cNvSpPr txBox="1"/>
          <p:nvPr/>
        </p:nvSpPr>
        <p:spPr>
          <a:xfrm>
            <a:off x="-1047" y="3008654"/>
            <a:ext cx="625492" cy="400110"/>
          </a:xfrm>
          <a:prstGeom prst="rect">
            <a:avLst/>
          </a:prstGeom>
          <a:noFill/>
        </p:spPr>
        <p:txBody>
          <a:bodyPr wrap="none" rtlCol="0">
            <a:spAutoFit/>
          </a:bodyPr>
          <a:lstStyle/>
          <a:p>
            <a:pPr algn="ctr"/>
            <a:r>
              <a:rPr lang="en-US" sz="1000" b="1" dirty="0"/>
              <a:t>%</a:t>
            </a:r>
          </a:p>
          <a:p>
            <a:pPr algn="ctr"/>
            <a:r>
              <a:rPr lang="en-US" sz="1000" b="1" dirty="0"/>
              <a:t>increase</a:t>
            </a:r>
          </a:p>
        </p:txBody>
      </p:sp>
      <p:sp>
        <p:nvSpPr>
          <p:cNvPr id="7" name="TextBox 6">
            <a:extLst>
              <a:ext uri="{FF2B5EF4-FFF2-40B4-BE49-F238E27FC236}">
                <a16:creationId xmlns:a16="http://schemas.microsoft.com/office/drawing/2014/main" id="{46827622-9832-4806-B9B8-14FACB9E4ADC}"/>
              </a:ext>
            </a:extLst>
          </p:cNvPr>
          <p:cNvSpPr txBox="1"/>
          <p:nvPr/>
        </p:nvSpPr>
        <p:spPr>
          <a:xfrm>
            <a:off x="2104762" y="1268563"/>
            <a:ext cx="773610" cy="369332"/>
          </a:xfrm>
          <a:prstGeom prst="rect">
            <a:avLst/>
          </a:prstGeom>
          <a:noFill/>
        </p:spPr>
        <p:txBody>
          <a:bodyPr wrap="none" rtlCol="0">
            <a:spAutoFit/>
          </a:bodyPr>
          <a:lstStyle/>
          <a:p>
            <a:r>
              <a:rPr lang="en-US" dirty="0"/>
              <a:t>OASDI</a:t>
            </a:r>
          </a:p>
        </p:txBody>
      </p:sp>
      <p:sp>
        <p:nvSpPr>
          <p:cNvPr id="9" name="TextBox 8">
            <a:extLst>
              <a:ext uri="{FF2B5EF4-FFF2-40B4-BE49-F238E27FC236}">
                <a16:creationId xmlns:a16="http://schemas.microsoft.com/office/drawing/2014/main" id="{E782892D-C21F-4BCD-B64D-A796312B7E8C}"/>
              </a:ext>
            </a:extLst>
          </p:cNvPr>
          <p:cNvSpPr txBox="1"/>
          <p:nvPr/>
        </p:nvSpPr>
        <p:spPr>
          <a:xfrm>
            <a:off x="6497393" y="1250193"/>
            <a:ext cx="453970" cy="369332"/>
          </a:xfrm>
          <a:prstGeom prst="rect">
            <a:avLst/>
          </a:prstGeom>
          <a:noFill/>
        </p:spPr>
        <p:txBody>
          <a:bodyPr wrap="none" rtlCol="0">
            <a:spAutoFit/>
          </a:bodyPr>
          <a:lstStyle/>
          <a:p>
            <a:r>
              <a:rPr lang="en-US" dirty="0"/>
              <a:t>SSI</a:t>
            </a:r>
          </a:p>
        </p:txBody>
      </p:sp>
      <p:cxnSp>
        <p:nvCxnSpPr>
          <p:cNvPr id="11" name="Straight Connector 10">
            <a:extLst>
              <a:ext uri="{FF2B5EF4-FFF2-40B4-BE49-F238E27FC236}">
                <a16:creationId xmlns:a16="http://schemas.microsoft.com/office/drawing/2014/main" id="{3C62C494-630D-43E8-9216-B458502B535B}"/>
              </a:ext>
            </a:extLst>
          </p:cNvPr>
          <p:cNvCxnSpPr>
            <a:cxnSpLocks/>
          </p:cNvCxnSpPr>
          <p:nvPr/>
        </p:nvCxnSpPr>
        <p:spPr>
          <a:xfrm>
            <a:off x="4578849" y="1360597"/>
            <a:ext cx="0" cy="3383280"/>
          </a:xfrm>
          <a:prstGeom prst="line">
            <a:avLst/>
          </a:prstGeom>
          <a:ln/>
        </p:spPr>
        <p:style>
          <a:lnRef idx="3">
            <a:schemeClr val="accent4"/>
          </a:lnRef>
          <a:fillRef idx="0">
            <a:schemeClr val="accent4"/>
          </a:fillRef>
          <a:effectRef idx="2">
            <a:schemeClr val="accent4"/>
          </a:effectRef>
          <a:fontRef idx="minor">
            <a:schemeClr val="tx1"/>
          </a:fontRef>
        </p:style>
      </p:cxnSp>
      <p:pic>
        <p:nvPicPr>
          <p:cNvPr id="4" name="Picture 3">
            <a:extLst>
              <a:ext uri="{FF2B5EF4-FFF2-40B4-BE49-F238E27FC236}">
                <a16:creationId xmlns:a16="http://schemas.microsoft.com/office/drawing/2014/main" id="{4F476DEA-1CD4-45B6-84B4-D338363ABD7D}"/>
              </a:ext>
            </a:extLst>
          </p:cNvPr>
          <p:cNvPicPr>
            <a:picLocks noChangeAspect="1"/>
          </p:cNvPicPr>
          <p:nvPr/>
        </p:nvPicPr>
        <p:blipFill>
          <a:blip r:embed="rId3"/>
          <a:stretch>
            <a:fillRect/>
          </a:stretch>
        </p:blipFill>
        <p:spPr>
          <a:xfrm>
            <a:off x="575586" y="1946202"/>
            <a:ext cx="3834037" cy="2525014"/>
          </a:xfrm>
          <a:prstGeom prst="rect">
            <a:avLst/>
          </a:prstGeom>
        </p:spPr>
      </p:pic>
      <p:pic>
        <p:nvPicPr>
          <p:cNvPr id="12" name="Picture 11">
            <a:extLst>
              <a:ext uri="{FF2B5EF4-FFF2-40B4-BE49-F238E27FC236}">
                <a16:creationId xmlns:a16="http://schemas.microsoft.com/office/drawing/2014/main" id="{606ADFF1-E58D-4790-A177-BE8DA134E753}"/>
              </a:ext>
            </a:extLst>
          </p:cNvPr>
          <p:cNvPicPr>
            <a:picLocks noChangeAspect="1"/>
          </p:cNvPicPr>
          <p:nvPr/>
        </p:nvPicPr>
        <p:blipFill>
          <a:blip r:embed="rId4"/>
          <a:stretch>
            <a:fillRect/>
          </a:stretch>
        </p:blipFill>
        <p:spPr>
          <a:xfrm>
            <a:off x="5110456" y="1928956"/>
            <a:ext cx="3834038" cy="2508815"/>
          </a:xfrm>
          <a:prstGeom prst="rect">
            <a:avLst/>
          </a:prstGeom>
        </p:spPr>
      </p:pic>
      <p:sp>
        <p:nvSpPr>
          <p:cNvPr id="13" name="TextBox 12">
            <a:extLst>
              <a:ext uri="{FF2B5EF4-FFF2-40B4-BE49-F238E27FC236}">
                <a16:creationId xmlns:a16="http://schemas.microsoft.com/office/drawing/2014/main" id="{22E70901-6479-400B-ABA8-E004D7FA8743}"/>
              </a:ext>
            </a:extLst>
          </p:cNvPr>
          <p:cNvSpPr txBox="1"/>
          <p:nvPr/>
        </p:nvSpPr>
        <p:spPr>
          <a:xfrm>
            <a:off x="4565152" y="3008654"/>
            <a:ext cx="625492" cy="400110"/>
          </a:xfrm>
          <a:prstGeom prst="rect">
            <a:avLst/>
          </a:prstGeom>
          <a:noFill/>
        </p:spPr>
        <p:txBody>
          <a:bodyPr wrap="none" rtlCol="0">
            <a:spAutoFit/>
          </a:bodyPr>
          <a:lstStyle/>
          <a:p>
            <a:pPr algn="ctr"/>
            <a:r>
              <a:rPr lang="en-US" sz="1000" b="1" dirty="0"/>
              <a:t>%</a:t>
            </a:r>
          </a:p>
          <a:p>
            <a:pPr algn="ctr"/>
            <a:r>
              <a:rPr lang="en-US" sz="1000" b="1" dirty="0"/>
              <a:t>increase</a:t>
            </a:r>
          </a:p>
        </p:txBody>
      </p:sp>
      <p:sp>
        <p:nvSpPr>
          <p:cNvPr id="14" name="TextBox 13">
            <a:extLst>
              <a:ext uri="{FF2B5EF4-FFF2-40B4-BE49-F238E27FC236}">
                <a16:creationId xmlns:a16="http://schemas.microsoft.com/office/drawing/2014/main" id="{BABF41D2-2801-4533-A04E-DAAD8BFA5B92}"/>
              </a:ext>
            </a:extLst>
          </p:cNvPr>
          <p:cNvSpPr txBox="1"/>
          <p:nvPr/>
        </p:nvSpPr>
        <p:spPr>
          <a:xfrm>
            <a:off x="482462" y="4748552"/>
            <a:ext cx="4182427" cy="338554"/>
          </a:xfrm>
          <a:prstGeom prst="rect">
            <a:avLst/>
          </a:prstGeom>
          <a:noFill/>
        </p:spPr>
        <p:txBody>
          <a:bodyPr wrap="none" rtlCol="0">
            <a:spAutoFit/>
          </a:bodyPr>
          <a:lstStyle/>
          <a:p>
            <a:r>
              <a:rPr lang="en-US" sz="1600" dirty="0"/>
              <a:t>(1) OASDI increasing (2) More Retired Workers? </a:t>
            </a:r>
          </a:p>
        </p:txBody>
      </p:sp>
      <p:sp>
        <p:nvSpPr>
          <p:cNvPr id="15" name="TextBox 14">
            <a:extLst>
              <a:ext uri="{FF2B5EF4-FFF2-40B4-BE49-F238E27FC236}">
                <a16:creationId xmlns:a16="http://schemas.microsoft.com/office/drawing/2014/main" id="{DA79042D-3CDE-4727-BCFC-715A2E880E29}"/>
              </a:ext>
            </a:extLst>
          </p:cNvPr>
          <p:cNvSpPr txBox="1"/>
          <p:nvPr/>
        </p:nvSpPr>
        <p:spPr>
          <a:xfrm>
            <a:off x="5065981" y="4743877"/>
            <a:ext cx="3951916" cy="338554"/>
          </a:xfrm>
          <a:prstGeom prst="rect">
            <a:avLst/>
          </a:prstGeom>
          <a:noFill/>
        </p:spPr>
        <p:txBody>
          <a:bodyPr wrap="none" rtlCol="0">
            <a:spAutoFit/>
          </a:bodyPr>
          <a:lstStyle/>
          <a:p>
            <a:r>
              <a:rPr lang="en-US" sz="1600" dirty="0"/>
              <a:t>(1) SSI decreasing (2) Fewer Disabled People?</a:t>
            </a:r>
          </a:p>
        </p:txBody>
      </p:sp>
      <p:sp>
        <p:nvSpPr>
          <p:cNvPr id="16" name="TextBox 15">
            <a:extLst>
              <a:ext uri="{FF2B5EF4-FFF2-40B4-BE49-F238E27FC236}">
                <a16:creationId xmlns:a16="http://schemas.microsoft.com/office/drawing/2014/main" id="{6F2D3D3E-2C07-4110-B25A-85EA5BCB9801}"/>
              </a:ext>
            </a:extLst>
          </p:cNvPr>
          <p:cNvSpPr txBox="1"/>
          <p:nvPr/>
        </p:nvSpPr>
        <p:spPr>
          <a:xfrm>
            <a:off x="3721423" y="1018127"/>
            <a:ext cx="1716047" cy="338554"/>
          </a:xfrm>
          <a:prstGeom prst="rect">
            <a:avLst/>
          </a:prstGeom>
          <a:noFill/>
        </p:spPr>
        <p:txBody>
          <a:bodyPr wrap="none" rtlCol="0">
            <a:spAutoFit/>
          </a:bodyPr>
          <a:lstStyle/>
          <a:p>
            <a:r>
              <a:rPr lang="en-US" sz="1600" dirty="0"/>
              <a:t>% Increase in both</a:t>
            </a:r>
          </a:p>
        </p:txBody>
      </p:sp>
    </p:spTree>
    <p:extLst>
      <p:ext uri="{BB962C8B-B14F-4D97-AF65-F5344CB8AC3E}">
        <p14:creationId xmlns:p14="http://schemas.microsoft.com/office/powerpoint/2010/main" val="685770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Title 5">
            <a:extLst>
              <a:ext uri="{FF2B5EF4-FFF2-40B4-BE49-F238E27FC236}">
                <a16:creationId xmlns:a16="http://schemas.microsoft.com/office/drawing/2014/main" id="{2BD2C6F7-DCF5-4CBD-BE82-17D911B45337}"/>
              </a:ext>
            </a:extLst>
          </p:cNvPr>
          <p:cNvSpPr>
            <a:spLocks noGrp="1"/>
          </p:cNvSpPr>
          <p:nvPr>
            <p:ph type="title"/>
          </p:nvPr>
        </p:nvSpPr>
        <p:spPr/>
        <p:txBody>
          <a:bodyPr>
            <a:normAutofit fontScale="90000"/>
          </a:bodyPr>
          <a:lstStyle/>
          <a:p>
            <a:r>
              <a:rPr lang="en-US" dirty="0">
                <a:latin typeface="+mn-lt"/>
              </a:rPr>
              <a:t>Conclusion</a:t>
            </a:r>
          </a:p>
        </p:txBody>
      </p:sp>
      <p:cxnSp>
        <p:nvCxnSpPr>
          <p:cNvPr id="10" name="Straight Connector 9">
            <a:extLst>
              <a:ext uri="{FF2B5EF4-FFF2-40B4-BE49-F238E27FC236}">
                <a16:creationId xmlns:a16="http://schemas.microsoft.com/office/drawing/2014/main" id="{9315EADE-425B-453D-8E1B-FA0FEC94E2E9}"/>
              </a:ext>
            </a:extLst>
          </p:cNvPr>
          <p:cNvCxnSpPr>
            <a:cxnSpLocks/>
          </p:cNvCxnSpPr>
          <p:nvPr/>
        </p:nvCxnSpPr>
        <p:spPr>
          <a:xfrm>
            <a:off x="311700" y="1036094"/>
            <a:ext cx="85206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4" name="Text Placeholder 6">
            <a:extLst>
              <a:ext uri="{FF2B5EF4-FFF2-40B4-BE49-F238E27FC236}">
                <a16:creationId xmlns:a16="http://schemas.microsoft.com/office/drawing/2014/main" id="{EB68A9CD-B38C-423D-9C39-AD35D25F77BE}"/>
              </a:ext>
            </a:extLst>
          </p:cNvPr>
          <p:cNvSpPr>
            <a:spLocks noGrp="1"/>
          </p:cNvSpPr>
          <p:nvPr>
            <p:ph type="body" idx="1"/>
          </p:nvPr>
        </p:nvSpPr>
        <p:spPr>
          <a:xfrm>
            <a:off x="311700" y="1152475"/>
            <a:ext cx="8520600" cy="3416400"/>
          </a:xfrm>
        </p:spPr>
        <p:txBody>
          <a:bodyPr/>
          <a:lstStyle/>
          <a:p>
            <a:r>
              <a:rPr lang="en-US" sz="2400" dirty="0">
                <a:latin typeface="+mj-lt"/>
              </a:rPr>
              <a:t>SSI spending is small fraction of OASDI spending.</a:t>
            </a:r>
          </a:p>
          <a:p>
            <a:r>
              <a:rPr lang="en-US" sz="2400" dirty="0">
                <a:latin typeface="+mj-lt"/>
              </a:rPr>
              <a:t>At high level, the spending and beneficiaries per state appear to correlate positively with state’s population.</a:t>
            </a:r>
          </a:p>
          <a:p>
            <a:r>
              <a:rPr lang="en-US" sz="2400" dirty="0">
                <a:latin typeface="+mj-lt"/>
              </a:rPr>
              <a:t>The analysis raises more questions which needs further analysis based on additional data.</a:t>
            </a:r>
          </a:p>
        </p:txBody>
      </p:sp>
    </p:spTree>
    <p:extLst>
      <p:ext uri="{BB962C8B-B14F-4D97-AF65-F5344CB8AC3E}">
        <p14:creationId xmlns:p14="http://schemas.microsoft.com/office/powerpoint/2010/main" val="257561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Title 5">
            <a:extLst>
              <a:ext uri="{FF2B5EF4-FFF2-40B4-BE49-F238E27FC236}">
                <a16:creationId xmlns:a16="http://schemas.microsoft.com/office/drawing/2014/main" id="{2BD2C6F7-DCF5-4CBD-BE82-17D911B45337}"/>
              </a:ext>
            </a:extLst>
          </p:cNvPr>
          <p:cNvSpPr>
            <a:spLocks noGrp="1"/>
          </p:cNvSpPr>
          <p:nvPr>
            <p:ph type="title"/>
          </p:nvPr>
        </p:nvSpPr>
        <p:spPr/>
        <p:txBody>
          <a:bodyPr>
            <a:normAutofit fontScale="90000"/>
          </a:bodyPr>
          <a:lstStyle/>
          <a:p>
            <a:r>
              <a:rPr lang="en-US" dirty="0">
                <a:latin typeface="+mn-lt"/>
              </a:rPr>
              <a:t>Introduction</a:t>
            </a:r>
          </a:p>
        </p:txBody>
      </p:sp>
      <p:sp>
        <p:nvSpPr>
          <p:cNvPr id="7" name="Text Placeholder 6">
            <a:extLst>
              <a:ext uri="{FF2B5EF4-FFF2-40B4-BE49-F238E27FC236}">
                <a16:creationId xmlns:a16="http://schemas.microsoft.com/office/drawing/2014/main" id="{CAF6FB55-A215-4E8A-9D99-F043D40CC328}"/>
              </a:ext>
            </a:extLst>
          </p:cNvPr>
          <p:cNvSpPr>
            <a:spLocks noGrp="1"/>
          </p:cNvSpPr>
          <p:nvPr>
            <p:ph type="body" idx="1"/>
          </p:nvPr>
        </p:nvSpPr>
        <p:spPr>
          <a:xfrm>
            <a:off x="311700" y="1152475"/>
            <a:ext cx="8520600" cy="3416400"/>
          </a:xfrm>
        </p:spPr>
        <p:txBody>
          <a:bodyPr>
            <a:normAutofit lnSpcReduction="10000"/>
          </a:bodyPr>
          <a:lstStyle/>
          <a:p>
            <a:pPr marL="114300" indent="0">
              <a:buNone/>
            </a:pPr>
            <a:r>
              <a:rPr lang="en-US" sz="2000" dirty="0">
                <a:latin typeface="+mj-lt"/>
              </a:rPr>
              <a:t>OASDI stands for </a:t>
            </a:r>
            <a:r>
              <a:rPr lang="en-US" sz="2000" b="1" dirty="0">
                <a:latin typeface="+mj-lt"/>
              </a:rPr>
              <a:t>Old-Age, Survivors, Disability Insurance</a:t>
            </a:r>
            <a:r>
              <a:rPr lang="en-US" sz="2000" dirty="0">
                <a:latin typeface="+mj-lt"/>
              </a:rPr>
              <a:t>. It is part of </a:t>
            </a:r>
            <a:r>
              <a:rPr lang="en-US" sz="2000" b="1" dirty="0">
                <a:latin typeface="+mj-lt"/>
              </a:rPr>
              <a:t>Social Security Disability program</a:t>
            </a:r>
            <a:r>
              <a:rPr lang="en-US" sz="2000" dirty="0">
                <a:latin typeface="+mj-lt"/>
              </a:rPr>
              <a:t>. It is provided as support to people who are retired and families (dependent spouses and children) of </a:t>
            </a:r>
            <a:r>
              <a:rPr lang="en-US" sz="2000" b="1" i="1" dirty="0">
                <a:latin typeface="+mj-lt"/>
              </a:rPr>
              <a:t>workers</a:t>
            </a:r>
            <a:r>
              <a:rPr lang="en-US" sz="2000" dirty="0">
                <a:latin typeface="+mj-lt"/>
              </a:rPr>
              <a:t> who have died. Additional details on its history can be found here on Wikipedia - </a:t>
            </a:r>
            <a:r>
              <a:rPr lang="en-US" sz="2000" dirty="0">
                <a:latin typeface="+mj-lt"/>
                <a:hlinkClick r:id="rId3"/>
              </a:rPr>
              <a:t>https://en.wikipedia.org/wiki/Social_Security_(United_States)</a:t>
            </a:r>
            <a:endParaRPr lang="en-US" sz="2000" dirty="0">
              <a:latin typeface="+mj-lt"/>
            </a:endParaRPr>
          </a:p>
          <a:p>
            <a:pPr marL="114300" indent="0">
              <a:buNone/>
            </a:pPr>
            <a:endParaRPr lang="en-US" sz="2000" dirty="0">
              <a:latin typeface="+mj-lt"/>
            </a:endParaRPr>
          </a:p>
          <a:p>
            <a:pPr marL="114300" indent="0">
              <a:buNone/>
            </a:pPr>
            <a:r>
              <a:rPr lang="en-US" sz="2000" dirty="0">
                <a:latin typeface="+mj-lt"/>
              </a:rPr>
              <a:t>SSI stands for </a:t>
            </a:r>
            <a:r>
              <a:rPr lang="en-US" sz="2000" b="1" dirty="0">
                <a:latin typeface="+mj-lt"/>
              </a:rPr>
              <a:t>Supplemental Security Income</a:t>
            </a:r>
            <a:r>
              <a:rPr lang="en-US" sz="2000" dirty="0">
                <a:latin typeface="+mj-lt"/>
              </a:rPr>
              <a:t>. It is part of Social Security and involves monthly payment as support to people with limited income and people who are </a:t>
            </a:r>
            <a:r>
              <a:rPr lang="en-US" sz="2000" b="1" i="1" dirty="0">
                <a:latin typeface="+mj-lt"/>
              </a:rPr>
              <a:t>disabled</a:t>
            </a:r>
            <a:r>
              <a:rPr lang="en-US" sz="2000" dirty="0">
                <a:latin typeface="+mj-lt"/>
              </a:rPr>
              <a:t>, </a:t>
            </a:r>
            <a:r>
              <a:rPr lang="en-US" sz="2000" b="1" i="1" dirty="0">
                <a:latin typeface="+mj-lt"/>
              </a:rPr>
              <a:t>blind</a:t>
            </a:r>
            <a:r>
              <a:rPr lang="en-US" sz="2000" dirty="0">
                <a:latin typeface="+mj-lt"/>
              </a:rPr>
              <a:t> or </a:t>
            </a:r>
            <a:r>
              <a:rPr lang="en-US" sz="2000" b="1" i="1" dirty="0">
                <a:latin typeface="+mj-lt"/>
              </a:rPr>
              <a:t>aged 65 years and above</a:t>
            </a:r>
            <a:r>
              <a:rPr lang="en-US" sz="2000" dirty="0">
                <a:latin typeface="+mj-lt"/>
              </a:rPr>
              <a:t>. Additional details about SSI can be found here - </a:t>
            </a:r>
            <a:r>
              <a:rPr lang="en-US" sz="2000" dirty="0">
                <a:latin typeface="+mj-lt"/>
                <a:hlinkClick r:id="rId4"/>
              </a:rPr>
              <a:t>https://www.ssa.gov/ssi/text-over-ussi.htm</a:t>
            </a:r>
            <a:endParaRPr lang="en-US" sz="2000" dirty="0">
              <a:latin typeface="+mj-lt"/>
            </a:endParaRPr>
          </a:p>
          <a:p>
            <a:pPr marL="114300" indent="0">
              <a:buNone/>
            </a:pPr>
            <a:endParaRPr lang="en-US" sz="2000" dirty="0">
              <a:latin typeface="+mj-lt"/>
            </a:endParaRPr>
          </a:p>
          <a:p>
            <a:pPr marL="114300" indent="0">
              <a:buNone/>
            </a:pPr>
            <a:r>
              <a:rPr lang="en-US" sz="2000" dirty="0">
                <a:latin typeface="+mj-lt"/>
              </a:rPr>
              <a:t>Both programs are administered by </a:t>
            </a:r>
            <a:r>
              <a:rPr lang="en-US" sz="2000" b="1" dirty="0">
                <a:latin typeface="+mj-lt"/>
              </a:rPr>
              <a:t>Social Security Administration</a:t>
            </a:r>
            <a:r>
              <a:rPr lang="en-US" sz="2000" dirty="0">
                <a:latin typeface="+mj-lt"/>
              </a:rPr>
              <a:t> (SSA) - </a:t>
            </a:r>
            <a:r>
              <a:rPr lang="en-US" sz="2000" dirty="0">
                <a:latin typeface="+mj-lt"/>
                <a:hlinkClick r:id="rId5"/>
              </a:rPr>
              <a:t>https://www.ssa.gov/</a:t>
            </a:r>
            <a:endParaRPr lang="en-US" sz="2000" dirty="0">
              <a:latin typeface="+mj-lt"/>
            </a:endParaRPr>
          </a:p>
        </p:txBody>
      </p:sp>
      <p:cxnSp>
        <p:nvCxnSpPr>
          <p:cNvPr id="10" name="Straight Connector 9">
            <a:extLst>
              <a:ext uri="{FF2B5EF4-FFF2-40B4-BE49-F238E27FC236}">
                <a16:creationId xmlns:a16="http://schemas.microsoft.com/office/drawing/2014/main" id="{9315EADE-425B-453D-8E1B-FA0FEC94E2E9}"/>
              </a:ext>
            </a:extLst>
          </p:cNvPr>
          <p:cNvCxnSpPr>
            <a:cxnSpLocks/>
          </p:cNvCxnSpPr>
          <p:nvPr/>
        </p:nvCxnSpPr>
        <p:spPr>
          <a:xfrm>
            <a:off x="311700" y="1036094"/>
            <a:ext cx="85206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3015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Title 5">
            <a:extLst>
              <a:ext uri="{FF2B5EF4-FFF2-40B4-BE49-F238E27FC236}">
                <a16:creationId xmlns:a16="http://schemas.microsoft.com/office/drawing/2014/main" id="{2BD2C6F7-DCF5-4CBD-BE82-17D911B45337}"/>
              </a:ext>
            </a:extLst>
          </p:cNvPr>
          <p:cNvSpPr>
            <a:spLocks noGrp="1"/>
          </p:cNvSpPr>
          <p:nvPr>
            <p:ph type="title"/>
          </p:nvPr>
        </p:nvSpPr>
        <p:spPr/>
        <p:txBody>
          <a:bodyPr>
            <a:normAutofit fontScale="90000"/>
          </a:bodyPr>
          <a:lstStyle/>
          <a:p>
            <a:r>
              <a:rPr lang="en-US" dirty="0">
                <a:latin typeface="+mn-lt"/>
              </a:rPr>
              <a:t>Data</a:t>
            </a:r>
          </a:p>
        </p:txBody>
      </p:sp>
      <p:sp>
        <p:nvSpPr>
          <p:cNvPr id="7" name="Text Placeholder 6">
            <a:extLst>
              <a:ext uri="{FF2B5EF4-FFF2-40B4-BE49-F238E27FC236}">
                <a16:creationId xmlns:a16="http://schemas.microsoft.com/office/drawing/2014/main" id="{CAF6FB55-A215-4E8A-9D99-F043D40CC328}"/>
              </a:ext>
            </a:extLst>
          </p:cNvPr>
          <p:cNvSpPr>
            <a:spLocks noGrp="1"/>
          </p:cNvSpPr>
          <p:nvPr>
            <p:ph type="body" idx="1"/>
          </p:nvPr>
        </p:nvSpPr>
        <p:spPr>
          <a:xfrm>
            <a:off x="311700" y="1152475"/>
            <a:ext cx="8520600" cy="3416400"/>
          </a:xfrm>
        </p:spPr>
        <p:txBody>
          <a:bodyPr>
            <a:normAutofit/>
          </a:bodyPr>
          <a:lstStyle/>
          <a:p>
            <a:r>
              <a:rPr lang="en-US" sz="2000" dirty="0">
                <a:latin typeface="+mj-lt"/>
              </a:rPr>
              <a:t>Each year congressional reports are published with information of SSI and OASDI payments made by each state. This report includes information about no. of recipients in each category and the total payments made for each state. Reports for years 2013, 2014, 2015, 2016 and 2017 has been used for analysis</a:t>
            </a:r>
          </a:p>
          <a:p>
            <a:pPr lvl="1"/>
            <a:r>
              <a:rPr lang="en-US" sz="2000" dirty="0">
                <a:latin typeface="+mj-lt"/>
              </a:rPr>
              <a:t>OASDI Categories – </a:t>
            </a:r>
            <a:r>
              <a:rPr lang="en-US" sz="2000" b="1" i="1" dirty="0">
                <a:latin typeface="+mj-lt"/>
              </a:rPr>
              <a:t>Retired Workers</a:t>
            </a:r>
            <a:r>
              <a:rPr lang="en-US" sz="2000" dirty="0">
                <a:latin typeface="+mj-lt"/>
              </a:rPr>
              <a:t> and </a:t>
            </a:r>
            <a:r>
              <a:rPr lang="en-US" sz="2000" b="1" i="1" dirty="0">
                <a:latin typeface="+mj-lt"/>
              </a:rPr>
              <a:t>Families</a:t>
            </a:r>
          </a:p>
          <a:p>
            <a:pPr lvl="1"/>
            <a:r>
              <a:rPr lang="en-US" sz="2000" dirty="0">
                <a:latin typeface="+mj-lt"/>
              </a:rPr>
              <a:t>SSI Categories – </a:t>
            </a:r>
            <a:r>
              <a:rPr lang="en-US" sz="2000" b="1" i="1" dirty="0">
                <a:latin typeface="+mj-lt"/>
              </a:rPr>
              <a:t>Aged</a:t>
            </a:r>
            <a:r>
              <a:rPr lang="en-US" sz="2000" dirty="0">
                <a:latin typeface="+mj-lt"/>
              </a:rPr>
              <a:t>, </a:t>
            </a:r>
            <a:r>
              <a:rPr lang="en-US" sz="2000" b="1" i="1" dirty="0">
                <a:latin typeface="+mj-lt"/>
              </a:rPr>
              <a:t>Blind</a:t>
            </a:r>
            <a:r>
              <a:rPr lang="en-US" sz="2000" dirty="0">
                <a:latin typeface="+mj-lt"/>
              </a:rPr>
              <a:t> and </a:t>
            </a:r>
            <a:r>
              <a:rPr lang="en-US" sz="2000" b="1" i="1" dirty="0">
                <a:latin typeface="+mj-lt"/>
              </a:rPr>
              <a:t>Disabled</a:t>
            </a:r>
          </a:p>
          <a:p>
            <a:pPr marL="114300" indent="0">
              <a:buNone/>
            </a:pPr>
            <a:endParaRPr lang="en-US" sz="2000" dirty="0">
              <a:latin typeface="+mj-lt"/>
            </a:endParaRPr>
          </a:p>
          <a:p>
            <a:r>
              <a:rPr lang="en-US" sz="2000" dirty="0">
                <a:latin typeface="+mj-lt"/>
              </a:rPr>
              <a:t>Population data for US for the years 2013, 2014, 2015, 2016 and 2017.</a:t>
            </a:r>
          </a:p>
        </p:txBody>
      </p:sp>
      <p:cxnSp>
        <p:nvCxnSpPr>
          <p:cNvPr id="10" name="Straight Connector 9">
            <a:extLst>
              <a:ext uri="{FF2B5EF4-FFF2-40B4-BE49-F238E27FC236}">
                <a16:creationId xmlns:a16="http://schemas.microsoft.com/office/drawing/2014/main" id="{9315EADE-425B-453D-8E1B-FA0FEC94E2E9}"/>
              </a:ext>
            </a:extLst>
          </p:cNvPr>
          <p:cNvCxnSpPr>
            <a:cxnSpLocks/>
          </p:cNvCxnSpPr>
          <p:nvPr/>
        </p:nvCxnSpPr>
        <p:spPr>
          <a:xfrm>
            <a:off x="311700" y="1036094"/>
            <a:ext cx="85206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3605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Title 5">
            <a:extLst>
              <a:ext uri="{FF2B5EF4-FFF2-40B4-BE49-F238E27FC236}">
                <a16:creationId xmlns:a16="http://schemas.microsoft.com/office/drawing/2014/main" id="{2BD2C6F7-DCF5-4CBD-BE82-17D911B45337}"/>
              </a:ext>
            </a:extLst>
          </p:cNvPr>
          <p:cNvSpPr>
            <a:spLocks noGrp="1"/>
          </p:cNvSpPr>
          <p:nvPr>
            <p:ph type="title"/>
          </p:nvPr>
        </p:nvSpPr>
        <p:spPr/>
        <p:txBody>
          <a:bodyPr>
            <a:normAutofit fontScale="90000"/>
          </a:bodyPr>
          <a:lstStyle/>
          <a:p>
            <a:r>
              <a:rPr lang="en-US" dirty="0">
                <a:latin typeface="+mn-lt"/>
              </a:rPr>
              <a:t>Motivation</a:t>
            </a:r>
          </a:p>
        </p:txBody>
      </p:sp>
      <p:sp>
        <p:nvSpPr>
          <p:cNvPr id="7" name="Text Placeholder 6">
            <a:extLst>
              <a:ext uri="{FF2B5EF4-FFF2-40B4-BE49-F238E27FC236}">
                <a16:creationId xmlns:a16="http://schemas.microsoft.com/office/drawing/2014/main" id="{CAF6FB55-A215-4E8A-9D99-F043D40CC328}"/>
              </a:ext>
            </a:extLst>
          </p:cNvPr>
          <p:cNvSpPr>
            <a:spLocks noGrp="1"/>
          </p:cNvSpPr>
          <p:nvPr>
            <p:ph type="body" idx="1"/>
          </p:nvPr>
        </p:nvSpPr>
        <p:spPr>
          <a:xfrm>
            <a:off x="311700" y="1152475"/>
            <a:ext cx="8520600" cy="3416400"/>
          </a:xfrm>
        </p:spPr>
        <p:txBody>
          <a:bodyPr/>
          <a:lstStyle/>
          <a:p>
            <a:r>
              <a:rPr lang="en-US" sz="2400" dirty="0">
                <a:latin typeface="+mj-lt"/>
              </a:rPr>
              <a:t>Understand the distribution of people benefiting from OASDI and SSI across US.</a:t>
            </a:r>
          </a:p>
          <a:p>
            <a:r>
              <a:rPr lang="en-US" sz="2400" dirty="0">
                <a:latin typeface="+mj-lt"/>
              </a:rPr>
              <a:t>Identify any trends in spending (if present).</a:t>
            </a:r>
            <a:endParaRPr lang="en-US" dirty="0">
              <a:latin typeface="+mj-lt"/>
            </a:endParaRPr>
          </a:p>
        </p:txBody>
      </p:sp>
      <p:cxnSp>
        <p:nvCxnSpPr>
          <p:cNvPr id="10" name="Straight Connector 9">
            <a:extLst>
              <a:ext uri="{FF2B5EF4-FFF2-40B4-BE49-F238E27FC236}">
                <a16:creationId xmlns:a16="http://schemas.microsoft.com/office/drawing/2014/main" id="{9315EADE-425B-453D-8E1B-FA0FEC94E2E9}"/>
              </a:ext>
            </a:extLst>
          </p:cNvPr>
          <p:cNvCxnSpPr>
            <a:cxnSpLocks/>
          </p:cNvCxnSpPr>
          <p:nvPr/>
        </p:nvCxnSpPr>
        <p:spPr>
          <a:xfrm>
            <a:off x="311700" y="1036094"/>
            <a:ext cx="85206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8283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Title 5">
            <a:extLst>
              <a:ext uri="{FF2B5EF4-FFF2-40B4-BE49-F238E27FC236}">
                <a16:creationId xmlns:a16="http://schemas.microsoft.com/office/drawing/2014/main" id="{2BD2C6F7-DCF5-4CBD-BE82-17D911B45337}"/>
              </a:ext>
            </a:extLst>
          </p:cNvPr>
          <p:cNvSpPr>
            <a:spLocks noGrp="1"/>
          </p:cNvSpPr>
          <p:nvPr>
            <p:ph type="title"/>
          </p:nvPr>
        </p:nvSpPr>
        <p:spPr/>
        <p:txBody>
          <a:bodyPr>
            <a:normAutofit fontScale="90000"/>
          </a:bodyPr>
          <a:lstStyle/>
          <a:p>
            <a:r>
              <a:rPr lang="en-US" dirty="0">
                <a:latin typeface="+mn-lt"/>
              </a:rPr>
              <a:t>Results – Distribution of Total Spending - OASDI</a:t>
            </a:r>
          </a:p>
        </p:txBody>
      </p:sp>
      <p:cxnSp>
        <p:nvCxnSpPr>
          <p:cNvPr id="10" name="Straight Connector 9">
            <a:extLst>
              <a:ext uri="{FF2B5EF4-FFF2-40B4-BE49-F238E27FC236}">
                <a16:creationId xmlns:a16="http://schemas.microsoft.com/office/drawing/2014/main" id="{9315EADE-425B-453D-8E1B-FA0FEC94E2E9}"/>
              </a:ext>
            </a:extLst>
          </p:cNvPr>
          <p:cNvCxnSpPr>
            <a:cxnSpLocks/>
          </p:cNvCxnSpPr>
          <p:nvPr/>
        </p:nvCxnSpPr>
        <p:spPr>
          <a:xfrm>
            <a:off x="311700" y="1036094"/>
            <a:ext cx="85206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4" name="Picture 3">
            <a:extLst>
              <a:ext uri="{FF2B5EF4-FFF2-40B4-BE49-F238E27FC236}">
                <a16:creationId xmlns:a16="http://schemas.microsoft.com/office/drawing/2014/main" id="{301D91B2-9469-4E0B-9D8B-1B6244313C27}"/>
              </a:ext>
            </a:extLst>
          </p:cNvPr>
          <p:cNvPicPr>
            <a:picLocks noChangeAspect="1"/>
          </p:cNvPicPr>
          <p:nvPr/>
        </p:nvPicPr>
        <p:blipFill>
          <a:blip r:embed="rId3"/>
          <a:stretch>
            <a:fillRect/>
          </a:stretch>
        </p:blipFill>
        <p:spPr>
          <a:xfrm>
            <a:off x="488199" y="1404858"/>
            <a:ext cx="2377230" cy="1276428"/>
          </a:xfrm>
          <a:prstGeom prst="rect">
            <a:avLst/>
          </a:prstGeom>
        </p:spPr>
      </p:pic>
      <p:pic>
        <p:nvPicPr>
          <p:cNvPr id="5" name="Picture 4">
            <a:extLst>
              <a:ext uri="{FF2B5EF4-FFF2-40B4-BE49-F238E27FC236}">
                <a16:creationId xmlns:a16="http://schemas.microsoft.com/office/drawing/2014/main" id="{CD29CE3A-98C6-4774-998F-A99E53910849}"/>
              </a:ext>
            </a:extLst>
          </p:cNvPr>
          <p:cNvPicPr>
            <a:picLocks noChangeAspect="1"/>
          </p:cNvPicPr>
          <p:nvPr/>
        </p:nvPicPr>
        <p:blipFill>
          <a:blip r:embed="rId4"/>
          <a:stretch>
            <a:fillRect/>
          </a:stretch>
        </p:blipFill>
        <p:spPr>
          <a:xfrm>
            <a:off x="3394953" y="1404858"/>
            <a:ext cx="2354093" cy="1276428"/>
          </a:xfrm>
          <a:prstGeom prst="rect">
            <a:avLst/>
          </a:prstGeom>
        </p:spPr>
      </p:pic>
      <p:pic>
        <p:nvPicPr>
          <p:cNvPr id="8" name="Picture 7">
            <a:extLst>
              <a:ext uri="{FF2B5EF4-FFF2-40B4-BE49-F238E27FC236}">
                <a16:creationId xmlns:a16="http://schemas.microsoft.com/office/drawing/2014/main" id="{37C2EE92-17EC-4C5D-97C7-5CA870000CD2}"/>
              </a:ext>
            </a:extLst>
          </p:cNvPr>
          <p:cNvPicPr>
            <a:picLocks noChangeAspect="1"/>
          </p:cNvPicPr>
          <p:nvPr/>
        </p:nvPicPr>
        <p:blipFill>
          <a:blip r:embed="rId5"/>
          <a:stretch>
            <a:fillRect/>
          </a:stretch>
        </p:blipFill>
        <p:spPr>
          <a:xfrm>
            <a:off x="6301708" y="1404858"/>
            <a:ext cx="2354093" cy="1276428"/>
          </a:xfrm>
          <a:prstGeom prst="rect">
            <a:avLst/>
          </a:prstGeom>
        </p:spPr>
      </p:pic>
      <p:pic>
        <p:nvPicPr>
          <p:cNvPr id="9" name="Picture 8">
            <a:extLst>
              <a:ext uri="{FF2B5EF4-FFF2-40B4-BE49-F238E27FC236}">
                <a16:creationId xmlns:a16="http://schemas.microsoft.com/office/drawing/2014/main" id="{5A7D7A16-BBF2-47D3-BDD3-B670291A7E68}"/>
              </a:ext>
            </a:extLst>
          </p:cNvPr>
          <p:cNvPicPr>
            <a:picLocks noChangeAspect="1"/>
          </p:cNvPicPr>
          <p:nvPr/>
        </p:nvPicPr>
        <p:blipFill>
          <a:blip r:embed="rId6"/>
          <a:stretch>
            <a:fillRect/>
          </a:stretch>
        </p:blipFill>
        <p:spPr>
          <a:xfrm>
            <a:off x="463259" y="3250300"/>
            <a:ext cx="2377230" cy="1275285"/>
          </a:xfrm>
          <a:prstGeom prst="rect">
            <a:avLst/>
          </a:prstGeom>
        </p:spPr>
      </p:pic>
      <p:pic>
        <p:nvPicPr>
          <p:cNvPr id="11" name="Picture 10">
            <a:extLst>
              <a:ext uri="{FF2B5EF4-FFF2-40B4-BE49-F238E27FC236}">
                <a16:creationId xmlns:a16="http://schemas.microsoft.com/office/drawing/2014/main" id="{DC470C7B-EA16-4EFD-9D49-E1EA41943F06}"/>
              </a:ext>
            </a:extLst>
          </p:cNvPr>
          <p:cNvPicPr>
            <a:picLocks noChangeAspect="1"/>
          </p:cNvPicPr>
          <p:nvPr/>
        </p:nvPicPr>
        <p:blipFill>
          <a:blip r:embed="rId7"/>
          <a:stretch>
            <a:fillRect/>
          </a:stretch>
        </p:blipFill>
        <p:spPr>
          <a:xfrm>
            <a:off x="3275213" y="3227780"/>
            <a:ext cx="2377230" cy="1297805"/>
          </a:xfrm>
          <a:prstGeom prst="rect">
            <a:avLst/>
          </a:prstGeom>
        </p:spPr>
      </p:pic>
      <p:sp>
        <p:nvSpPr>
          <p:cNvPr id="12" name="TextBox 11">
            <a:extLst>
              <a:ext uri="{FF2B5EF4-FFF2-40B4-BE49-F238E27FC236}">
                <a16:creationId xmlns:a16="http://schemas.microsoft.com/office/drawing/2014/main" id="{FCAA97D4-7756-480C-AB2D-CF9E97E42029}"/>
              </a:ext>
            </a:extLst>
          </p:cNvPr>
          <p:cNvSpPr txBox="1"/>
          <p:nvPr/>
        </p:nvSpPr>
        <p:spPr>
          <a:xfrm>
            <a:off x="1350442" y="2681286"/>
            <a:ext cx="652743" cy="369332"/>
          </a:xfrm>
          <a:prstGeom prst="rect">
            <a:avLst/>
          </a:prstGeom>
          <a:noFill/>
        </p:spPr>
        <p:txBody>
          <a:bodyPr wrap="none" rtlCol="0">
            <a:spAutoFit/>
          </a:bodyPr>
          <a:lstStyle/>
          <a:p>
            <a:r>
              <a:rPr lang="en-US" dirty="0"/>
              <a:t>2013</a:t>
            </a:r>
          </a:p>
        </p:txBody>
      </p:sp>
      <p:sp>
        <p:nvSpPr>
          <p:cNvPr id="13" name="TextBox 12">
            <a:extLst>
              <a:ext uri="{FF2B5EF4-FFF2-40B4-BE49-F238E27FC236}">
                <a16:creationId xmlns:a16="http://schemas.microsoft.com/office/drawing/2014/main" id="{5A685979-90F1-41FA-BBB9-3D4076723C26}"/>
              </a:ext>
            </a:extLst>
          </p:cNvPr>
          <p:cNvSpPr txBox="1"/>
          <p:nvPr/>
        </p:nvSpPr>
        <p:spPr>
          <a:xfrm>
            <a:off x="4125888" y="4503639"/>
            <a:ext cx="652743" cy="369332"/>
          </a:xfrm>
          <a:prstGeom prst="rect">
            <a:avLst/>
          </a:prstGeom>
          <a:noFill/>
        </p:spPr>
        <p:txBody>
          <a:bodyPr wrap="none" rtlCol="0">
            <a:spAutoFit/>
          </a:bodyPr>
          <a:lstStyle/>
          <a:p>
            <a:r>
              <a:rPr lang="en-US" dirty="0"/>
              <a:t>2017</a:t>
            </a:r>
          </a:p>
        </p:txBody>
      </p:sp>
      <p:sp>
        <p:nvSpPr>
          <p:cNvPr id="14" name="TextBox 13">
            <a:extLst>
              <a:ext uri="{FF2B5EF4-FFF2-40B4-BE49-F238E27FC236}">
                <a16:creationId xmlns:a16="http://schemas.microsoft.com/office/drawing/2014/main" id="{D2E9D52E-9B7B-4C54-9BA3-FC844D2E3F38}"/>
              </a:ext>
            </a:extLst>
          </p:cNvPr>
          <p:cNvSpPr txBox="1"/>
          <p:nvPr/>
        </p:nvSpPr>
        <p:spPr>
          <a:xfrm>
            <a:off x="1242271" y="4506036"/>
            <a:ext cx="652743" cy="369332"/>
          </a:xfrm>
          <a:prstGeom prst="rect">
            <a:avLst/>
          </a:prstGeom>
          <a:noFill/>
        </p:spPr>
        <p:txBody>
          <a:bodyPr wrap="none" rtlCol="0">
            <a:spAutoFit/>
          </a:bodyPr>
          <a:lstStyle/>
          <a:p>
            <a:r>
              <a:rPr lang="en-US" dirty="0"/>
              <a:t>2016</a:t>
            </a:r>
          </a:p>
        </p:txBody>
      </p:sp>
      <p:sp>
        <p:nvSpPr>
          <p:cNvPr id="15" name="TextBox 14">
            <a:extLst>
              <a:ext uri="{FF2B5EF4-FFF2-40B4-BE49-F238E27FC236}">
                <a16:creationId xmlns:a16="http://schemas.microsoft.com/office/drawing/2014/main" id="{43AC4278-5BB8-4401-B2B2-17D45CC07162}"/>
              </a:ext>
            </a:extLst>
          </p:cNvPr>
          <p:cNvSpPr txBox="1"/>
          <p:nvPr/>
        </p:nvSpPr>
        <p:spPr>
          <a:xfrm>
            <a:off x="7152382" y="2681286"/>
            <a:ext cx="652743" cy="369332"/>
          </a:xfrm>
          <a:prstGeom prst="rect">
            <a:avLst/>
          </a:prstGeom>
          <a:noFill/>
        </p:spPr>
        <p:txBody>
          <a:bodyPr wrap="none" rtlCol="0">
            <a:spAutoFit/>
          </a:bodyPr>
          <a:lstStyle/>
          <a:p>
            <a:r>
              <a:rPr lang="en-US" dirty="0"/>
              <a:t>2015</a:t>
            </a:r>
          </a:p>
        </p:txBody>
      </p:sp>
      <p:sp>
        <p:nvSpPr>
          <p:cNvPr id="16" name="TextBox 15">
            <a:extLst>
              <a:ext uri="{FF2B5EF4-FFF2-40B4-BE49-F238E27FC236}">
                <a16:creationId xmlns:a16="http://schemas.microsoft.com/office/drawing/2014/main" id="{6D96816F-F39C-49EB-AB63-86E68EA46871}"/>
              </a:ext>
            </a:extLst>
          </p:cNvPr>
          <p:cNvSpPr txBox="1"/>
          <p:nvPr/>
        </p:nvSpPr>
        <p:spPr>
          <a:xfrm>
            <a:off x="4245627" y="2683904"/>
            <a:ext cx="652743" cy="369332"/>
          </a:xfrm>
          <a:prstGeom prst="rect">
            <a:avLst/>
          </a:prstGeom>
          <a:noFill/>
        </p:spPr>
        <p:txBody>
          <a:bodyPr wrap="none" rtlCol="0">
            <a:spAutoFit/>
          </a:bodyPr>
          <a:lstStyle/>
          <a:p>
            <a:r>
              <a:rPr lang="en-US" dirty="0"/>
              <a:t>2014</a:t>
            </a:r>
          </a:p>
        </p:txBody>
      </p:sp>
      <p:pic>
        <p:nvPicPr>
          <p:cNvPr id="17" name="Picture 16">
            <a:extLst>
              <a:ext uri="{FF2B5EF4-FFF2-40B4-BE49-F238E27FC236}">
                <a16:creationId xmlns:a16="http://schemas.microsoft.com/office/drawing/2014/main" id="{DEFF13E7-F027-41B4-B956-7A03186639A4}"/>
              </a:ext>
            </a:extLst>
          </p:cNvPr>
          <p:cNvPicPr>
            <a:picLocks noChangeAspect="1"/>
          </p:cNvPicPr>
          <p:nvPr/>
        </p:nvPicPr>
        <p:blipFill>
          <a:blip r:embed="rId8"/>
          <a:stretch>
            <a:fillRect/>
          </a:stretch>
        </p:blipFill>
        <p:spPr>
          <a:xfrm>
            <a:off x="1009735" y="4950158"/>
            <a:ext cx="4314825" cy="133350"/>
          </a:xfrm>
          <a:prstGeom prst="rect">
            <a:avLst/>
          </a:prstGeom>
        </p:spPr>
      </p:pic>
      <p:sp>
        <p:nvSpPr>
          <p:cNvPr id="18" name="TextBox 17">
            <a:extLst>
              <a:ext uri="{FF2B5EF4-FFF2-40B4-BE49-F238E27FC236}">
                <a16:creationId xmlns:a16="http://schemas.microsoft.com/office/drawing/2014/main" id="{CF1D6395-EA47-4E83-AE35-35B0DD69D4B6}"/>
              </a:ext>
            </a:extLst>
          </p:cNvPr>
          <p:cNvSpPr txBox="1"/>
          <p:nvPr/>
        </p:nvSpPr>
        <p:spPr>
          <a:xfrm>
            <a:off x="488655" y="4840480"/>
            <a:ext cx="526876" cy="338554"/>
          </a:xfrm>
          <a:prstGeom prst="rect">
            <a:avLst/>
          </a:prstGeom>
          <a:noFill/>
        </p:spPr>
        <p:txBody>
          <a:bodyPr wrap="none" rtlCol="0">
            <a:spAutoFit/>
          </a:bodyPr>
          <a:lstStyle/>
          <a:p>
            <a:r>
              <a:rPr lang="en-US" sz="1600" dirty="0"/>
              <a:t>Low</a:t>
            </a:r>
          </a:p>
        </p:txBody>
      </p:sp>
      <p:sp>
        <p:nvSpPr>
          <p:cNvPr id="19" name="TextBox 18">
            <a:extLst>
              <a:ext uri="{FF2B5EF4-FFF2-40B4-BE49-F238E27FC236}">
                <a16:creationId xmlns:a16="http://schemas.microsoft.com/office/drawing/2014/main" id="{6337B14B-4F2C-473A-B2FA-39FA06128AD1}"/>
              </a:ext>
            </a:extLst>
          </p:cNvPr>
          <p:cNvSpPr txBox="1"/>
          <p:nvPr/>
        </p:nvSpPr>
        <p:spPr>
          <a:xfrm>
            <a:off x="5287862" y="4847556"/>
            <a:ext cx="562975" cy="338554"/>
          </a:xfrm>
          <a:prstGeom prst="rect">
            <a:avLst/>
          </a:prstGeom>
          <a:noFill/>
        </p:spPr>
        <p:txBody>
          <a:bodyPr wrap="none" rtlCol="0">
            <a:spAutoFit/>
          </a:bodyPr>
          <a:lstStyle/>
          <a:p>
            <a:r>
              <a:rPr lang="en-US" sz="1600" dirty="0"/>
              <a:t>High</a:t>
            </a:r>
          </a:p>
        </p:txBody>
      </p:sp>
      <p:pic>
        <p:nvPicPr>
          <p:cNvPr id="20" name="Picture 19">
            <a:extLst>
              <a:ext uri="{FF2B5EF4-FFF2-40B4-BE49-F238E27FC236}">
                <a16:creationId xmlns:a16="http://schemas.microsoft.com/office/drawing/2014/main" id="{845758D0-4CBA-4368-95F4-028EF00E4729}"/>
              </a:ext>
            </a:extLst>
          </p:cNvPr>
          <p:cNvPicPr>
            <a:picLocks noChangeAspect="1"/>
          </p:cNvPicPr>
          <p:nvPr/>
        </p:nvPicPr>
        <p:blipFill>
          <a:blip r:embed="rId9"/>
          <a:stretch>
            <a:fillRect/>
          </a:stretch>
        </p:blipFill>
        <p:spPr>
          <a:xfrm>
            <a:off x="6244637" y="3100394"/>
            <a:ext cx="2411164" cy="1552576"/>
          </a:xfrm>
          <a:prstGeom prst="rect">
            <a:avLst/>
          </a:prstGeom>
        </p:spPr>
      </p:pic>
      <p:sp>
        <p:nvSpPr>
          <p:cNvPr id="21" name="TextBox 20">
            <a:extLst>
              <a:ext uri="{FF2B5EF4-FFF2-40B4-BE49-F238E27FC236}">
                <a16:creationId xmlns:a16="http://schemas.microsoft.com/office/drawing/2014/main" id="{87B6245F-3699-418A-B5E3-4529C1A50137}"/>
              </a:ext>
            </a:extLst>
          </p:cNvPr>
          <p:cNvSpPr txBox="1"/>
          <p:nvPr/>
        </p:nvSpPr>
        <p:spPr>
          <a:xfrm>
            <a:off x="6671159" y="4580826"/>
            <a:ext cx="1505220" cy="553998"/>
          </a:xfrm>
          <a:prstGeom prst="rect">
            <a:avLst/>
          </a:prstGeom>
          <a:noFill/>
        </p:spPr>
        <p:txBody>
          <a:bodyPr wrap="none" rtlCol="0">
            <a:spAutoFit/>
          </a:bodyPr>
          <a:lstStyle/>
          <a:p>
            <a:r>
              <a:rPr lang="en-US" dirty="0"/>
              <a:t>US Population</a:t>
            </a:r>
          </a:p>
          <a:p>
            <a:r>
              <a:rPr lang="en-US" sz="1100" dirty="0"/>
              <a:t>Source: </a:t>
            </a:r>
            <a:r>
              <a:rPr lang="en-US" sz="1100" dirty="0">
                <a:hlinkClick r:id="rId10"/>
              </a:rPr>
              <a:t>Wikipedia</a:t>
            </a:r>
            <a:endParaRPr lang="en-US" sz="1100" dirty="0"/>
          </a:p>
        </p:txBody>
      </p:sp>
      <p:pic>
        <p:nvPicPr>
          <p:cNvPr id="22" name="Picture 21">
            <a:extLst>
              <a:ext uri="{FF2B5EF4-FFF2-40B4-BE49-F238E27FC236}">
                <a16:creationId xmlns:a16="http://schemas.microsoft.com/office/drawing/2014/main" id="{9807EB31-2247-4F9A-AF5E-EEA7FF3613D4}"/>
              </a:ext>
            </a:extLst>
          </p:cNvPr>
          <p:cNvPicPr>
            <a:picLocks noChangeAspect="1"/>
          </p:cNvPicPr>
          <p:nvPr/>
        </p:nvPicPr>
        <p:blipFill>
          <a:blip r:embed="rId11"/>
          <a:stretch>
            <a:fillRect/>
          </a:stretch>
        </p:blipFill>
        <p:spPr>
          <a:xfrm rot="5400000">
            <a:off x="8524292" y="4433219"/>
            <a:ext cx="171450" cy="657225"/>
          </a:xfrm>
          <a:prstGeom prst="rect">
            <a:avLst/>
          </a:prstGeom>
        </p:spPr>
      </p:pic>
      <p:sp>
        <p:nvSpPr>
          <p:cNvPr id="24" name="TextBox 23">
            <a:extLst>
              <a:ext uri="{FF2B5EF4-FFF2-40B4-BE49-F238E27FC236}">
                <a16:creationId xmlns:a16="http://schemas.microsoft.com/office/drawing/2014/main" id="{2EBD25E6-5844-434F-92DC-0316DE229EED}"/>
              </a:ext>
            </a:extLst>
          </p:cNvPr>
          <p:cNvSpPr txBox="1"/>
          <p:nvPr/>
        </p:nvSpPr>
        <p:spPr>
          <a:xfrm>
            <a:off x="8192001" y="4780881"/>
            <a:ext cx="248786" cy="276999"/>
          </a:xfrm>
          <a:prstGeom prst="rect">
            <a:avLst/>
          </a:prstGeom>
          <a:noFill/>
        </p:spPr>
        <p:txBody>
          <a:bodyPr wrap="none" rtlCol="0">
            <a:spAutoFit/>
          </a:bodyPr>
          <a:lstStyle/>
          <a:p>
            <a:r>
              <a:rPr lang="en-US" sz="1200" b="1" dirty="0"/>
              <a:t>L</a:t>
            </a:r>
          </a:p>
        </p:txBody>
      </p:sp>
      <p:sp>
        <p:nvSpPr>
          <p:cNvPr id="25" name="TextBox 24">
            <a:extLst>
              <a:ext uri="{FF2B5EF4-FFF2-40B4-BE49-F238E27FC236}">
                <a16:creationId xmlns:a16="http://schemas.microsoft.com/office/drawing/2014/main" id="{01196777-1459-4A66-BFFB-6BCC46D6A9AA}"/>
              </a:ext>
            </a:extLst>
          </p:cNvPr>
          <p:cNvSpPr txBox="1"/>
          <p:nvPr/>
        </p:nvSpPr>
        <p:spPr>
          <a:xfrm>
            <a:off x="8743414" y="4783650"/>
            <a:ext cx="280846" cy="276999"/>
          </a:xfrm>
          <a:prstGeom prst="rect">
            <a:avLst/>
          </a:prstGeom>
          <a:noFill/>
        </p:spPr>
        <p:txBody>
          <a:bodyPr wrap="none" rtlCol="0">
            <a:spAutoFit/>
          </a:bodyPr>
          <a:lstStyle/>
          <a:p>
            <a:r>
              <a:rPr lang="en-US" sz="1200" b="1" dirty="0"/>
              <a:t>H</a:t>
            </a:r>
          </a:p>
        </p:txBody>
      </p:sp>
      <p:sp>
        <p:nvSpPr>
          <p:cNvPr id="23" name="TextBox 22">
            <a:extLst>
              <a:ext uri="{FF2B5EF4-FFF2-40B4-BE49-F238E27FC236}">
                <a16:creationId xmlns:a16="http://schemas.microsoft.com/office/drawing/2014/main" id="{EE2391D1-7A24-48DD-8E17-BB254E9FCE3F}"/>
              </a:ext>
            </a:extLst>
          </p:cNvPr>
          <p:cNvSpPr txBox="1"/>
          <p:nvPr/>
        </p:nvSpPr>
        <p:spPr>
          <a:xfrm>
            <a:off x="411939" y="1044153"/>
            <a:ext cx="5088637" cy="338554"/>
          </a:xfrm>
          <a:prstGeom prst="rect">
            <a:avLst/>
          </a:prstGeom>
          <a:noFill/>
        </p:spPr>
        <p:txBody>
          <a:bodyPr wrap="none" rtlCol="0">
            <a:spAutoFit/>
          </a:bodyPr>
          <a:lstStyle/>
          <a:p>
            <a:r>
              <a:rPr lang="en-US" sz="1600" dirty="0"/>
              <a:t>(1) No Major Trend		(2) Aligns with Population</a:t>
            </a:r>
          </a:p>
        </p:txBody>
      </p:sp>
    </p:spTree>
    <p:extLst>
      <p:ext uri="{BB962C8B-B14F-4D97-AF65-F5344CB8AC3E}">
        <p14:creationId xmlns:p14="http://schemas.microsoft.com/office/powerpoint/2010/main" val="167342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Title 5">
            <a:extLst>
              <a:ext uri="{FF2B5EF4-FFF2-40B4-BE49-F238E27FC236}">
                <a16:creationId xmlns:a16="http://schemas.microsoft.com/office/drawing/2014/main" id="{2BD2C6F7-DCF5-4CBD-BE82-17D911B45337}"/>
              </a:ext>
            </a:extLst>
          </p:cNvPr>
          <p:cNvSpPr>
            <a:spLocks noGrp="1"/>
          </p:cNvSpPr>
          <p:nvPr>
            <p:ph type="title"/>
          </p:nvPr>
        </p:nvSpPr>
        <p:spPr/>
        <p:txBody>
          <a:bodyPr>
            <a:normAutofit fontScale="90000"/>
          </a:bodyPr>
          <a:lstStyle/>
          <a:p>
            <a:r>
              <a:rPr lang="en-US" dirty="0">
                <a:latin typeface="+mn-lt"/>
              </a:rPr>
              <a:t>Results – Distribution of Total Spending - SSI</a:t>
            </a:r>
          </a:p>
        </p:txBody>
      </p:sp>
      <p:cxnSp>
        <p:nvCxnSpPr>
          <p:cNvPr id="10" name="Straight Connector 9">
            <a:extLst>
              <a:ext uri="{FF2B5EF4-FFF2-40B4-BE49-F238E27FC236}">
                <a16:creationId xmlns:a16="http://schemas.microsoft.com/office/drawing/2014/main" id="{9315EADE-425B-453D-8E1B-FA0FEC94E2E9}"/>
              </a:ext>
            </a:extLst>
          </p:cNvPr>
          <p:cNvCxnSpPr>
            <a:cxnSpLocks/>
          </p:cNvCxnSpPr>
          <p:nvPr/>
        </p:nvCxnSpPr>
        <p:spPr>
          <a:xfrm>
            <a:off x="311700" y="1036094"/>
            <a:ext cx="85206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CAA97D4-7756-480C-AB2D-CF9E97E42029}"/>
              </a:ext>
            </a:extLst>
          </p:cNvPr>
          <p:cNvSpPr txBox="1"/>
          <p:nvPr/>
        </p:nvSpPr>
        <p:spPr>
          <a:xfrm>
            <a:off x="1350442" y="2681286"/>
            <a:ext cx="652743" cy="369332"/>
          </a:xfrm>
          <a:prstGeom prst="rect">
            <a:avLst/>
          </a:prstGeom>
          <a:noFill/>
        </p:spPr>
        <p:txBody>
          <a:bodyPr wrap="none" rtlCol="0">
            <a:spAutoFit/>
          </a:bodyPr>
          <a:lstStyle/>
          <a:p>
            <a:r>
              <a:rPr lang="en-US" dirty="0"/>
              <a:t>2013</a:t>
            </a:r>
          </a:p>
        </p:txBody>
      </p:sp>
      <p:sp>
        <p:nvSpPr>
          <p:cNvPr id="13" name="TextBox 12">
            <a:extLst>
              <a:ext uri="{FF2B5EF4-FFF2-40B4-BE49-F238E27FC236}">
                <a16:creationId xmlns:a16="http://schemas.microsoft.com/office/drawing/2014/main" id="{5A685979-90F1-41FA-BBB9-3D4076723C26}"/>
              </a:ext>
            </a:extLst>
          </p:cNvPr>
          <p:cNvSpPr txBox="1"/>
          <p:nvPr/>
        </p:nvSpPr>
        <p:spPr>
          <a:xfrm>
            <a:off x="4146771" y="4503639"/>
            <a:ext cx="652743" cy="369332"/>
          </a:xfrm>
          <a:prstGeom prst="rect">
            <a:avLst/>
          </a:prstGeom>
          <a:noFill/>
        </p:spPr>
        <p:txBody>
          <a:bodyPr wrap="none" rtlCol="0">
            <a:spAutoFit/>
          </a:bodyPr>
          <a:lstStyle/>
          <a:p>
            <a:r>
              <a:rPr lang="en-US" dirty="0"/>
              <a:t>2017</a:t>
            </a:r>
          </a:p>
        </p:txBody>
      </p:sp>
      <p:sp>
        <p:nvSpPr>
          <p:cNvPr id="14" name="TextBox 13">
            <a:extLst>
              <a:ext uri="{FF2B5EF4-FFF2-40B4-BE49-F238E27FC236}">
                <a16:creationId xmlns:a16="http://schemas.microsoft.com/office/drawing/2014/main" id="{D2E9D52E-9B7B-4C54-9BA3-FC844D2E3F38}"/>
              </a:ext>
            </a:extLst>
          </p:cNvPr>
          <p:cNvSpPr txBox="1"/>
          <p:nvPr/>
        </p:nvSpPr>
        <p:spPr>
          <a:xfrm>
            <a:off x="1263154" y="4506036"/>
            <a:ext cx="652743" cy="369332"/>
          </a:xfrm>
          <a:prstGeom prst="rect">
            <a:avLst/>
          </a:prstGeom>
          <a:noFill/>
        </p:spPr>
        <p:txBody>
          <a:bodyPr wrap="none" rtlCol="0">
            <a:spAutoFit/>
          </a:bodyPr>
          <a:lstStyle/>
          <a:p>
            <a:r>
              <a:rPr lang="en-US" dirty="0"/>
              <a:t>2016</a:t>
            </a:r>
          </a:p>
        </p:txBody>
      </p:sp>
      <p:sp>
        <p:nvSpPr>
          <p:cNvPr id="15" name="TextBox 14">
            <a:extLst>
              <a:ext uri="{FF2B5EF4-FFF2-40B4-BE49-F238E27FC236}">
                <a16:creationId xmlns:a16="http://schemas.microsoft.com/office/drawing/2014/main" id="{43AC4278-5BB8-4401-B2B2-17D45CC07162}"/>
              </a:ext>
            </a:extLst>
          </p:cNvPr>
          <p:cNvSpPr txBox="1"/>
          <p:nvPr/>
        </p:nvSpPr>
        <p:spPr>
          <a:xfrm>
            <a:off x="7152382" y="2681286"/>
            <a:ext cx="652743" cy="369332"/>
          </a:xfrm>
          <a:prstGeom prst="rect">
            <a:avLst/>
          </a:prstGeom>
          <a:noFill/>
        </p:spPr>
        <p:txBody>
          <a:bodyPr wrap="none" rtlCol="0">
            <a:spAutoFit/>
          </a:bodyPr>
          <a:lstStyle/>
          <a:p>
            <a:r>
              <a:rPr lang="en-US" dirty="0"/>
              <a:t>2015</a:t>
            </a:r>
          </a:p>
        </p:txBody>
      </p:sp>
      <p:sp>
        <p:nvSpPr>
          <p:cNvPr id="16" name="TextBox 15">
            <a:extLst>
              <a:ext uri="{FF2B5EF4-FFF2-40B4-BE49-F238E27FC236}">
                <a16:creationId xmlns:a16="http://schemas.microsoft.com/office/drawing/2014/main" id="{6D96816F-F39C-49EB-AB63-86E68EA46871}"/>
              </a:ext>
            </a:extLst>
          </p:cNvPr>
          <p:cNvSpPr txBox="1"/>
          <p:nvPr/>
        </p:nvSpPr>
        <p:spPr>
          <a:xfrm>
            <a:off x="4245627" y="2683904"/>
            <a:ext cx="652743" cy="369332"/>
          </a:xfrm>
          <a:prstGeom prst="rect">
            <a:avLst/>
          </a:prstGeom>
          <a:noFill/>
        </p:spPr>
        <p:txBody>
          <a:bodyPr wrap="none" rtlCol="0">
            <a:spAutoFit/>
          </a:bodyPr>
          <a:lstStyle/>
          <a:p>
            <a:r>
              <a:rPr lang="en-US" dirty="0"/>
              <a:t>2014</a:t>
            </a:r>
          </a:p>
        </p:txBody>
      </p:sp>
      <p:pic>
        <p:nvPicPr>
          <p:cNvPr id="4" name="Picture 3">
            <a:extLst>
              <a:ext uri="{FF2B5EF4-FFF2-40B4-BE49-F238E27FC236}">
                <a16:creationId xmlns:a16="http://schemas.microsoft.com/office/drawing/2014/main" id="{A85FA722-1B2E-4BDA-8C14-BDED3CBFF4AD}"/>
              </a:ext>
            </a:extLst>
          </p:cNvPr>
          <p:cNvPicPr>
            <a:picLocks noChangeAspect="1"/>
          </p:cNvPicPr>
          <p:nvPr/>
        </p:nvPicPr>
        <p:blipFill>
          <a:blip r:embed="rId3"/>
          <a:stretch>
            <a:fillRect/>
          </a:stretch>
        </p:blipFill>
        <p:spPr>
          <a:xfrm>
            <a:off x="500749" y="1409060"/>
            <a:ext cx="2352128" cy="1267726"/>
          </a:xfrm>
          <a:prstGeom prst="rect">
            <a:avLst/>
          </a:prstGeom>
        </p:spPr>
      </p:pic>
      <p:pic>
        <p:nvPicPr>
          <p:cNvPr id="5" name="Picture 4">
            <a:extLst>
              <a:ext uri="{FF2B5EF4-FFF2-40B4-BE49-F238E27FC236}">
                <a16:creationId xmlns:a16="http://schemas.microsoft.com/office/drawing/2014/main" id="{515E822B-A5FD-400F-8F6A-5278FB49C17F}"/>
              </a:ext>
            </a:extLst>
          </p:cNvPr>
          <p:cNvPicPr>
            <a:picLocks noChangeAspect="1"/>
          </p:cNvPicPr>
          <p:nvPr/>
        </p:nvPicPr>
        <p:blipFill>
          <a:blip r:embed="rId4"/>
          <a:stretch>
            <a:fillRect/>
          </a:stretch>
        </p:blipFill>
        <p:spPr>
          <a:xfrm>
            <a:off x="3387068" y="1410221"/>
            <a:ext cx="2369860" cy="1273683"/>
          </a:xfrm>
          <a:prstGeom prst="rect">
            <a:avLst/>
          </a:prstGeom>
        </p:spPr>
      </p:pic>
      <p:pic>
        <p:nvPicPr>
          <p:cNvPr id="8" name="Picture 7">
            <a:extLst>
              <a:ext uri="{FF2B5EF4-FFF2-40B4-BE49-F238E27FC236}">
                <a16:creationId xmlns:a16="http://schemas.microsoft.com/office/drawing/2014/main" id="{A090ADB2-A1A8-4279-9977-7835C1BEA6BD}"/>
              </a:ext>
            </a:extLst>
          </p:cNvPr>
          <p:cNvPicPr>
            <a:picLocks noChangeAspect="1"/>
          </p:cNvPicPr>
          <p:nvPr/>
        </p:nvPicPr>
        <p:blipFill>
          <a:blip r:embed="rId5"/>
          <a:stretch>
            <a:fillRect/>
          </a:stretch>
        </p:blipFill>
        <p:spPr>
          <a:xfrm>
            <a:off x="6291119" y="1436640"/>
            <a:ext cx="2325978" cy="1247264"/>
          </a:xfrm>
          <a:prstGeom prst="rect">
            <a:avLst/>
          </a:prstGeom>
        </p:spPr>
      </p:pic>
      <p:pic>
        <p:nvPicPr>
          <p:cNvPr id="9" name="Picture 8">
            <a:extLst>
              <a:ext uri="{FF2B5EF4-FFF2-40B4-BE49-F238E27FC236}">
                <a16:creationId xmlns:a16="http://schemas.microsoft.com/office/drawing/2014/main" id="{4F626367-4DD6-48FB-AE0E-295BE655B4D9}"/>
              </a:ext>
            </a:extLst>
          </p:cNvPr>
          <p:cNvPicPr>
            <a:picLocks noChangeAspect="1"/>
          </p:cNvPicPr>
          <p:nvPr/>
        </p:nvPicPr>
        <p:blipFill>
          <a:blip r:embed="rId6"/>
          <a:stretch>
            <a:fillRect/>
          </a:stretch>
        </p:blipFill>
        <p:spPr>
          <a:xfrm>
            <a:off x="559153" y="3229956"/>
            <a:ext cx="2311604" cy="1268450"/>
          </a:xfrm>
          <a:prstGeom prst="rect">
            <a:avLst/>
          </a:prstGeom>
        </p:spPr>
      </p:pic>
      <p:pic>
        <p:nvPicPr>
          <p:cNvPr id="11" name="Picture 10">
            <a:extLst>
              <a:ext uri="{FF2B5EF4-FFF2-40B4-BE49-F238E27FC236}">
                <a16:creationId xmlns:a16="http://schemas.microsoft.com/office/drawing/2014/main" id="{9B34A73A-DE45-4740-A6FC-A3D0695E042C}"/>
              </a:ext>
            </a:extLst>
          </p:cNvPr>
          <p:cNvPicPr>
            <a:picLocks noChangeAspect="1"/>
          </p:cNvPicPr>
          <p:nvPr/>
        </p:nvPicPr>
        <p:blipFill>
          <a:blip r:embed="rId7"/>
          <a:stretch>
            <a:fillRect/>
          </a:stretch>
        </p:blipFill>
        <p:spPr>
          <a:xfrm>
            <a:off x="3325223" y="3261561"/>
            <a:ext cx="2311604" cy="1244475"/>
          </a:xfrm>
          <a:prstGeom prst="rect">
            <a:avLst/>
          </a:prstGeom>
        </p:spPr>
      </p:pic>
      <p:pic>
        <p:nvPicPr>
          <p:cNvPr id="19" name="Picture 18">
            <a:extLst>
              <a:ext uri="{FF2B5EF4-FFF2-40B4-BE49-F238E27FC236}">
                <a16:creationId xmlns:a16="http://schemas.microsoft.com/office/drawing/2014/main" id="{65EED0A5-35D1-4929-BCDD-9AC0C8C9E3EE}"/>
              </a:ext>
            </a:extLst>
          </p:cNvPr>
          <p:cNvPicPr>
            <a:picLocks noChangeAspect="1"/>
          </p:cNvPicPr>
          <p:nvPr/>
        </p:nvPicPr>
        <p:blipFill>
          <a:blip r:embed="rId8"/>
          <a:stretch>
            <a:fillRect/>
          </a:stretch>
        </p:blipFill>
        <p:spPr>
          <a:xfrm>
            <a:off x="1030618" y="4950158"/>
            <a:ext cx="4314825" cy="133350"/>
          </a:xfrm>
          <a:prstGeom prst="rect">
            <a:avLst/>
          </a:prstGeom>
        </p:spPr>
      </p:pic>
      <p:sp>
        <p:nvSpPr>
          <p:cNvPr id="20" name="TextBox 19">
            <a:extLst>
              <a:ext uri="{FF2B5EF4-FFF2-40B4-BE49-F238E27FC236}">
                <a16:creationId xmlns:a16="http://schemas.microsoft.com/office/drawing/2014/main" id="{7F6CDB96-DD59-4308-8006-D65FF5A4C5C7}"/>
              </a:ext>
            </a:extLst>
          </p:cNvPr>
          <p:cNvSpPr txBox="1"/>
          <p:nvPr/>
        </p:nvSpPr>
        <p:spPr>
          <a:xfrm>
            <a:off x="509538" y="4840480"/>
            <a:ext cx="526876" cy="338554"/>
          </a:xfrm>
          <a:prstGeom prst="rect">
            <a:avLst/>
          </a:prstGeom>
          <a:noFill/>
        </p:spPr>
        <p:txBody>
          <a:bodyPr wrap="none" rtlCol="0">
            <a:spAutoFit/>
          </a:bodyPr>
          <a:lstStyle/>
          <a:p>
            <a:r>
              <a:rPr lang="en-US" sz="1600" dirty="0"/>
              <a:t>Low</a:t>
            </a:r>
          </a:p>
        </p:txBody>
      </p:sp>
      <p:sp>
        <p:nvSpPr>
          <p:cNvPr id="21" name="TextBox 20">
            <a:extLst>
              <a:ext uri="{FF2B5EF4-FFF2-40B4-BE49-F238E27FC236}">
                <a16:creationId xmlns:a16="http://schemas.microsoft.com/office/drawing/2014/main" id="{FD859D16-E316-44BF-A1D9-B4BC96605D9B}"/>
              </a:ext>
            </a:extLst>
          </p:cNvPr>
          <p:cNvSpPr txBox="1"/>
          <p:nvPr/>
        </p:nvSpPr>
        <p:spPr>
          <a:xfrm>
            <a:off x="5308745" y="4847556"/>
            <a:ext cx="562975" cy="338554"/>
          </a:xfrm>
          <a:prstGeom prst="rect">
            <a:avLst/>
          </a:prstGeom>
          <a:noFill/>
        </p:spPr>
        <p:txBody>
          <a:bodyPr wrap="none" rtlCol="0">
            <a:spAutoFit/>
          </a:bodyPr>
          <a:lstStyle/>
          <a:p>
            <a:r>
              <a:rPr lang="en-US" sz="1600" dirty="0"/>
              <a:t>High</a:t>
            </a:r>
          </a:p>
        </p:txBody>
      </p:sp>
      <p:sp>
        <p:nvSpPr>
          <p:cNvPr id="22" name="TextBox 21">
            <a:extLst>
              <a:ext uri="{FF2B5EF4-FFF2-40B4-BE49-F238E27FC236}">
                <a16:creationId xmlns:a16="http://schemas.microsoft.com/office/drawing/2014/main" id="{71097ACA-422E-4C51-BB0B-2FE843DA8C7D}"/>
              </a:ext>
            </a:extLst>
          </p:cNvPr>
          <p:cNvSpPr txBox="1"/>
          <p:nvPr/>
        </p:nvSpPr>
        <p:spPr>
          <a:xfrm>
            <a:off x="411939" y="1044153"/>
            <a:ext cx="8048998" cy="338554"/>
          </a:xfrm>
          <a:prstGeom prst="rect">
            <a:avLst/>
          </a:prstGeom>
          <a:noFill/>
        </p:spPr>
        <p:txBody>
          <a:bodyPr wrap="none" rtlCol="0">
            <a:spAutoFit/>
          </a:bodyPr>
          <a:lstStyle/>
          <a:p>
            <a:r>
              <a:rPr lang="en-US" sz="1600" dirty="0"/>
              <a:t>(1) No Major Trend		(2) Aligns with Population	(3) CA the only High Spender</a:t>
            </a:r>
          </a:p>
        </p:txBody>
      </p:sp>
      <p:pic>
        <p:nvPicPr>
          <p:cNvPr id="18" name="Picture 17">
            <a:extLst>
              <a:ext uri="{FF2B5EF4-FFF2-40B4-BE49-F238E27FC236}">
                <a16:creationId xmlns:a16="http://schemas.microsoft.com/office/drawing/2014/main" id="{5A173589-DCA6-4192-85FE-F0ED0F22D68C}"/>
              </a:ext>
            </a:extLst>
          </p:cNvPr>
          <p:cNvPicPr>
            <a:picLocks noChangeAspect="1"/>
          </p:cNvPicPr>
          <p:nvPr/>
        </p:nvPicPr>
        <p:blipFill>
          <a:blip r:embed="rId9"/>
          <a:stretch>
            <a:fillRect/>
          </a:stretch>
        </p:blipFill>
        <p:spPr>
          <a:xfrm>
            <a:off x="6244637" y="3100394"/>
            <a:ext cx="2411164" cy="1552576"/>
          </a:xfrm>
          <a:prstGeom prst="rect">
            <a:avLst/>
          </a:prstGeom>
        </p:spPr>
      </p:pic>
      <p:sp>
        <p:nvSpPr>
          <p:cNvPr id="23" name="TextBox 22">
            <a:extLst>
              <a:ext uri="{FF2B5EF4-FFF2-40B4-BE49-F238E27FC236}">
                <a16:creationId xmlns:a16="http://schemas.microsoft.com/office/drawing/2014/main" id="{7A893299-FA49-42D5-AF99-8AF7C3E800DE}"/>
              </a:ext>
            </a:extLst>
          </p:cNvPr>
          <p:cNvSpPr txBox="1"/>
          <p:nvPr/>
        </p:nvSpPr>
        <p:spPr>
          <a:xfrm>
            <a:off x="6671159" y="4580826"/>
            <a:ext cx="1505220" cy="553998"/>
          </a:xfrm>
          <a:prstGeom prst="rect">
            <a:avLst/>
          </a:prstGeom>
          <a:noFill/>
        </p:spPr>
        <p:txBody>
          <a:bodyPr wrap="none" rtlCol="0">
            <a:spAutoFit/>
          </a:bodyPr>
          <a:lstStyle/>
          <a:p>
            <a:r>
              <a:rPr lang="en-US" dirty="0"/>
              <a:t>US Population</a:t>
            </a:r>
          </a:p>
          <a:p>
            <a:r>
              <a:rPr lang="en-US" sz="1100" dirty="0"/>
              <a:t>Source: </a:t>
            </a:r>
            <a:r>
              <a:rPr lang="en-US" sz="1100" dirty="0">
                <a:hlinkClick r:id="rId10"/>
              </a:rPr>
              <a:t>Wikipedia</a:t>
            </a:r>
            <a:endParaRPr lang="en-US" sz="1100" dirty="0"/>
          </a:p>
        </p:txBody>
      </p:sp>
      <p:pic>
        <p:nvPicPr>
          <p:cNvPr id="24" name="Picture 23">
            <a:extLst>
              <a:ext uri="{FF2B5EF4-FFF2-40B4-BE49-F238E27FC236}">
                <a16:creationId xmlns:a16="http://schemas.microsoft.com/office/drawing/2014/main" id="{0A410658-3E13-4A36-9A52-A609C9456CE3}"/>
              </a:ext>
            </a:extLst>
          </p:cNvPr>
          <p:cNvPicPr>
            <a:picLocks noChangeAspect="1"/>
          </p:cNvPicPr>
          <p:nvPr/>
        </p:nvPicPr>
        <p:blipFill>
          <a:blip r:embed="rId11"/>
          <a:stretch>
            <a:fillRect/>
          </a:stretch>
        </p:blipFill>
        <p:spPr>
          <a:xfrm rot="5400000">
            <a:off x="8524292" y="4433219"/>
            <a:ext cx="171450" cy="657225"/>
          </a:xfrm>
          <a:prstGeom prst="rect">
            <a:avLst/>
          </a:prstGeom>
        </p:spPr>
      </p:pic>
      <p:sp>
        <p:nvSpPr>
          <p:cNvPr id="25" name="TextBox 24">
            <a:extLst>
              <a:ext uri="{FF2B5EF4-FFF2-40B4-BE49-F238E27FC236}">
                <a16:creationId xmlns:a16="http://schemas.microsoft.com/office/drawing/2014/main" id="{B0AC5CC8-1141-4E69-8046-E8033A14647C}"/>
              </a:ext>
            </a:extLst>
          </p:cNvPr>
          <p:cNvSpPr txBox="1"/>
          <p:nvPr/>
        </p:nvSpPr>
        <p:spPr>
          <a:xfrm>
            <a:off x="8192001" y="4780881"/>
            <a:ext cx="248786" cy="276999"/>
          </a:xfrm>
          <a:prstGeom prst="rect">
            <a:avLst/>
          </a:prstGeom>
          <a:noFill/>
        </p:spPr>
        <p:txBody>
          <a:bodyPr wrap="none" rtlCol="0">
            <a:spAutoFit/>
          </a:bodyPr>
          <a:lstStyle/>
          <a:p>
            <a:r>
              <a:rPr lang="en-US" sz="1200" b="1" dirty="0"/>
              <a:t>L</a:t>
            </a:r>
          </a:p>
        </p:txBody>
      </p:sp>
      <p:sp>
        <p:nvSpPr>
          <p:cNvPr id="26" name="TextBox 25">
            <a:extLst>
              <a:ext uri="{FF2B5EF4-FFF2-40B4-BE49-F238E27FC236}">
                <a16:creationId xmlns:a16="http://schemas.microsoft.com/office/drawing/2014/main" id="{5AB03758-A237-4043-893B-F559C085EBB7}"/>
              </a:ext>
            </a:extLst>
          </p:cNvPr>
          <p:cNvSpPr txBox="1"/>
          <p:nvPr/>
        </p:nvSpPr>
        <p:spPr>
          <a:xfrm>
            <a:off x="8743414" y="4783650"/>
            <a:ext cx="280846" cy="276999"/>
          </a:xfrm>
          <a:prstGeom prst="rect">
            <a:avLst/>
          </a:prstGeom>
          <a:noFill/>
        </p:spPr>
        <p:txBody>
          <a:bodyPr wrap="none" rtlCol="0">
            <a:spAutoFit/>
          </a:bodyPr>
          <a:lstStyle/>
          <a:p>
            <a:r>
              <a:rPr lang="en-US" sz="1200" b="1" dirty="0"/>
              <a:t>H</a:t>
            </a:r>
          </a:p>
        </p:txBody>
      </p:sp>
    </p:spTree>
    <p:extLst>
      <p:ext uri="{BB962C8B-B14F-4D97-AF65-F5344CB8AC3E}">
        <p14:creationId xmlns:p14="http://schemas.microsoft.com/office/powerpoint/2010/main" val="397216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Title 5">
            <a:extLst>
              <a:ext uri="{FF2B5EF4-FFF2-40B4-BE49-F238E27FC236}">
                <a16:creationId xmlns:a16="http://schemas.microsoft.com/office/drawing/2014/main" id="{2BD2C6F7-DCF5-4CBD-BE82-17D911B45337}"/>
              </a:ext>
            </a:extLst>
          </p:cNvPr>
          <p:cNvSpPr>
            <a:spLocks noGrp="1"/>
          </p:cNvSpPr>
          <p:nvPr>
            <p:ph type="title"/>
          </p:nvPr>
        </p:nvSpPr>
        <p:spPr/>
        <p:txBody>
          <a:bodyPr>
            <a:normAutofit fontScale="90000"/>
          </a:bodyPr>
          <a:lstStyle/>
          <a:p>
            <a:r>
              <a:rPr lang="en-US" dirty="0">
                <a:latin typeface="+mn-lt"/>
              </a:rPr>
              <a:t>Results – Distribution of Total Beneficiaries - OASDI</a:t>
            </a:r>
          </a:p>
        </p:txBody>
      </p:sp>
      <p:cxnSp>
        <p:nvCxnSpPr>
          <p:cNvPr id="10" name="Straight Connector 9">
            <a:extLst>
              <a:ext uri="{FF2B5EF4-FFF2-40B4-BE49-F238E27FC236}">
                <a16:creationId xmlns:a16="http://schemas.microsoft.com/office/drawing/2014/main" id="{9315EADE-425B-453D-8E1B-FA0FEC94E2E9}"/>
              </a:ext>
            </a:extLst>
          </p:cNvPr>
          <p:cNvCxnSpPr>
            <a:cxnSpLocks/>
          </p:cNvCxnSpPr>
          <p:nvPr/>
        </p:nvCxnSpPr>
        <p:spPr>
          <a:xfrm>
            <a:off x="311700" y="1036094"/>
            <a:ext cx="85206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CAA97D4-7756-480C-AB2D-CF9E97E42029}"/>
              </a:ext>
            </a:extLst>
          </p:cNvPr>
          <p:cNvSpPr txBox="1"/>
          <p:nvPr/>
        </p:nvSpPr>
        <p:spPr>
          <a:xfrm>
            <a:off x="1350442" y="2681286"/>
            <a:ext cx="652743" cy="369332"/>
          </a:xfrm>
          <a:prstGeom prst="rect">
            <a:avLst/>
          </a:prstGeom>
          <a:noFill/>
        </p:spPr>
        <p:txBody>
          <a:bodyPr wrap="none" rtlCol="0">
            <a:spAutoFit/>
          </a:bodyPr>
          <a:lstStyle/>
          <a:p>
            <a:r>
              <a:rPr lang="en-US" dirty="0"/>
              <a:t>2013</a:t>
            </a:r>
          </a:p>
        </p:txBody>
      </p:sp>
      <p:sp>
        <p:nvSpPr>
          <p:cNvPr id="13" name="TextBox 12">
            <a:extLst>
              <a:ext uri="{FF2B5EF4-FFF2-40B4-BE49-F238E27FC236}">
                <a16:creationId xmlns:a16="http://schemas.microsoft.com/office/drawing/2014/main" id="{5A685979-90F1-41FA-BBB9-3D4076723C26}"/>
              </a:ext>
            </a:extLst>
          </p:cNvPr>
          <p:cNvSpPr txBox="1"/>
          <p:nvPr/>
        </p:nvSpPr>
        <p:spPr>
          <a:xfrm>
            <a:off x="4097146" y="4503639"/>
            <a:ext cx="652743" cy="369332"/>
          </a:xfrm>
          <a:prstGeom prst="rect">
            <a:avLst/>
          </a:prstGeom>
          <a:noFill/>
        </p:spPr>
        <p:txBody>
          <a:bodyPr wrap="none" rtlCol="0">
            <a:spAutoFit/>
          </a:bodyPr>
          <a:lstStyle/>
          <a:p>
            <a:r>
              <a:rPr lang="en-US" dirty="0"/>
              <a:t>2017</a:t>
            </a:r>
          </a:p>
        </p:txBody>
      </p:sp>
      <p:sp>
        <p:nvSpPr>
          <p:cNvPr id="14" name="TextBox 13">
            <a:extLst>
              <a:ext uri="{FF2B5EF4-FFF2-40B4-BE49-F238E27FC236}">
                <a16:creationId xmlns:a16="http://schemas.microsoft.com/office/drawing/2014/main" id="{D2E9D52E-9B7B-4C54-9BA3-FC844D2E3F38}"/>
              </a:ext>
            </a:extLst>
          </p:cNvPr>
          <p:cNvSpPr txBox="1"/>
          <p:nvPr/>
        </p:nvSpPr>
        <p:spPr>
          <a:xfrm>
            <a:off x="1213529" y="4506036"/>
            <a:ext cx="652743" cy="369332"/>
          </a:xfrm>
          <a:prstGeom prst="rect">
            <a:avLst/>
          </a:prstGeom>
          <a:noFill/>
        </p:spPr>
        <p:txBody>
          <a:bodyPr wrap="none" rtlCol="0">
            <a:spAutoFit/>
          </a:bodyPr>
          <a:lstStyle/>
          <a:p>
            <a:r>
              <a:rPr lang="en-US" dirty="0"/>
              <a:t>2016</a:t>
            </a:r>
          </a:p>
        </p:txBody>
      </p:sp>
      <p:sp>
        <p:nvSpPr>
          <p:cNvPr id="15" name="TextBox 14">
            <a:extLst>
              <a:ext uri="{FF2B5EF4-FFF2-40B4-BE49-F238E27FC236}">
                <a16:creationId xmlns:a16="http://schemas.microsoft.com/office/drawing/2014/main" id="{43AC4278-5BB8-4401-B2B2-17D45CC07162}"/>
              </a:ext>
            </a:extLst>
          </p:cNvPr>
          <p:cNvSpPr txBox="1"/>
          <p:nvPr/>
        </p:nvSpPr>
        <p:spPr>
          <a:xfrm>
            <a:off x="7152382" y="2681286"/>
            <a:ext cx="652743" cy="369332"/>
          </a:xfrm>
          <a:prstGeom prst="rect">
            <a:avLst/>
          </a:prstGeom>
          <a:noFill/>
        </p:spPr>
        <p:txBody>
          <a:bodyPr wrap="none" rtlCol="0">
            <a:spAutoFit/>
          </a:bodyPr>
          <a:lstStyle/>
          <a:p>
            <a:r>
              <a:rPr lang="en-US" dirty="0"/>
              <a:t>2015</a:t>
            </a:r>
          </a:p>
        </p:txBody>
      </p:sp>
      <p:sp>
        <p:nvSpPr>
          <p:cNvPr id="16" name="TextBox 15">
            <a:extLst>
              <a:ext uri="{FF2B5EF4-FFF2-40B4-BE49-F238E27FC236}">
                <a16:creationId xmlns:a16="http://schemas.microsoft.com/office/drawing/2014/main" id="{6D96816F-F39C-49EB-AB63-86E68EA46871}"/>
              </a:ext>
            </a:extLst>
          </p:cNvPr>
          <p:cNvSpPr txBox="1"/>
          <p:nvPr/>
        </p:nvSpPr>
        <p:spPr>
          <a:xfrm>
            <a:off x="4245627" y="2683904"/>
            <a:ext cx="652743" cy="369332"/>
          </a:xfrm>
          <a:prstGeom prst="rect">
            <a:avLst/>
          </a:prstGeom>
          <a:noFill/>
        </p:spPr>
        <p:txBody>
          <a:bodyPr wrap="none" rtlCol="0">
            <a:spAutoFit/>
          </a:bodyPr>
          <a:lstStyle/>
          <a:p>
            <a:r>
              <a:rPr lang="en-US" dirty="0"/>
              <a:t>2014</a:t>
            </a:r>
          </a:p>
        </p:txBody>
      </p:sp>
      <p:pic>
        <p:nvPicPr>
          <p:cNvPr id="3" name="Picture 2">
            <a:extLst>
              <a:ext uri="{FF2B5EF4-FFF2-40B4-BE49-F238E27FC236}">
                <a16:creationId xmlns:a16="http://schemas.microsoft.com/office/drawing/2014/main" id="{474EEDB4-706D-4216-BD0F-C7AC3A23FC32}"/>
              </a:ext>
            </a:extLst>
          </p:cNvPr>
          <p:cNvPicPr>
            <a:picLocks noChangeAspect="1"/>
          </p:cNvPicPr>
          <p:nvPr/>
        </p:nvPicPr>
        <p:blipFill>
          <a:blip r:embed="rId3"/>
          <a:stretch>
            <a:fillRect/>
          </a:stretch>
        </p:blipFill>
        <p:spPr>
          <a:xfrm>
            <a:off x="3362683" y="1386494"/>
            <a:ext cx="2418630" cy="1299894"/>
          </a:xfrm>
          <a:prstGeom prst="rect">
            <a:avLst/>
          </a:prstGeom>
        </p:spPr>
      </p:pic>
      <p:pic>
        <p:nvPicPr>
          <p:cNvPr id="7" name="Picture 6">
            <a:extLst>
              <a:ext uri="{FF2B5EF4-FFF2-40B4-BE49-F238E27FC236}">
                <a16:creationId xmlns:a16="http://schemas.microsoft.com/office/drawing/2014/main" id="{812D1887-CE96-4359-9B92-A17214FDC08C}"/>
              </a:ext>
            </a:extLst>
          </p:cNvPr>
          <p:cNvPicPr>
            <a:picLocks noChangeAspect="1"/>
          </p:cNvPicPr>
          <p:nvPr/>
        </p:nvPicPr>
        <p:blipFill>
          <a:blip r:embed="rId4"/>
          <a:stretch>
            <a:fillRect/>
          </a:stretch>
        </p:blipFill>
        <p:spPr>
          <a:xfrm>
            <a:off x="6295450" y="1406001"/>
            <a:ext cx="2366605" cy="1273845"/>
          </a:xfrm>
          <a:prstGeom prst="rect">
            <a:avLst/>
          </a:prstGeom>
        </p:spPr>
      </p:pic>
      <p:pic>
        <p:nvPicPr>
          <p:cNvPr id="17" name="Picture 16">
            <a:extLst>
              <a:ext uri="{FF2B5EF4-FFF2-40B4-BE49-F238E27FC236}">
                <a16:creationId xmlns:a16="http://schemas.microsoft.com/office/drawing/2014/main" id="{6BC5A38D-B379-4AD2-9396-EF9E49353BFA}"/>
              </a:ext>
            </a:extLst>
          </p:cNvPr>
          <p:cNvPicPr>
            <a:picLocks noChangeAspect="1"/>
          </p:cNvPicPr>
          <p:nvPr/>
        </p:nvPicPr>
        <p:blipFill>
          <a:blip r:embed="rId5"/>
          <a:stretch>
            <a:fillRect/>
          </a:stretch>
        </p:blipFill>
        <p:spPr>
          <a:xfrm>
            <a:off x="469006" y="3258341"/>
            <a:ext cx="2352128" cy="1267244"/>
          </a:xfrm>
          <a:prstGeom prst="rect">
            <a:avLst/>
          </a:prstGeom>
        </p:spPr>
      </p:pic>
      <p:pic>
        <p:nvPicPr>
          <p:cNvPr id="18" name="Picture 17">
            <a:extLst>
              <a:ext uri="{FF2B5EF4-FFF2-40B4-BE49-F238E27FC236}">
                <a16:creationId xmlns:a16="http://schemas.microsoft.com/office/drawing/2014/main" id="{F1BA09AB-E300-46D4-BDC6-13DAD48F33C5}"/>
              </a:ext>
            </a:extLst>
          </p:cNvPr>
          <p:cNvPicPr>
            <a:picLocks noChangeAspect="1"/>
          </p:cNvPicPr>
          <p:nvPr/>
        </p:nvPicPr>
        <p:blipFill>
          <a:blip r:embed="rId6"/>
          <a:stretch>
            <a:fillRect/>
          </a:stretch>
        </p:blipFill>
        <p:spPr>
          <a:xfrm>
            <a:off x="3246470" y="3229956"/>
            <a:ext cx="2352129" cy="1273683"/>
          </a:xfrm>
          <a:prstGeom prst="rect">
            <a:avLst/>
          </a:prstGeom>
        </p:spPr>
      </p:pic>
      <p:pic>
        <p:nvPicPr>
          <p:cNvPr id="19" name="Picture 18">
            <a:extLst>
              <a:ext uri="{FF2B5EF4-FFF2-40B4-BE49-F238E27FC236}">
                <a16:creationId xmlns:a16="http://schemas.microsoft.com/office/drawing/2014/main" id="{21E33B65-4A60-4780-ACB9-35591C2913D3}"/>
              </a:ext>
            </a:extLst>
          </p:cNvPr>
          <p:cNvPicPr>
            <a:picLocks noChangeAspect="1"/>
          </p:cNvPicPr>
          <p:nvPr/>
        </p:nvPicPr>
        <p:blipFill>
          <a:blip r:embed="rId7"/>
          <a:stretch>
            <a:fillRect/>
          </a:stretch>
        </p:blipFill>
        <p:spPr>
          <a:xfrm>
            <a:off x="980993" y="4950158"/>
            <a:ext cx="4314825" cy="133350"/>
          </a:xfrm>
          <a:prstGeom prst="rect">
            <a:avLst/>
          </a:prstGeom>
        </p:spPr>
      </p:pic>
      <p:sp>
        <p:nvSpPr>
          <p:cNvPr id="20" name="TextBox 19">
            <a:extLst>
              <a:ext uri="{FF2B5EF4-FFF2-40B4-BE49-F238E27FC236}">
                <a16:creationId xmlns:a16="http://schemas.microsoft.com/office/drawing/2014/main" id="{0DE0A656-CD6C-4ACE-A40D-0BB1D3A428BE}"/>
              </a:ext>
            </a:extLst>
          </p:cNvPr>
          <p:cNvSpPr txBox="1"/>
          <p:nvPr/>
        </p:nvSpPr>
        <p:spPr>
          <a:xfrm>
            <a:off x="459913" y="4840480"/>
            <a:ext cx="526876" cy="338554"/>
          </a:xfrm>
          <a:prstGeom prst="rect">
            <a:avLst/>
          </a:prstGeom>
          <a:noFill/>
        </p:spPr>
        <p:txBody>
          <a:bodyPr wrap="none" rtlCol="0">
            <a:spAutoFit/>
          </a:bodyPr>
          <a:lstStyle/>
          <a:p>
            <a:r>
              <a:rPr lang="en-US" sz="1600" dirty="0"/>
              <a:t>Low</a:t>
            </a:r>
          </a:p>
        </p:txBody>
      </p:sp>
      <p:sp>
        <p:nvSpPr>
          <p:cNvPr id="21" name="TextBox 20">
            <a:extLst>
              <a:ext uri="{FF2B5EF4-FFF2-40B4-BE49-F238E27FC236}">
                <a16:creationId xmlns:a16="http://schemas.microsoft.com/office/drawing/2014/main" id="{D9252745-961E-4377-9A74-4FB90E6238AE}"/>
              </a:ext>
            </a:extLst>
          </p:cNvPr>
          <p:cNvSpPr txBox="1"/>
          <p:nvPr/>
        </p:nvSpPr>
        <p:spPr>
          <a:xfrm>
            <a:off x="5259120" y="4847556"/>
            <a:ext cx="562975" cy="338554"/>
          </a:xfrm>
          <a:prstGeom prst="rect">
            <a:avLst/>
          </a:prstGeom>
          <a:noFill/>
        </p:spPr>
        <p:txBody>
          <a:bodyPr wrap="none" rtlCol="0">
            <a:spAutoFit/>
          </a:bodyPr>
          <a:lstStyle/>
          <a:p>
            <a:r>
              <a:rPr lang="en-US" sz="1600" dirty="0"/>
              <a:t>High</a:t>
            </a:r>
          </a:p>
        </p:txBody>
      </p:sp>
      <p:sp>
        <p:nvSpPr>
          <p:cNvPr id="22" name="TextBox 21">
            <a:extLst>
              <a:ext uri="{FF2B5EF4-FFF2-40B4-BE49-F238E27FC236}">
                <a16:creationId xmlns:a16="http://schemas.microsoft.com/office/drawing/2014/main" id="{980D40EF-3F23-4811-A359-50F1C50E175F}"/>
              </a:ext>
            </a:extLst>
          </p:cNvPr>
          <p:cNvSpPr txBox="1"/>
          <p:nvPr/>
        </p:nvSpPr>
        <p:spPr>
          <a:xfrm>
            <a:off x="411939" y="1044153"/>
            <a:ext cx="5088637" cy="338554"/>
          </a:xfrm>
          <a:prstGeom prst="rect">
            <a:avLst/>
          </a:prstGeom>
          <a:noFill/>
        </p:spPr>
        <p:txBody>
          <a:bodyPr wrap="none" rtlCol="0">
            <a:spAutoFit/>
          </a:bodyPr>
          <a:lstStyle/>
          <a:p>
            <a:r>
              <a:rPr lang="en-US" sz="1600" dirty="0"/>
              <a:t>(1) No Major Trend		(2) Aligns with Population</a:t>
            </a:r>
          </a:p>
        </p:txBody>
      </p:sp>
      <p:pic>
        <p:nvPicPr>
          <p:cNvPr id="23" name="Picture 22">
            <a:extLst>
              <a:ext uri="{FF2B5EF4-FFF2-40B4-BE49-F238E27FC236}">
                <a16:creationId xmlns:a16="http://schemas.microsoft.com/office/drawing/2014/main" id="{4CF7AA1D-FFE5-4DC2-9295-F7AB1C6857D4}"/>
              </a:ext>
            </a:extLst>
          </p:cNvPr>
          <p:cNvPicPr>
            <a:picLocks noChangeAspect="1"/>
          </p:cNvPicPr>
          <p:nvPr/>
        </p:nvPicPr>
        <p:blipFill>
          <a:blip r:embed="rId8"/>
          <a:stretch>
            <a:fillRect/>
          </a:stretch>
        </p:blipFill>
        <p:spPr>
          <a:xfrm>
            <a:off x="6244637" y="3100394"/>
            <a:ext cx="2411164" cy="1552576"/>
          </a:xfrm>
          <a:prstGeom prst="rect">
            <a:avLst/>
          </a:prstGeom>
        </p:spPr>
      </p:pic>
      <p:sp>
        <p:nvSpPr>
          <p:cNvPr id="24" name="TextBox 23">
            <a:extLst>
              <a:ext uri="{FF2B5EF4-FFF2-40B4-BE49-F238E27FC236}">
                <a16:creationId xmlns:a16="http://schemas.microsoft.com/office/drawing/2014/main" id="{8AD87097-0F16-4169-9CFF-18912BBB3FEF}"/>
              </a:ext>
            </a:extLst>
          </p:cNvPr>
          <p:cNvSpPr txBox="1"/>
          <p:nvPr/>
        </p:nvSpPr>
        <p:spPr>
          <a:xfrm>
            <a:off x="6671159" y="4580826"/>
            <a:ext cx="1505220" cy="553998"/>
          </a:xfrm>
          <a:prstGeom prst="rect">
            <a:avLst/>
          </a:prstGeom>
          <a:noFill/>
        </p:spPr>
        <p:txBody>
          <a:bodyPr wrap="none" rtlCol="0">
            <a:spAutoFit/>
          </a:bodyPr>
          <a:lstStyle/>
          <a:p>
            <a:r>
              <a:rPr lang="en-US" dirty="0"/>
              <a:t>US Population</a:t>
            </a:r>
          </a:p>
          <a:p>
            <a:r>
              <a:rPr lang="en-US" sz="1100" dirty="0"/>
              <a:t>Source: </a:t>
            </a:r>
            <a:r>
              <a:rPr lang="en-US" sz="1100" dirty="0">
                <a:hlinkClick r:id="rId9"/>
              </a:rPr>
              <a:t>Wikipedia</a:t>
            </a:r>
            <a:endParaRPr lang="en-US" sz="1100" dirty="0"/>
          </a:p>
        </p:txBody>
      </p:sp>
      <p:pic>
        <p:nvPicPr>
          <p:cNvPr id="25" name="Picture 24">
            <a:extLst>
              <a:ext uri="{FF2B5EF4-FFF2-40B4-BE49-F238E27FC236}">
                <a16:creationId xmlns:a16="http://schemas.microsoft.com/office/drawing/2014/main" id="{80048F89-7073-4E7B-9AAB-C1F014CD0EBA}"/>
              </a:ext>
            </a:extLst>
          </p:cNvPr>
          <p:cNvPicPr>
            <a:picLocks noChangeAspect="1"/>
          </p:cNvPicPr>
          <p:nvPr/>
        </p:nvPicPr>
        <p:blipFill>
          <a:blip r:embed="rId10"/>
          <a:stretch>
            <a:fillRect/>
          </a:stretch>
        </p:blipFill>
        <p:spPr>
          <a:xfrm rot="5400000">
            <a:off x="8524292" y="4433219"/>
            <a:ext cx="171450" cy="657225"/>
          </a:xfrm>
          <a:prstGeom prst="rect">
            <a:avLst/>
          </a:prstGeom>
        </p:spPr>
      </p:pic>
      <p:sp>
        <p:nvSpPr>
          <p:cNvPr id="26" name="TextBox 25">
            <a:extLst>
              <a:ext uri="{FF2B5EF4-FFF2-40B4-BE49-F238E27FC236}">
                <a16:creationId xmlns:a16="http://schemas.microsoft.com/office/drawing/2014/main" id="{0FDD9445-0F7E-423A-8514-3833471F05A5}"/>
              </a:ext>
            </a:extLst>
          </p:cNvPr>
          <p:cNvSpPr txBox="1"/>
          <p:nvPr/>
        </p:nvSpPr>
        <p:spPr>
          <a:xfrm>
            <a:off x="8192001" y="4780881"/>
            <a:ext cx="248786" cy="276999"/>
          </a:xfrm>
          <a:prstGeom prst="rect">
            <a:avLst/>
          </a:prstGeom>
          <a:noFill/>
        </p:spPr>
        <p:txBody>
          <a:bodyPr wrap="none" rtlCol="0">
            <a:spAutoFit/>
          </a:bodyPr>
          <a:lstStyle/>
          <a:p>
            <a:r>
              <a:rPr lang="en-US" sz="1200" b="1" dirty="0"/>
              <a:t>L</a:t>
            </a:r>
          </a:p>
        </p:txBody>
      </p:sp>
      <p:sp>
        <p:nvSpPr>
          <p:cNvPr id="27" name="TextBox 26">
            <a:extLst>
              <a:ext uri="{FF2B5EF4-FFF2-40B4-BE49-F238E27FC236}">
                <a16:creationId xmlns:a16="http://schemas.microsoft.com/office/drawing/2014/main" id="{4A7F13EC-14FB-4FEB-AEBC-DEEFF3AE2A46}"/>
              </a:ext>
            </a:extLst>
          </p:cNvPr>
          <p:cNvSpPr txBox="1"/>
          <p:nvPr/>
        </p:nvSpPr>
        <p:spPr>
          <a:xfrm>
            <a:off x="8743414" y="4783650"/>
            <a:ext cx="280846" cy="276999"/>
          </a:xfrm>
          <a:prstGeom prst="rect">
            <a:avLst/>
          </a:prstGeom>
          <a:noFill/>
        </p:spPr>
        <p:txBody>
          <a:bodyPr wrap="none" rtlCol="0">
            <a:spAutoFit/>
          </a:bodyPr>
          <a:lstStyle/>
          <a:p>
            <a:r>
              <a:rPr lang="en-US" sz="1200" b="1" dirty="0"/>
              <a:t>H</a:t>
            </a:r>
          </a:p>
        </p:txBody>
      </p:sp>
      <p:pic>
        <p:nvPicPr>
          <p:cNvPr id="4" name="Picture 3">
            <a:extLst>
              <a:ext uri="{FF2B5EF4-FFF2-40B4-BE49-F238E27FC236}">
                <a16:creationId xmlns:a16="http://schemas.microsoft.com/office/drawing/2014/main" id="{215571FE-993F-4C95-9098-1F946597F9D6}"/>
              </a:ext>
            </a:extLst>
          </p:cNvPr>
          <p:cNvPicPr>
            <a:picLocks noChangeAspect="1"/>
          </p:cNvPicPr>
          <p:nvPr/>
        </p:nvPicPr>
        <p:blipFill>
          <a:blip r:embed="rId11"/>
          <a:stretch>
            <a:fillRect/>
          </a:stretch>
        </p:blipFill>
        <p:spPr>
          <a:xfrm>
            <a:off x="497030" y="1431091"/>
            <a:ext cx="2352128" cy="1255297"/>
          </a:xfrm>
          <a:prstGeom prst="rect">
            <a:avLst/>
          </a:prstGeom>
        </p:spPr>
      </p:pic>
    </p:spTree>
    <p:extLst>
      <p:ext uri="{BB962C8B-B14F-4D97-AF65-F5344CB8AC3E}">
        <p14:creationId xmlns:p14="http://schemas.microsoft.com/office/powerpoint/2010/main" val="4020063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Title 5">
            <a:extLst>
              <a:ext uri="{FF2B5EF4-FFF2-40B4-BE49-F238E27FC236}">
                <a16:creationId xmlns:a16="http://schemas.microsoft.com/office/drawing/2014/main" id="{2BD2C6F7-DCF5-4CBD-BE82-17D911B45337}"/>
              </a:ext>
            </a:extLst>
          </p:cNvPr>
          <p:cNvSpPr>
            <a:spLocks noGrp="1"/>
          </p:cNvSpPr>
          <p:nvPr>
            <p:ph type="title"/>
          </p:nvPr>
        </p:nvSpPr>
        <p:spPr/>
        <p:txBody>
          <a:bodyPr>
            <a:normAutofit fontScale="90000"/>
          </a:bodyPr>
          <a:lstStyle/>
          <a:p>
            <a:r>
              <a:rPr lang="en-US" dirty="0">
                <a:latin typeface="+mn-lt"/>
              </a:rPr>
              <a:t>Results – Distribution of Total Beneficiaries - SSI</a:t>
            </a:r>
          </a:p>
        </p:txBody>
      </p:sp>
      <p:cxnSp>
        <p:nvCxnSpPr>
          <p:cNvPr id="10" name="Straight Connector 9">
            <a:extLst>
              <a:ext uri="{FF2B5EF4-FFF2-40B4-BE49-F238E27FC236}">
                <a16:creationId xmlns:a16="http://schemas.microsoft.com/office/drawing/2014/main" id="{9315EADE-425B-453D-8E1B-FA0FEC94E2E9}"/>
              </a:ext>
            </a:extLst>
          </p:cNvPr>
          <p:cNvCxnSpPr>
            <a:cxnSpLocks/>
          </p:cNvCxnSpPr>
          <p:nvPr/>
        </p:nvCxnSpPr>
        <p:spPr>
          <a:xfrm>
            <a:off x="311700" y="1036094"/>
            <a:ext cx="85206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CAA97D4-7756-480C-AB2D-CF9E97E42029}"/>
              </a:ext>
            </a:extLst>
          </p:cNvPr>
          <p:cNvSpPr txBox="1"/>
          <p:nvPr/>
        </p:nvSpPr>
        <p:spPr>
          <a:xfrm>
            <a:off x="1350442" y="2681286"/>
            <a:ext cx="652743" cy="369332"/>
          </a:xfrm>
          <a:prstGeom prst="rect">
            <a:avLst/>
          </a:prstGeom>
          <a:noFill/>
        </p:spPr>
        <p:txBody>
          <a:bodyPr wrap="none" rtlCol="0">
            <a:spAutoFit/>
          </a:bodyPr>
          <a:lstStyle/>
          <a:p>
            <a:r>
              <a:rPr lang="en-US" dirty="0"/>
              <a:t>2013</a:t>
            </a:r>
          </a:p>
        </p:txBody>
      </p:sp>
      <p:sp>
        <p:nvSpPr>
          <p:cNvPr id="13" name="TextBox 12">
            <a:extLst>
              <a:ext uri="{FF2B5EF4-FFF2-40B4-BE49-F238E27FC236}">
                <a16:creationId xmlns:a16="http://schemas.microsoft.com/office/drawing/2014/main" id="{5A685979-90F1-41FA-BBB9-3D4076723C26}"/>
              </a:ext>
            </a:extLst>
          </p:cNvPr>
          <p:cNvSpPr txBox="1"/>
          <p:nvPr/>
        </p:nvSpPr>
        <p:spPr>
          <a:xfrm>
            <a:off x="4182214" y="4503639"/>
            <a:ext cx="652743" cy="369332"/>
          </a:xfrm>
          <a:prstGeom prst="rect">
            <a:avLst/>
          </a:prstGeom>
          <a:noFill/>
        </p:spPr>
        <p:txBody>
          <a:bodyPr wrap="none" rtlCol="0">
            <a:spAutoFit/>
          </a:bodyPr>
          <a:lstStyle/>
          <a:p>
            <a:r>
              <a:rPr lang="en-US" dirty="0"/>
              <a:t>2017</a:t>
            </a:r>
          </a:p>
        </p:txBody>
      </p:sp>
      <p:sp>
        <p:nvSpPr>
          <p:cNvPr id="14" name="TextBox 13">
            <a:extLst>
              <a:ext uri="{FF2B5EF4-FFF2-40B4-BE49-F238E27FC236}">
                <a16:creationId xmlns:a16="http://schemas.microsoft.com/office/drawing/2014/main" id="{D2E9D52E-9B7B-4C54-9BA3-FC844D2E3F38}"/>
              </a:ext>
            </a:extLst>
          </p:cNvPr>
          <p:cNvSpPr txBox="1"/>
          <p:nvPr/>
        </p:nvSpPr>
        <p:spPr>
          <a:xfrm>
            <a:off x="1298597" y="4506036"/>
            <a:ext cx="652743" cy="369332"/>
          </a:xfrm>
          <a:prstGeom prst="rect">
            <a:avLst/>
          </a:prstGeom>
          <a:noFill/>
        </p:spPr>
        <p:txBody>
          <a:bodyPr wrap="none" rtlCol="0">
            <a:spAutoFit/>
          </a:bodyPr>
          <a:lstStyle/>
          <a:p>
            <a:r>
              <a:rPr lang="en-US" dirty="0"/>
              <a:t>2016</a:t>
            </a:r>
          </a:p>
        </p:txBody>
      </p:sp>
      <p:sp>
        <p:nvSpPr>
          <p:cNvPr id="15" name="TextBox 14">
            <a:extLst>
              <a:ext uri="{FF2B5EF4-FFF2-40B4-BE49-F238E27FC236}">
                <a16:creationId xmlns:a16="http://schemas.microsoft.com/office/drawing/2014/main" id="{43AC4278-5BB8-4401-B2B2-17D45CC07162}"/>
              </a:ext>
            </a:extLst>
          </p:cNvPr>
          <p:cNvSpPr txBox="1"/>
          <p:nvPr/>
        </p:nvSpPr>
        <p:spPr>
          <a:xfrm>
            <a:off x="7152382" y="2681286"/>
            <a:ext cx="652743" cy="369332"/>
          </a:xfrm>
          <a:prstGeom prst="rect">
            <a:avLst/>
          </a:prstGeom>
          <a:noFill/>
        </p:spPr>
        <p:txBody>
          <a:bodyPr wrap="none" rtlCol="0">
            <a:spAutoFit/>
          </a:bodyPr>
          <a:lstStyle/>
          <a:p>
            <a:r>
              <a:rPr lang="en-US" dirty="0"/>
              <a:t>2015</a:t>
            </a:r>
          </a:p>
        </p:txBody>
      </p:sp>
      <p:sp>
        <p:nvSpPr>
          <p:cNvPr id="16" name="TextBox 15">
            <a:extLst>
              <a:ext uri="{FF2B5EF4-FFF2-40B4-BE49-F238E27FC236}">
                <a16:creationId xmlns:a16="http://schemas.microsoft.com/office/drawing/2014/main" id="{6D96816F-F39C-49EB-AB63-86E68EA46871}"/>
              </a:ext>
            </a:extLst>
          </p:cNvPr>
          <p:cNvSpPr txBox="1"/>
          <p:nvPr/>
        </p:nvSpPr>
        <p:spPr>
          <a:xfrm>
            <a:off x="4245627" y="2683904"/>
            <a:ext cx="652743" cy="369332"/>
          </a:xfrm>
          <a:prstGeom prst="rect">
            <a:avLst/>
          </a:prstGeom>
          <a:noFill/>
        </p:spPr>
        <p:txBody>
          <a:bodyPr wrap="none" rtlCol="0">
            <a:spAutoFit/>
          </a:bodyPr>
          <a:lstStyle/>
          <a:p>
            <a:r>
              <a:rPr lang="en-US" dirty="0"/>
              <a:t>2014</a:t>
            </a:r>
          </a:p>
        </p:txBody>
      </p:sp>
      <p:pic>
        <p:nvPicPr>
          <p:cNvPr id="19" name="Picture 18">
            <a:extLst>
              <a:ext uri="{FF2B5EF4-FFF2-40B4-BE49-F238E27FC236}">
                <a16:creationId xmlns:a16="http://schemas.microsoft.com/office/drawing/2014/main" id="{7044E527-836D-47F6-B12F-9C3B952BD098}"/>
              </a:ext>
            </a:extLst>
          </p:cNvPr>
          <p:cNvPicPr>
            <a:picLocks noChangeAspect="1"/>
          </p:cNvPicPr>
          <p:nvPr/>
        </p:nvPicPr>
        <p:blipFill>
          <a:blip r:embed="rId3"/>
          <a:stretch>
            <a:fillRect/>
          </a:stretch>
        </p:blipFill>
        <p:spPr>
          <a:xfrm>
            <a:off x="1066061" y="4950158"/>
            <a:ext cx="4314825" cy="133350"/>
          </a:xfrm>
          <a:prstGeom prst="rect">
            <a:avLst/>
          </a:prstGeom>
        </p:spPr>
      </p:pic>
      <p:sp>
        <p:nvSpPr>
          <p:cNvPr id="20" name="TextBox 19">
            <a:extLst>
              <a:ext uri="{FF2B5EF4-FFF2-40B4-BE49-F238E27FC236}">
                <a16:creationId xmlns:a16="http://schemas.microsoft.com/office/drawing/2014/main" id="{353EB6EE-7E4C-40FD-A20E-42ADD95DE23B}"/>
              </a:ext>
            </a:extLst>
          </p:cNvPr>
          <p:cNvSpPr txBox="1"/>
          <p:nvPr/>
        </p:nvSpPr>
        <p:spPr>
          <a:xfrm>
            <a:off x="544981" y="4840480"/>
            <a:ext cx="526876" cy="338554"/>
          </a:xfrm>
          <a:prstGeom prst="rect">
            <a:avLst/>
          </a:prstGeom>
          <a:noFill/>
        </p:spPr>
        <p:txBody>
          <a:bodyPr wrap="none" rtlCol="0">
            <a:spAutoFit/>
          </a:bodyPr>
          <a:lstStyle/>
          <a:p>
            <a:r>
              <a:rPr lang="en-US" sz="1600" dirty="0"/>
              <a:t>Low</a:t>
            </a:r>
          </a:p>
        </p:txBody>
      </p:sp>
      <p:sp>
        <p:nvSpPr>
          <p:cNvPr id="21" name="TextBox 20">
            <a:extLst>
              <a:ext uri="{FF2B5EF4-FFF2-40B4-BE49-F238E27FC236}">
                <a16:creationId xmlns:a16="http://schemas.microsoft.com/office/drawing/2014/main" id="{8E5888EC-6DEA-4066-A639-4CEF68190AB8}"/>
              </a:ext>
            </a:extLst>
          </p:cNvPr>
          <p:cNvSpPr txBox="1"/>
          <p:nvPr/>
        </p:nvSpPr>
        <p:spPr>
          <a:xfrm>
            <a:off x="5344188" y="4847556"/>
            <a:ext cx="562975" cy="338554"/>
          </a:xfrm>
          <a:prstGeom prst="rect">
            <a:avLst/>
          </a:prstGeom>
          <a:noFill/>
        </p:spPr>
        <p:txBody>
          <a:bodyPr wrap="none" rtlCol="0">
            <a:spAutoFit/>
          </a:bodyPr>
          <a:lstStyle/>
          <a:p>
            <a:r>
              <a:rPr lang="en-US" sz="1600" dirty="0"/>
              <a:t>High</a:t>
            </a:r>
          </a:p>
        </p:txBody>
      </p:sp>
      <p:pic>
        <p:nvPicPr>
          <p:cNvPr id="22" name="Picture 21">
            <a:extLst>
              <a:ext uri="{FF2B5EF4-FFF2-40B4-BE49-F238E27FC236}">
                <a16:creationId xmlns:a16="http://schemas.microsoft.com/office/drawing/2014/main" id="{B92A3D33-2353-4B60-9C25-94E73A9412FF}"/>
              </a:ext>
            </a:extLst>
          </p:cNvPr>
          <p:cNvPicPr>
            <a:picLocks noChangeAspect="1"/>
          </p:cNvPicPr>
          <p:nvPr/>
        </p:nvPicPr>
        <p:blipFill>
          <a:blip r:embed="rId4"/>
          <a:stretch>
            <a:fillRect/>
          </a:stretch>
        </p:blipFill>
        <p:spPr>
          <a:xfrm>
            <a:off x="493140" y="1403937"/>
            <a:ext cx="2372288" cy="1291084"/>
          </a:xfrm>
          <a:prstGeom prst="rect">
            <a:avLst/>
          </a:prstGeom>
        </p:spPr>
      </p:pic>
      <p:pic>
        <p:nvPicPr>
          <p:cNvPr id="23" name="Picture 22">
            <a:extLst>
              <a:ext uri="{FF2B5EF4-FFF2-40B4-BE49-F238E27FC236}">
                <a16:creationId xmlns:a16="http://schemas.microsoft.com/office/drawing/2014/main" id="{7EA48288-5421-4445-8D7C-1168DB34B625}"/>
              </a:ext>
            </a:extLst>
          </p:cNvPr>
          <p:cNvPicPr>
            <a:picLocks noChangeAspect="1"/>
          </p:cNvPicPr>
          <p:nvPr/>
        </p:nvPicPr>
        <p:blipFill>
          <a:blip r:embed="rId5"/>
          <a:stretch>
            <a:fillRect/>
          </a:stretch>
        </p:blipFill>
        <p:spPr>
          <a:xfrm>
            <a:off x="3384556" y="1392405"/>
            <a:ext cx="2399595" cy="1283578"/>
          </a:xfrm>
          <a:prstGeom prst="rect">
            <a:avLst/>
          </a:prstGeom>
        </p:spPr>
      </p:pic>
      <p:pic>
        <p:nvPicPr>
          <p:cNvPr id="24" name="Picture 23">
            <a:extLst>
              <a:ext uri="{FF2B5EF4-FFF2-40B4-BE49-F238E27FC236}">
                <a16:creationId xmlns:a16="http://schemas.microsoft.com/office/drawing/2014/main" id="{A0C3DA99-964C-44B9-8522-EDBD104483D1}"/>
              </a:ext>
            </a:extLst>
          </p:cNvPr>
          <p:cNvPicPr>
            <a:picLocks noChangeAspect="1"/>
          </p:cNvPicPr>
          <p:nvPr/>
        </p:nvPicPr>
        <p:blipFill>
          <a:blip r:embed="rId6"/>
          <a:stretch>
            <a:fillRect/>
          </a:stretch>
        </p:blipFill>
        <p:spPr>
          <a:xfrm>
            <a:off x="6303279" y="1382634"/>
            <a:ext cx="2372288" cy="1280282"/>
          </a:xfrm>
          <a:prstGeom prst="rect">
            <a:avLst/>
          </a:prstGeom>
        </p:spPr>
      </p:pic>
      <p:pic>
        <p:nvPicPr>
          <p:cNvPr id="25" name="Picture 24">
            <a:extLst>
              <a:ext uri="{FF2B5EF4-FFF2-40B4-BE49-F238E27FC236}">
                <a16:creationId xmlns:a16="http://schemas.microsoft.com/office/drawing/2014/main" id="{4530CAFA-C8D3-49AF-ABE7-5A3D1730395C}"/>
              </a:ext>
            </a:extLst>
          </p:cNvPr>
          <p:cNvPicPr>
            <a:picLocks noChangeAspect="1"/>
          </p:cNvPicPr>
          <p:nvPr/>
        </p:nvPicPr>
        <p:blipFill>
          <a:blip r:embed="rId7"/>
          <a:stretch>
            <a:fillRect/>
          </a:stretch>
        </p:blipFill>
        <p:spPr>
          <a:xfrm>
            <a:off x="496223" y="3221574"/>
            <a:ext cx="2400789" cy="1298580"/>
          </a:xfrm>
          <a:prstGeom prst="rect">
            <a:avLst/>
          </a:prstGeom>
        </p:spPr>
      </p:pic>
      <p:pic>
        <p:nvPicPr>
          <p:cNvPr id="26" name="Picture 25">
            <a:extLst>
              <a:ext uri="{FF2B5EF4-FFF2-40B4-BE49-F238E27FC236}">
                <a16:creationId xmlns:a16="http://schemas.microsoft.com/office/drawing/2014/main" id="{FDBF1D3C-AA7A-413D-AC46-0697E28BFD4F}"/>
              </a:ext>
            </a:extLst>
          </p:cNvPr>
          <p:cNvPicPr>
            <a:picLocks noChangeAspect="1"/>
          </p:cNvPicPr>
          <p:nvPr/>
        </p:nvPicPr>
        <p:blipFill>
          <a:blip r:embed="rId8"/>
          <a:stretch>
            <a:fillRect/>
          </a:stretch>
        </p:blipFill>
        <p:spPr>
          <a:xfrm>
            <a:off x="3308787" y="3198819"/>
            <a:ext cx="2399595" cy="1304820"/>
          </a:xfrm>
          <a:prstGeom prst="rect">
            <a:avLst/>
          </a:prstGeom>
        </p:spPr>
      </p:pic>
      <p:sp>
        <p:nvSpPr>
          <p:cNvPr id="28" name="TextBox 27">
            <a:extLst>
              <a:ext uri="{FF2B5EF4-FFF2-40B4-BE49-F238E27FC236}">
                <a16:creationId xmlns:a16="http://schemas.microsoft.com/office/drawing/2014/main" id="{C1761991-907E-433B-9F02-65F8082D42B2}"/>
              </a:ext>
            </a:extLst>
          </p:cNvPr>
          <p:cNvSpPr txBox="1"/>
          <p:nvPr/>
        </p:nvSpPr>
        <p:spPr>
          <a:xfrm>
            <a:off x="411939" y="1044153"/>
            <a:ext cx="8048998" cy="338554"/>
          </a:xfrm>
          <a:prstGeom prst="rect">
            <a:avLst/>
          </a:prstGeom>
          <a:noFill/>
        </p:spPr>
        <p:txBody>
          <a:bodyPr wrap="none" rtlCol="0">
            <a:spAutoFit/>
          </a:bodyPr>
          <a:lstStyle/>
          <a:p>
            <a:r>
              <a:rPr lang="en-US" sz="1600" dirty="0"/>
              <a:t>(1) No Major Trend		(2) Aligns with Population	(3) CA the only High Spender</a:t>
            </a:r>
          </a:p>
        </p:txBody>
      </p:sp>
      <p:pic>
        <p:nvPicPr>
          <p:cNvPr id="18" name="Picture 17">
            <a:extLst>
              <a:ext uri="{FF2B5EF4-FFF2-40B4-BE49-F238E27FC236}">
                <a16:creationId xmlns:a16="http://schemas.microsoft.com/office/drawing/2014/main" id="{B8E4C1BE-9E62-4085-B3FD-E156CA048278}"/>
              </a:ext>
            </a:extLst>
          </p:cNvPr>
          <p:cNvPicPr>
            <a:picLocks noChangeAspect="1"/>
          </p:cNvPicPr>
          <p:nvPr/>
        </p:nvPicPr>
        <p:blipFill>
          <a:blip r:embed="rId9"/>
          <a:stretch>
            <a:fillRect/>
          </a:stretch>
        </p:blipFill>
        <p:spPr>
          <a:xfrm>
            <a:off x="6244637" y="3100394"/>
            <a:ext cx="2411164" cy="1552576"/>
          </a:xfrm>
          <a:prstGeom prst="rect">
            <a:avLst/>
          </a:prstGeom>
        </p:spPr>
      </p:pic>
      <p:sp>
        <p:nvSpPr>
          <p:cNvPr id="27" name="TextBox 26">
            <a:extLst>
              <a:ext uri="{FF2B5EF4-FFF2-40B4-BE49-F238E27FC236}">
                <a16:creationId xmlns:a16="http://schemas.microsoft.com/office/drawing/2014/main" id="{36C0FCD6-900C-4425-86DF-F7A3425F8286}"/>
              </a:ext>
            </a:extLst>
          </p:cNvPr>
          <p:cNvSpPr txBox="1"/>
          <p:nvPr/>
        </p:nvSpPr>
        <p:spPr>
          <a:xfrm>
            <a:off x="6671159" y="4580826"/>
            <a:ext cx="1505220" cy="553998"/>
          </a:xfrm>
          <a:prstGeom prst="rect">
            <a:avLst/>
          </a:prstGeom>
          <a:noFill/>
        </p:spPr>
        <p:txBody>
          <a:bodyPr wrap="none" rtlCol="0">
            <a:spAutoFit/>
          </a:bodyPr>
          <a:lstStyle/>
          <a:p>
            <a:r>
              <a:rPr lang="en-US" dirty="0"/>
              <a:t>US Population</a:t>
            </a:r>
          </a:p>
          <a:p>
            <a:r>
              <a:rPr lang="en-US" sz="1100" dirty="0"/>
              <a:t>Source: </a:t>
            </a:r>
            <a:r>
              <a:rPr lang="en-US" sz="1100" dirty="0">
                <a:hlinkClick r:id="rId10"/>
              </a:rPr>
              <a:t>Wikipedia</a:t>
            </a:r>
            <a:endParaRPr lang="en-US" sz="1100" dirty="0"/>
          </a:p>
        </p:txBody>
      </p:sp>
      <p:pic>
        <p:nvPicPr>
          <p:cNvPr id="29" name="Picture 28">
            <a:extLst>
              <a:ext uri="{FF2B5EF4-FFF2-40B4-BE49-F238E27FC236}">
                <a16:creationId xmlns:a16="http://schemas.microsoft.com/office/drawing/2014/main" id="{4CD17818-5E7E-4487-94C6-4B968DBCFED4}"/>
              </a:ext>
            </a:extLst>
          </p:cNvPr>
          <p:cNvPicPr>
            <a:picLocks noChangeAspect="1"/>
          </p:cNvPicPr>
          <p:nvPr/>
        </p:nvPicPr>
        <p:blipFill>
          <a:blip r:embed="rId11"/>
          <a:stretch>
            <a:fillRect/>
          </a:stretch>
        </p:blipFill>
        <p:spPr>
          <a:xfrm rot="5400000">
            <a:off x="8524292" y="4433219"/>
            <a:ext cx="171450" cy="657225"/>
          </a:xfrm>
          <a:prstGeom prst="rect">
            <a:avLst/>
          </a:prstGeom>
        </p:spPr>
      </p:pic>
      <p:sp>
        <p:nvSpPr>
          <p:cNvPr id="30" name="TextBox 29">
            <a:extLst>
              <a:ext uri="{FF2B5EF4-FFF2-40B4-BE49-F238E27FC236}">
                <a16:creationId xmlns:a16="http://schemas.microsoft.com/office/drawing/2014/main" id="{71280277-6C99-4182-BC9E-96443EFA0AF1}"/>
              </a:ext>
            </a:extLst>
          </p:cNvPr>
          <p:cNvSpPr txBox="1"/>
          <p:nvPr/>
        </p:nvSpPr>
        <p:spPr>
          <a:xfrm>
            <a:off x="8192001" y="4780881"/>
            <a:ext cx="248786" cy="276999"/>
          </a:xfrm>
          <a:prstGeom prst="rect">
            <a:avLst/>
          </a:prstGeom>
          <a:noFill/>
        </p:spPr>
        <p:txBody>
          <a:bodyPr wrap="none" rtlCol="0">
            <a:spAutoFit/>
          </a:bodyPr>
          <a:lstStyle/>
          <a:p>
            <a:r>
              <a:rPr lang="en-US" sz="1200" b="1" dirty="0"/>
              <a:t>L</a:t>
            </a:r>
          </a:p>
        </p:txBody>
      </p:sp>
      <p:sp>
        <p:nvSpPr>
          <p:cNvPr id="31" name="TextBox 30">
            <a:extLst>
              <a:ext uri="{FF2B5EF4-FFF2-40B4-BE49-F238E27FC236}">
                <a16:creationId xmlns:a16="http://schemas.microsoft.com/office/drawing/2014/main" id="{AD17E498-76EE-477C-90B6-DE4335BCDD10}"/>
              </a:ext>
            </a:extLst>
          </p:cNvPr>
          <p:cNvSpPr txBox="1"/>
          <p:nvPr/>
        </p:nvSpPr>
        <p:spPr>
          <a:xfrm>
            <a:off x="8743414" y="4783650"/>
            <a:ext cx="280846" cy="276999"/>
          </a:xfrm>
          <a:prstGeom prst="rect">
            <a:avLst/>
          </a:prstGeom>
          <a:noFill/>
        </p:spPr>
        <p:txBody>
          <a:bodyPr wrap="none" rtlCol="0">
            <a:spAutoFit/>
          </a:bodyPr>
          <a:lstStyle/>
          <a:p>
            <a:r>
              <a:rPr lang="en-US" sz="1200" b="1" dirty="0"/>
              <a:t>H</a:t>
            </a:r>
          </a:p>
        </p:txBody>
      </p:sp>
    </p:spTree>
    <p:extLst>
      <p:ext uri="{BB962C8B-B14F-4D97-AF65-F5344CB8AC3E}">
        <p14:creationId xmlns:p14="http://schemas.microsoft.com/office/powerpoint/2010/main" val="7960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Title 5">
            <a:extLst>
              <a:ext uri="{FF2B5EF4-FFF2-40B4-BE49-F238E27FC236}">
                <a16:creationId xmlns:a16="http://schemas.microsoft.com/office/drawing/2014/main" id="{2BD2C6F7-DCF5-4CBD-BE82-17D911B45337}"/>
              </a:ext>
            </a:extLst>
          </p:cNvPr>
          <p:cNvSpPr>
            <a:spLocks noGrp="1"/>
          </p:cNvSpPr>
          <p:nvPr>
            <p:ph type="title"/>
          </p:nvPr>
        </p:nvSpPr>
        <p:spPr/>
        <p:txBody>
          <a:bodyPr>
            <a:normAutofit fontScale="90000"/>
          </a:bodyPr>
          <a:lstStyle/>
          <a:p>
            <a:r>
              <a:rPr lang="en-US" dirty="0">
                <a:latin typeface="+mn-lt"/>
              </a:rPr>
              <a:t>Results – Avg Increase in Spending per Person - OASDI </a:t>
            </a:r>
          </a:p>
        </p:txBody>
      </p:sp>
      <p:cxnSp>
        <p:nvCxnSpPr>
          <p:cNvPr id="10" name="Straight Connector 9">
            <a:extLst>
              <a:ext uri="{FF2B5EF4-FFF2-40B4-BE49-F238E27FC236}">
                <a16:creationId xmlns:a16="http://schemas.microsoft.com/office/drawing/2014/main" id="{9315EADE-425B-453D-8E1B-FA0FEC94E2E9}"/>
              </a:ext>
            </a:extLst>
          </p:cNvPr>
          <p:cNvCxnSpPr>
            <a:cxnSpLocks/>
          </p:cNvCxnSpPr>
          <p:nvPr/>
        </p:nvCxnSpPr>
        <p:spPr>
          <a:xfrm>
            <a:off x="311700" y="1036094"/>
            <a:ext cx="85206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2" name="Picture 1">
            <a:extLst>
              <a:ext uri="{FF2B5EF4-FFF2-40B4-BE49-F238E27FC236}">
                <a16:creationId xmlns:a16="http://schemas.microsoft.com/office/drawing/2014/main" id="{A806F8AE-6B9A-48DF-8839-0E78D2343CC5}"/>
              </a:ext>
            </a:extLst>
          </p:cNvPr>
          <p:cNvPicPr>
            <a:picLocks noChangeAspect="1"/>
          </p:cNvPicPr>
          <p:nvPr/>
        </p:nvPicPr>
        <p:blipFill>
          <a:blip r:embed="rId3"/>
          <a:stretch>
            <a:fillRect/>
          </a:stretch>
        </p:blipFill>
        <p:spPr>
          <a:xfrm>
            <a:off x="4911783" y="1723849"/>
            <a:ext cx="3600449" cy="1957387"/>
          </a:xfrm>
          <a:prstGeom prst="rect">
            <a:avLst/>
          </a:prstGeom>
        </p:spPr>
      </p:pic>
      <p:pic>
        <p:nvPicPr>
          <p:cNvPr id="3" name="Picture 2">
            <a:extLst>
              <a:ext uri="{FF2B5EF4-FFF2-40B4-BE49-F238E27FC236}">
                <a16:creationId xmlns:a16="http://schemas.microsoft.com/office/drawing/2014/main" id="{953AFC50-06E8-4475-9207-C22EB7161BD7}"/>
              </a:ext>
            </a:extLst>
          </p:cNvPr>
          <p:cNvPicPr>
            <a:picLocks noChangeAspect="1"/>
          </p:cNvPicPr>
          <p:nvPr/>
        </p:nvPicPr>
        <p:blipFill>
          <a:blip r:embed="rId4"/>
          <a:stretch>
            <a:fillRect/>
          </a:stretch>
        </p:blipFill>
        <p:spPr>
          <a:xfrm>
            <a:off x="4911782" y="3776848"/>
            <a:ext cx="3600450" cy="128016"/>
          </a:xfrm>
          <a:prstGeom prst="rect">
            <a:avLst/>
          </a:prstGeom>
        </p:spPr>
      </p:pic>
      <p:sp>
        <p:nvSpPr>
          <p:cNvPr id="4" name="TextBox 3">
            <a:extLst>
              <a:ext uri="{FF2B5EF4-FFF2-40B4-BE49-F238E27FC236}">
                <a16:creationId xmlns:a16="http://schemas.microsoft.com/office/drawing/2014/main" id="{7F4984AF-2482-498F-8F38-999E788634CF}"/>
              </a:ext>
            </a:extLst>
          </p:cNvPr>
          <p:cNvSpPr txBox="1"/>
          <p:nvPr/>
        </p:nvSpPr>
        <p:spPr>
          <a:xfrm>
            <a:off x="4820342" y="3869671"/>
            <a:ext cx="607859" cy="261610"/>
          </a:xfrm>
          <a:prstGeom prst="rect">
            <a:avLst/>
          </a:prstGeom>
          <a:noFill/>
        </p:spPr>
        <p:txBody>
          <a:bodyPr wrap="none" rtlCol="0">
            <a:spAutoFit/>
          </a:bodyPr>
          <a:lstStyle/>
          <a:p>
            <a:r>
              <a:rPr lang="en-US" sz="1100" b="1" dirty="0"/>
              <a:t>23 USD</a:t>
            </a:r>
          </a:p>
        </p:txBody>
      </p:sp>
      <p:sp>
        <p:nvSpPr>
          <p:cNvPr id="7" name="TextBox 6">
            <a:extLst>
              <a:ext uri="{FF2B5EF4-FFF2-40B4-BE49-F238E27FC236}">
                <a16:creationId xmlns:a16="http://schemas.microsoft.com/office/drawing/2014/main" id="{DC212453-7FB9-4399-A569-574039C7B00F}"/>
              </a:ext>
            </a:extLst>
          </p:cNvPr>
          <p:cNvSpPr txBox="1"/>
          <p:nvPr/>
        </p:nvSpPr>
        <p:spPr>
          <a:xfrm>
            <a:off x="7995813" y="3869671"/>
            <a:ext cx="607859" cy="261610"/>
          </a:xfrm>
          <a:prstGeom prst="rect">
            <a:avLst/>
          </a:prstGeom>
          <a:noFill/>
        </p:spPr>
        <p:txBody>
          <a:bodyPr wrap="none" rtlCol="0">
            <a:spAutoFit/>
          </a:bodyPr>
          <a:lstStyle/>
          <a:p>
            <a:r>
              <a:rPr lang="en-US" sz="1100" b="1" dirty="0"/>
              <a:t>33 USD</a:t>
            </a:r>
          </a:p>
        </p:txBody>
      </p:sp>
      <p:pic>
        <p:nvPicPr>
          <p:cNvPr id="5" name="Picture 4">
            <a:extLst>
              <a:ext uri="{FF2B5EF4-FFF2-40B4-BE49-F238E27FC236}">
                <a16:creationId xmlns:a16="http://schemas.microsoft.com/office/drawing/2014/main" id="{9922B86E-7963-4BF9-809A-547F3FA17144}"/>
              </a:ext>
            </a:extLst>
          </p:cNvPr>
          <p:cNvPicPr>
            <a:picLocks noChangeAspect="1"/>
          </p:cNvPicPr>
          <p:nvPr/>
        </p:nvPicPr>
        <p:blipFill>
          <a:blip r:embed="rId5"/>
          <a:stretch>
            <a:fillRect/>
          </a:stretch>
        </p:blipFill>
        <p:spPr>
          <a:xfrm>
            <a:off x="975203" y="1911318"/>
            <a:ext cx="1085850" cy="2847975"/>
          </a:xfrm>
          <a:prstGeom prst="rect">
            <a:avLst/>
          </a:prstGeom>
        </p:spPr>
      </p:pic>
      <p:pic>
        <p:nvPicPr>
          <p:cNvPr id="8" name="Picture 7">
            <a:extLst>
              <a:ext uri="{FF2B5EF4-FFF2-40B4-BE49-F238E27FC236}">
                <a16:creationId xmlns:a16="http://schemas.microsoft.com/office/drawing/2014/main" id="{6538977D-E7D5-45F4-B9EF-2FEBCE2CE9E4}"/>
              </a:ext>
            </a:extLst>
          </p:cNvPr>
          <p:cNvPicPr>
            <a:picLocks noChangeAspect="1"/>
          </p:cNvPicPr>
          <p:nvPr/>
        </p:nvPicPr>
        <p:blipFill>
          <a:blip r:embed="rId6"/>
          <a:stretch>
            <a:fillRect/>
          </a:stretch>
        </p:blipFill>
        <p:spPr>
          <a:xfrm>
            <a:off x="2667268" y="1887592"/>
            <a:ext cx="1095375" cy="2828925"/>
          </a:xfrm>
          <a:prstGeom prst="rect">
            <a:avLst/>
          </a:prstGeom>
        </p:spPr>
      </p:pic>
      <p:sp>
        <p:nvSpPr>
          <p:cNvPr id="9" name="TextBox 8">
            <a:extLst>
              <a:ext uri="{FF2B5EF4-FFF2-40B4-BE49-F238E27FC236}">
                <a16:creationId xmlns:a16="http://schemas.microsoft.com/office/drawing/2014/main" id="{D4886C3A-75A1-4EEB-9BC7-BCE99E5EC015}"/>
              </a:ext>
            </a:extLst>
          </p:cNvPr>
          <p:cNvSpPr txBox="1"/>
          <p:nvPr/>
        </p:nvSpPr>
        <p:spPr>
          <a:xfrm>
            <a:off x="1114652" y="1458859"/>
            <a:ext cx="806952" cy="369332"/>
          </a:xfrm>
          <a:prstGeom prst="rect">
            <a:avLst/>
          </a:prstGeom>
          <a:noFill/>
        </p:spPr>
        <p:txBody>
          <a:bodyPr wrap="none" rtlCol="0">
            <a:spAutoFit/>
          </a:bodyPr>
          <a:lstStyle/>
          <a:p>
            <a:r>
              <a:rPr lang="en-US" dirty="0"/>
              <a:t>Top 10</a:t>
            </a:r>
          </a:p>
        </p:txBody>
      </p:sp>
      <p:sp>
        <p:nvSpPr>
          <p:cNvPr id="11" name="TextBox 10">
            <a:extLst>
              <a:ext uri="{FF2B5EF4-FFF2-40B4-BE49-F238E27FC236}">
                <a16:creationId xmlns:a16="http://schemas.microsoft.com/office/drawing/2014/main" id="{1D45DDBD-248A-45C9-ADC4-9E922319F09A}"/>
              </a:ext>
            </a:extLst>
          </p:cNvPr>
          <p:cNvSpPr txBox="1"/>
          <p:nvPr/>
        </p:nvSpPr>
        <p:spPr>
          <a:xfrm>
            <a:off x="2623686" y="1458859"/>
            <a:ext cx="1173013" cy="369332"/>
          </a:xfrm>
          <a:prstGeom prst="rect">
            <a:avLst/>
          </a:prstGeom>
          <a:noFill/>
        </p:spPr>
        <p:txBody>
          <a:bodyPr wrap="none" rtlCol="0">
            <a:spAutoFit/>
          </a:bodyPr>
          <a:lstStyle/>
          <a:p>
            <a:r>
              <a:rPr lang="en-US" dirty="0"/>
              <a:t>Bottom 10</a:t>
            </a:r>
          </a:p>
        </p:txBody>
      </p:sp>
      <p:sp>
        <p:nvSpPr>
          <p:cNvPr id="12" name="TextBox 11">
            <a:extLst>
              <a:ext uri="{FF2B5EF4-FFF2-40B4-BE49-F238E27FC236}">
                <a16:creationId xmlns:a16="http://schemas.microsoft.com/office/drawing/2014/main" id="{B2A07CB1-13B7-4C24-9473-BA8C6376060B}"/>
              </a:ext>
            </a:extLst>
          </p:cNvPr>
          <p:cNvSpPr txBox="1"/>
          <p:nvPr/>
        </p:nvSpPr>
        <p:spPr>
          <a:xfrm>
            <a:off x="1512868" y="4830209"/>
            <a:ext cx="1697324" cy="338554"/>
          </a:xfrm>
          <a:prstGeom prst="rect">
            <a:avLst/>
          </a:prstGeom>
          <a:noFill/>
        </p:spPr>
        <p:txBody>
          <a:bodyPr wrap="none" rtlCol="0">
            <a:spAutoFit/>
          </a:bodyPr>
          <a:lstStyle/>
          <a:p>
            <a:r>
              <a:rPr lang="en-US" sz="1600" dirty="0"/>
              <a:t>Figures are in USD</a:t>
            </a:r>
          </a:p>
        </p:txBody>
      </p:sp>
      <p:sp>
        <p:nvSpPr>
          <p:cNvPr id="13" name="TextBox 12">
            <a:extLst>
              <a:ext uri="{FF2B5EF4-FFF2-40B4-BE49-F238E27FC236}">
                <a16:creationId xmlns:a16="http://schemas.microsoft.com/office/drawing/2014/main" id="{98D5FF8A-18F4-4533-A0D7-9CE9FB8516BA}"/>
              </a:ext>
            </a:extLst>
          </p:cNvPr>
          <p:cNvSpPr txBox="1"/>
          <p:nvPr/>
        </p:nvSpPr>
        <p:spPr>
          <a:xfrm>
            <a:off x="411939" y="1044153"/>
            <a:ext cx="6609182" cy="338554"/>
          </a:xfrm>
          <a:prstGeom prst="rect">
            <a:avLst/>
          </a:prstGeom>
          <a:noFill/>
        </p:spPr>
        <p:txBody>
          <a:bodyPr wrap="none" rtlCol="0">
            <a:spAutoFit/>
          </a:bodyPr>
          <a:lstStyle/>
          <a:p>
            <a:r>
              <a:rPr lang="en-US" sz="1600" dirty="0"/>
              <a:t>(1) Top Spenders don’t feature in Top 10	(2) Doesn’t align with population</a:t>
            </a:r>
          </a:p>
        </p:txBody>
      </p:sp>
    </p:spTree>
    <p:extLst>
      <p:ext uri="{BB962C8B-B14F-4D97-AF65-F5344CB8AC3E}">
        <p14:creationId xmlns:p14="http://schemas.microsoft.com/office/powerpoint/2010/main" val="1952533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395</TotalTime>
  <Words>518</Words>
  <Application>Microsoft Office PowerPoint</Application>
  <PresentationFormat>On-screen Show (16:9)</PresentationFormat>
  <Paragraphs>113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Final Project Presentation</vt:lpstr>
      <vt:lpstr>Introduction</vt:lpstr>
      <vt:lpstr>Data</vt:lpstr>
      <vt:lpstr>Motivation</vt:lpstr>
      <vt:lpstr>Results – Distribution of Total Spending - OASDI</vt:lpstr>
      <vt:lpstr>Results – Distribution of Total Spending - SSI</vt:lpstr>
      <vt:lpstr>Results – Distribution of Total Beneficiaries - OASDI</vt:lpstr>
      <vt:lpstr>Results – Distribution of Total Beneficiaries - SSI</vt:lpstr>
      <vt:lpstr>Results – Avg Increase in Spending per Person - OASDI </vt:lpstr>
      <vt:lpstr>Results – Avg Increase in Spending per Person - SSI </vt:lpstr>
      <vt:lpstr>Results – OASDI vs. SSI spending</vt:lpstr>
      <vt:lpstr>Results – Category-Wise spending trend across years</vt:lpstr>
      <vt:lpstr>Results – Spending increase vs. Population increase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 Presentations</dc:title>
  <cp:lastModifiedBy>Tejas Jagadeesh</cp:lastModifiedBy>
  <cp:revision>83</cp:revision>
  <dcterms:modified xsi:type="dcterms:W3CDTF">2018-12-10T07:22:14Z</dcterms:modified>
</cp:coreProperties>
</file>