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@.xlsx]A.1!PivotTable7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Acceptance</a:t>
            </a:r>
            <a:r>
              <a:rPr lang="en-IN" b="1" baseline="0"/>
              <a:t> Rate , Rating wrt Property Types</a:t>
            </a:r>
            <a:endParaRPr lang="en-IN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A.1!$H$3</c:f>
              <c:strCache>
                <c:ptCount val="1"/>
                <c:pt idx="0">
                  <c:v>Avg_Acceptance_rate1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A.1!$G$4:$G$9</c:f>
              <c:strCache>
                <c:ptCount val="6"/>
                <c:pt idx="0">
                  <c:v>Average</c:v>
                </c:pt>
                <c:pt idx="1">
                  <c:v>Dull</c:v>
                </c:pt>
                <c:pt idx="2">
                  <c:v>Excellent</c:v>
                </c:pt>
                <c:pt idx="3">
                  <c:v>Good</c:v>
                </c:pt>
                <c:pt idx="4">
                  <c:v>NULL</c:v>
                </c:pt>
                <c:pt idx="5">
                  <c:v>Worse</c:v>
                </c:pt>
              </c:strCache>
            </c:strRef>
          </c:cat>
          <c:val>
            <c:numRef>
              <c:f>A.1!$H$4:$H$9</c:f>
              <c:numCache>
                <c:formatCode>General</c:formatCode>
                <c:ptCount val="6"/>
                <c:pt idx="0">
                  <c:v>83.860952380952398</c:v>
                </c:pt>
                <c:pt idx="1">
                  <c:v>56.607599999999991</c:v>
                </c:pt>
                <c:pt idx="2">
                  <c:v>99.208823529411745</c:v>
                </c:pt>
                <c:pt idx="3">
                  <c:v>93.074999999999989</c:v>
                </c:pt>
                <c:pt idx="4">
                  <c:v>85.534999999999997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71-4A31-917E-40BBAC55A9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39323471"/>
        <c:axId val="2068302191"/>
      </c:barChart>
      <c:lineChart>
        <c:grouping val="stacked"/>
        <c:varyColors val="0"/>
        <c:ser>
          <c:idx val="1"/>
          <c:order val="1"/>
          <c:tx>
            <c:strRef>
              <c:f>A.1!$I$3</c:f>
              <c:strCache>
                <c:ptCount val="1"/>
                <c:pt idx="0">
                  <c:v>Count of property_type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A.1!$G$4:$G$9</c:f>
              <c:strCache>
                <c:ptCount val="6"/>
                <c:pt idx="0">
                  <c:v>Average</c:v>
                </c:pt>
                <c:pt idx="1">
                  <c:v>Dull</c:v>
                </c:pt>
                <c:pt idx="2">
                  <c:v>Excellent</c:v>
                </c:pt>
                <c:pt idx="3">
                  <c:v>Good</c:v>
                </c:pt>
                <c:pt idx="4">
                  <c:v>NULL</c:v>
                </c:pt>
                <c:pt idx="5">
                  <c:v>Worse</c:v>
                </c:pt>
              </c:strCache>
            </c:strRef>
          </c:cat>
          <c:val>
            <c:numRef>
              <c:f>A.1!$I$4:$I$9</c:f>
              <c:numCache>
                <c:formatCode>General</c:formatCode>
                <c:ptCount val="6"/>
                <c:pt idx="0">
                  <c:v>21</c:v>
                </c:pt>
                <c:pt idx="1">
                  <c:v>25</c:v>
                </c:pt>
                <c:pt idx="2">
                  <c:v>17</c:v>
                </c:pt>
                <c:pt idx="3">
                  <c:v>2</c:v>
                </c:pt>
                <c:pt idx="4">
                  <c:v>2</c:v>
                </c:pt>
                <c:pt idx="5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71-4A31-917E-40BBAC55A9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1314991"/>
        <c:axId val="651313327"/>
      </c:lineChart>
      <c:catAx>
        <c:axId val="639323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8302191"/>
        <c:crosses val="autoZero"/>
        <c:auto val="1"/>
        <c:lblAlgn val="ctr"/>
        <c:lblOffset val="100"/>
        <c:noMultiLvlLbl val="0"/>
      </c:catAx>
      <c:valAx>
        <c:axId val="20683021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23471"/>
        <c:crosses val="autoZero"/>
        <c:crossBetween val="between"/>
      </c:valAx>
      <c:valAx>
        <c:axId val="651313327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314991"/>
        <c:crosses val="max"/>
        <c:crossBetween val="between"/>
      </c:valAx>
      <c:catAx>
        <c:axId val="65131499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5131332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@.xlsx]D.1!PivotTable5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>
                <a:solidFill>
                  <a:schemeClr val="tx1"/>
                </a:solidFill>
              </a:rPr>
              <a:t>Count of words wrt Property</a:t>
            </a:r>
            <a:r>
              <a:rPr lang="en-IN" b="1" baseline="0">
                <a:solidFill>
                  <a:schemeClr val="tx1"/>
                </a:solidFill>
              </a:rPr>
              <a:t> types</a:t>
            </a:r>
            <a:endParaRPr lang="en-IN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4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5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4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5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4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5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D.1!$J$2</c:f>
              <c:strCache>
                <c:ptCount val="1"/>
                <c:pt idx="0">
                  <c:v>Beautiful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D.1!$I$3:$I$29</c:f>
              <c:strCache>
                <c:ptCount val="26"/>
                <c:pt idx="0">
                  <c:v>Entire bungalow</c:v>
                </c:pt>
                <c:pt idx="1">
                  <c:v>Entire condo</c:v>
                </c:pt>
                <c:pt idx="2">
                  <c:v>Entire condominium (condo)</c:v>
                </c:pt>
                <c:pt idx="3">
                  <c:v>Entire guest suite</c:v>
                </c:pt>
                <c:pt idx="4">
                  <c:v>Entire guesthouse</c:v>
                </c:pt>
                <c:pt idx="5">
                  <c:v>Entire home</c:v>
                </c:pt>
                <c:pt idx="6">
                  <c:v>Entire loft</c:v>
                </c:pt>
                <c:pt idx="7">
                  <c:v>Entire place</c:v>
                </c:pt>
                <c:pt idx="8">
                  <c:v>Entire rental unit</c:v>
                </c:pt>
                <c:pt idx="9">
                  <c:v>Entire residential home</c:v>
                </c:pt>
                <c:pt idx="10">
                  <c:v>Entire serviced apartment</c:v>
                </c:pt>
                <c:pt idx="11">
                  <c:v>Entire townhouse</c:v>
                </c:pt>
                <c:pt idx="12">
                  <c:v>Floor</c:v>
                </c:pt>
                <c:pt idx="13">
                  <c:v>Private room in bed and breakfast</c:v>
                </c:pt>
                <c:pt idx="14">
                  <c:v>Private room in condo</c:v>
                </c:pt>
                <c:pt idx="15">
                  <c:v>Private room in condominium (condo)</c:v>
                </c:pt>
                <c:pt idx="16">
                  <c:v>Private room in guest suite</c:v>
                </c:pt>
                <c:pt idx="17">
                  <c:v>Private room in home</c:v>
                </c:pt>
                <c:pt idx="18">
                  <c:v>Private room in loft</c:v>
                </c:pt>
                <c:pt idx="19">
                  <c:v>Private room in rental unit</c:v>
                </c:pt>
                <c:pt idx="20">
                  <c:v>Private room in residential home</c:v>
                </c:pt>
                <c:pt idx="21">
                  <c:v>Private room in townhouse</c:v>
                </c:pt>
                <c:pt idx="22">
                  <c:v>Private room in villa</c:v>
                </c:pt>
                <c:pt idx="23">
                  <c:v>Room in boutique hotel</c:v>
                </c:pt>
                <c:pt idx="24">
                  <c:v>Shared room in hostel</c:v>
                </c:pt>
                <c:pt idx="25">
                  <c:v>Shared room in rental unit</c:v>
                </c:pt>
              </c:strCache>
            </c:strRef>
          </c:cat>
          <c:val>
            <c:numRef>
              <c:f>D.1!$J$3:$J$29</c:f>
              <c:numCache>
                <c:formatCode>General</c:formatCode>
                <c:ptCount val="26"/>
                <c:pt idx="0">
                  <c:v>13</c:v>
                </c:pt>
                <c:pt idx="1">
                  <c:v>475</c:v>
                </c:pt>
                <c:pt idx="2">
                  <c:v>2109</c:v>
                </c:pt>
                <c:pt idx="3">
                  <c:v>3397</c:v>
                </c:pt>
                <c:pt idx="4">
                  <c:v>227</c:v>
                </c:pt>
                <c:pt idx="5">
                  <c:v>657</c:v>
                </c:pt>
                <c:pt idx="6">
                  <c:v>1159</c:v>
                </c:pt>
                <c:pt idx="7">
                  <c:v>26</c:v>
                </c:pt>
                <c:pt idx="8">
                  <c:v>2771</c:v>
                </c:pt>
                <c:pt idx="9">
                  <c:v>2445</c:v>
                </c:pt>
                <c:pt idx="10">
                  <c:v>18</c:v>
                </c:pt>
                <c:pt idx="11">
                  <c:v>306</c:v>
                </c:pt>
                <c:pt idx="12">
                  <c:v>6</c:v>
                </c:pt>
                <c:pt idx="13">
                  <c:v>7</c:v>
                </c:pt>
                <c:pt idx="14">
                  <c:v>72</c:v>
                </c:pt>
                <c:pt idx="15">
                  <c:v>144</c:v>
                </c:pt>
                <c:pt idx="16">
                  <c:v>85</c:v>
                </c:pt>
                <c:pt idx="17">
                  <c:v>163</c:v>
                </c:pt>
                <c:pt idx="18">
                  <c:v>4</c:v>
                </c:pt>
                <c:pt idx="19">
                  <c:v>391</c:v>
                </c:pt>
                <c:pt idx="20">
                  <c:v>1301</c:v>
                </c:pt>
                <c:pt idx="21">
                  <c:v>85</c:v>
                </c:pt>
                <c:pt idx="22">
                  <c:v>49</c:v>
                </c:pt>
                <c:pt idx="23">
                  <c:v>128</c:v>
                </c:pt>
                <c:pt idx="24">
                  <c:v>1</c:v>
                </c:pt>
                <c:pt idx="25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98-417B-BD64-D4DE5B8DBE11}"/>
            </c:ext>
          </c:extLst>
        </c:ser>
        <c:ser>
          <c:idx val="1"/>
          <c:order val="1"/>
          <c:tx>
            <c:strRef>
              <c:f>D.1!$K$2</c:f>
              <c:strCache>
                <c:ptCount val="1"/>
                <c:pt idx="0">
                  <c:v>Great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D.1!$I$3:$I$29</c:f>
              <c:strCache>
                <c:ptCount val="26"/>
                <c:pt idx="0">
                  <c:v>Entire bungalow</c:v>
                </c:pt>
                <c:pt idx="1">
                  <c:v>Entire condo</c:v>
                </c:pt>
                <c:pt idx="2">
                  <c:v>Entire condominium (condo)</c:v>
                </c:pt>
                <c:pt idx="3">
                  <c:v>Entire guest suite</c:v>
                </c:pt>
                <c:pt idx="4">
                  <c:v>Entire guesthouse</c:v>
                </c:pt>
                <c:pt idx="5">
                  <c:v>Entire home</c:v>
                </c:pt>
                <c:pt idx="6">
                  <c:v>Entire loft</c:v>
                </c:pt>
                <c:pt idx="7">
                  <c:v>Entire place</c:v>
                </c:pt>
                <c:pt idx="8">
                  <c:v>Entire rental unit</c:v>
                </c:pt>
                <c:pt idx="9">
                  <c:v>Entire residential home</c:v>
                </c:pt>
                <c:pt idx="10">
                  <c:v>Entire serviced apartment</c:v>
                </c:pt>
                <c:pt idx="11">
                  <c:v>Entire townhouse</c:v>
                </c:pt>
                <c:pt idx="12">
                  <c:v>Floor</c:v>
                </c:pt>
                <c:pt idx="13">
                  <c:v>Private room in bed and breakfast</c:v>
                </c:pt>
                <c:pt idx="14">
                  <c:v>Private room in condo</c:v>
                </c:pt>
                <c:pt idx="15">
                  <c:v>Private room in condominium (condo)</c:v>
                </c:pt>
                <c:pt idx="16">
                  <c:v>Private room in guest suite</c:v>
                </c:pt>
                <c:pt idx="17">
                  <c:v>Private room in home</c:v>
                </c:pt>
                <c:pt idx="18">
                  <c:v>Private room in loft</c:v>
                </c:pt>
                <c:pt idx="19">
                  <c:v>Private room in rental unit</c:v>
                </c:pt>
                <c:pt idx="20">
                  <c:v>Private room in residential home</c:v>
                </c:pt>
                <c:pt idx="21">
                  <c:v>Private room in townhouse</c:v>
                </c:pt>
                <c:pt idx="22">
                  <c:v>Private room in villa</c:v>
                </c:pt>
                <c:pt idx="23">
                  <c:v>Room in boutique hotel</c:v>
                </c:pt>
                <c:pt idx="24">
                  <c:v>Shared room in hostel</c:v>
                </c:pt>
                <c:pt idx="25">
                  <c:v>Shared room in rental unit</c:v>
                </c:pt>
              </c:strCache>
            </c:strRef>
          </c:cat>
          <c:val>
            <c:numRef>
              <c:f>D.1!$K$3:$K$29</c:f>
              <c:numCache>
                <c:formatCode>General</c:formatCode>
                <c:ptCount val="26"/>
                <c:pt idx="0">
                  <c:v>77</c:v>
                </c:pt>
                <c:pt idx="1">
                  <c:v>2480</c:v>
                </c:pt>
                <c:pt idx="2">
                  <c:v>12564</c:v>
                </c:pt>
                <c:pt idx="3">
                  <c:v>15275</c:v>
                </c:pt>
                <c:pt idx="4">
                  <c:v>958</c:v>
                </c:pt>
                <c:pt idx="5">
                  <c:v>2654</c:v>
                </c:pt>
                <c:pt idx="6">
                  <c:v>3731</c:v>
                </c:pt>
                <c:pt idx="7">
                  <c:v>185</c:v>
                </c:pt>
                <c:pt idx="8">
                  <c:v>15010</c:v>
                </c:pt>
                <c:pt idx="9">
                  <c:v>9550</c:v>
                </c:pt>
                <c:pt idx="10">
                  <c:v>268</c:v>
                </c:pt>
                <c:pt idx="11">
                  <c:v>1225</c:v>
                </c:pt>
                <c:pt idx="12">
                  <c:v>24</c:v>
                </c:pt>
                <c:pt idx="13">
                  <c:v>18</c:v>
                </c:pt>
                <c:pt idx="14">
                  <c:v>297</c:v>
                </c:pt>
                <c:pt idx="15">
                  <c:v>704</c:v>
                </c:pt>
                <c:pt idx="16">
                  <c:v>621</c:v>
                </c:pt>
                <c:pt idx="17">
                  <c:v>1000</c:v>
                </c:pt>
                <c:pt idx="18">
                  <c:v>71</c:v>
                </c:pt>
                <c:pt idx="19">
                  <c:v>2007</c:v>
                </c:pt>
                <c:pt idx="20">
                  <c:v>6924</c:v>
                </c:pt>
                <c:pt idx="21">
                  <c:v>291</c:v>
                </c:pt>
                <c:pt idx="22">
                  <c:v>120</c:v>
                </c:pt>
                <c:pt idx="23">
                  <c:v>731</c:v>
                </c:pt>
                <c:pt idx="24">
                  <c:v>73</c:v>
                </c:pt>
                <c:pt idx="25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98-417B-BD64-D4DE5B8DBE11}"/>
            </c:ext>
          </c:extLst>
        </c:ser>
        <c:ser>
          <c:idx val="2"/>
          <c:order val="2"/>
          <c:tx>
            <c:strRef>
              <c:f>D.1!$L$2</c:f>
              <c:strCache>
                <c:ptCount val="1"/>
                <c:pt idx="0">
                  <c:v>Nice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D.1!$I$3:$I$29</c:f>
              <c:strCache>
                <c:ptCount val="26"/>
                <c:pt idx="0">
                  <c:v>Entire bungalow</c:v>
                </c:pt>
                <c:pt idx="1">
                  <c:v>Entire condo</c:v>
                </c:pt>
                <c:pt idx="2">
                  <c:v>Entire condominium (condo)</c:v>
                </c:pt>
                <c:pt idx="3">
                  <c:v>Entire guest suite</c:v>
                </c:pt>
                <c:pt idx="4">
                  <c:v>Entire guesthouse</c:v>
                </c:pt>
                <c:pt idx="5">
                  <c:v>Entire home</c:v>
                </c:pt>
                <c:pt idx="6">
                  <c:v>Entire loft</c:v>
                </c:pt>
                <c:pt idx="7">
                  <c:v>Entire place</c:v>
                </c:pt>
                <c:pt idx="8">
                  <c:v>Entire rental unit</c:v>
                </c:pt>
                <c:pt idx="9">
                  <c:v>Entire residential home</c:v>
                </c:pt>
                <c:pt idx="10">
                  <c:v>Entire serviced apartment</c:v>
                </c:pt>
                <c:pt idx="11">
                  <c:v>Entire townhouse</c:v>
                </c:pt>
                <c:pt idx="12">
                  <c:v>Floor</c:v>
                </c:pt>
                <c:pt idx="13">
                  <c:v>Private room in bed and breakfast</c:v>
                </c:pt>
                <c:pt idx="14">
                  <c:v>Private room in condo</c:v>
                </c:pt>
                <c:pt idx="15">
                  <c:v>Private room in condominium (condo)</c:v>
                </c:pt>
                <c:pt idx="16">
                  <c:v>Private room in guest suite</c:v>
                </c:pt>
                <c:pt idx="17">
                  <c:v>Private room in home</c:v>
                </c:pt>
                <c:pt idx="18">
                  <c:v>Private room in loft</c:v>
                </c:pt>
                <c:pt idx="19">
                  <c:v>Private room in rental unit</c:v>
                </c:pt>
                <c:pt idx="20">
                  <c:v>Private room in residential home</c:v>
                </c:pt>
                <c:pt idx="21">
                  <c:v>Private room in townhouse</c:v>
                </c:pt>
                <c:pt idx="22">
                  <c:v>Private room in villa</c:v>
                </c:pt>
                <c:pt idx="23">
                  <c:v>Room in boutique hotel</c:v>
                </c:pt>
                <c:pt idx="24">
                  <c:v>Shared room in hostel</c:v>
                </c:pt>
                <c:pt idx="25">
                  <c:v>Shared room in rental unit</c:v>
                </c:pt>
              </c:strCache>
            </c:strRef>
          </c:cat>
          <c:val>
            <c:numRef>
              <c:f>D.1!$L$3:$L$29</c:f>
              <c:numCache>
                <c:formatCode>General</c:formatCode>
                <c:ptCount val="26"/>
                <c:pt idx="0">
                  <c:v>34</c:v>
                </c:pt>
                <c:pt idx="1">
                  <c:v>777</c:v>
                </c:pt>
                <c:pt idx="2">
                  <c:v>3814</c:v>
                </c:pt>
                <c:pt idx="3">
                  <c:v>6367</c:v>
                </c:pt>
                <c:pt idx="4">
                  <c:v>393</c:v>
                </c:pt>
                <c:pt idx="5">
                  <c:v>1103</c:v>
                </c:pt>
                <c:pt idx="6">
                  <c:v>979</c:v>
                </c:pt>
                <c:pt idx="7">
                  <c:v>77</c:v>
                </c:pt>
                <c:pt idx="8">
                  <c:v>4753</c:v>
                </c:pt>
                <c:pt idx="9">
                  <c:v>4044</c:v>
                </c:pt>
                <c:pt idx="10">
                  <c:v>98</c:v>
                </c:pt>
                <c:pt idx="11">
                  <c:v>373</c:v>
                </c:pt>
                <c:pt idx="12">
                  <c:v>7</c:v>
                </c:pt>
                <c:pt idx="13">
                  <c:v>7</c:v>
                </c:pt>
                <c:pt idx="14">
                  <c:v>130</c:v>
                </c:pt>
                <c:pt idx="15">
                  <c:v>282</c:v>
                </c:pt>
                <c:pt idx="16">
                  <c:v>344</c:v>
                </c:pt>
                <c:pt idx="17">
                  <c:v>610</c:v>
                </c:pt>
                <c:pt idx="18">
                  <c:v>17</c:v>
                </c:pt>
                <c:pt idx="19">
                  <c:v>805</c:v>
                </c:pt>
                <c:pt idx="20">
                  <c:v>3957</c:v>
                </c:pt>
                <c:pt idx="21">
                  <c:v>134</c:v>
                </c:pt>
                <c:pt idx="22">
                  <c:v>63</c:v>
                </c:pt>
                <c:pt idx="23">
                  <c:v>236</c:v>
                </c:pt>
                <c:pt idx="24">
                  <c:v>31</c:v>
                </c:pt>
                <c:pt idx="25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098-417B-BD64-D4DE5B8DBE11}"/>
            </c:ext>
          </c:extLst>
        </c:ser>
        <c:ser>
          <c:idx val="3"/>
          <c:order val="3"/>
          <c:tx>
            <c:strRef>
              <c:f>D.1!$M$2</c:f>
              <c:strCache>
                <c:ptCount val="1"/>
                <c:pt idx="0">
                  <c:v>Wonderful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D.1!$I$3:$I$29</c:f>
              <c:strCache>
                <c:ptCount val="26"/>
                <c:pt idx="0">
                  <c:v>Entire bungalow</c:v>
                </c:pt>
                <c:pt idx="1">
                  <c:v>Entire condo</c:v>
                </c:pt>
                <c:pt idx="2">
                  <c:v>Entire condominium (condo)</c:v>
                </c:pt>
                <c:pt idx="3">
                  <c:v>Entire guest suite</c:v>
                </c:pt>
                <c:pt idx="4">
                  <c:v>Entire guesthouse</c:v>
                </c:pt>
                <c:pt idx="5">
                  <c:v>Entire home</c:v>
                </c:pt>
                <c:pt idx="6">
                  <c:v>Entire loft</c:v>
                </c:pt>
                <c:pt idx="7">
                  <c:v>Entire place</c:v>
                </c:pt>
                <c:pt idx="8">
                  <c:v>Entire rental unit</c:v>
                </c:pt>
                <c:pt idx="9">
                  <c:v>Entire residential home</c:v>
                </c:pt>
                <c:pt idx="10">
                  <c:v>Entire serviced apartment</c:v>
                </c:pt>
                <c:pt idx="11">
                  <c:v>Entire townhouse</c:v>
                </c:pt>
                <c:pt idx="12">
                  <c:v>Floor</c:v>
                </c:pt>
                <c:pt idx="13">
                  <c:v>Private room in bed and breakfast</c:v>
                </c:pt>
                <c:pt idx="14">
                  <c:v>Private room in condo</c:v>
                </c:pt>
                <c:pt idx="15">
                  <c:v>Private room in condominium (condo)</c:v>
                </c:pt>
                <c:pt idx="16">
                  <c:v>Private room in guest suite</c:v>
                </c:pt>
                <c:pt idx="17">
                  <c:v>Private room in home</c:v>
                </c:pt>
                <c:pt idx="18">
                  <c:v>Private room in loft</c:v>
                </c:pt>
                <c:pt idx="19">
                  <c:v>Private room in rental unit</c:v>
                </c:pt>
                <c:pt idx="20">
                  <c:v>Private room in residential home</c:v>
                </c:pt>
                <c:pt idx="21">
                  <c:v>Private room in townhouse</c:v>
                </c:pt>
                <c:pt idx="22">
                  <c:v>Private room in villa</c:v>
                </c:pt>
                <c:pt idx="23">
                  <c:v>Room in boutique hotel</c:v>
                </c:pt>
                <c:pt idx="24">
                  <c:v>Shared room in hostel</c:v>
                </c:pt>
                <c:pt idx="25">
                  <c:v>Shared room in rental unit</c:v>
                </c:pt>
              </c:strCache>
            </c:strRef>
          </c:cat>
          <c:val>
            <c:numRef>
              <c:f>D.1!$M$3:$M$29</c:f>
              <c:numCache>
                <c:formatCode>General</c:formatCode>
                <c:ptCount val="26"/>
                <c:pt idx="0">
                  <c:v>10</c:v>
                </c:pt>
                <c:pt idx="1">
                  <c:v>371</c:v>
                </c:pt>
                <c:pt idx="2">
                  <c:v>1472</c:v>
                </c:pt>
                <c:pt idx="3">
                  <c:v>2965</c:v>
                </c:pt>
                <c:pt idx="4">
                  <c:v>142</c:v>
                </c:pt>
                <c:pt idx="5">
                  <c:v>443</c:v>
                </c:pt>
                <c:pt idx="6">
                  <c:v>540</c:v>
                </c:pt>
                <c:pt idx="7">
                  <c:v>28</c:v>
                </c:pt>
                <c:pt idx="8">
                  <c:v>2172</c:v>
                </c:pt>
                <c:pt idx="9">
                  <c:v>1759</c:v>
                </c:pt>
                <c:pt idx="10">
                  <c:v>15</c:v>
                </c:pt>
                <c:pt idx="11">
                  <c:v>203</c:v>
                </c:pt>
                <c:pt idx="12">
                  <c:v>2</c:v>
                </c:pt>
                <c:pt idx="13">
                  <c:v>2</c:v>
                </c:pt>
                <c:pt idx="14">
                  <c:v>42</c:v>
                </c:pt>
                <c:pt idx="15">
                  <c:v>101</c:v>
                </c:pt>
                <c:pt idx="16">
                  <c:v>90</c:v>
                </c:pt>
                <c:pt idx="17">
                  <c:v>162</c:v>
                </c:pt>
                <c:pt idx="18">
                  <c:v>6</c:v>
                </c:pt>
                <c:pt idx="19">
                  <c:v>346</c:v>
                </c:pt>
                <c:pt idx="20">
                  <c:v>1226</c:v>
                </c:pt>
                <c:pt idx="21">
                  <c:v>60</c:v>
                </c:pt>
                <c:pt idx="22">
                  <c:v>18</c:v>
                </c:pt>
                <c:pt idx="23">
                  <c:v>72</c:v>
                </c:pt>
                <c:pt idx="24">
                  <c:v>5</c:v>
                </c:pt>
                <c:pt idx="25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098-417B-BD64-D4DE5B8DBE11}"/>
            </c:ext>
          </c:extLst>
        </c:ser>
        <c:ser>
          <c:idx val="4"/>
          <c:order val="4"/>
          <c:tx>
            <c:strRef>
              <c:f>D.1!$N$2</c:f>
              <c:strCache>
                <c:ptCount val="1"/>
                <c:pt idx="0">
                  <c:v>Bad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D.1!$I$3:$I$29</c:f>
              <c:strCache>
                <c:ptCount val="26"/>
                <c:pt idx="0">
                  <c:v>Entire bungalow</c:v>
                </c:pt>
                <c:pt idx="1">
                  <c:v>Entire condo</c:v>
                </c:pt>
                <c:pt idx="2">
                  <c:v>Entire condominium (condo)</c:v>
                </c:pt>
                <c:pt idx="3">
                  <c:v>Entire guest suite</c:v>
                </c:pt>
                <c:pt idx="4">
                  <c:v>Entire guesthouse</c:v>
                </c:pt>
                <c:pt idx="5">
                  <c:v>Entire home</c:v>
                </c:pt>
                <c:pt idx="6">
                  <c:v>Entire loft</c:v>
                </c:pt>
                <c:pt idx="7">
                  <c:v>Entire place</c:v>
                </c:pt>
                <c:pt idx="8">
                  <c:v>Entire rental unit</c:v>
                </c:pt>
                <c:pt idx="9">
                  <c:v>Entire residential home</c:v>
                </c:pt>
                <c:pt idx="10">
                  <c:v>Entire serviced apartment</c:v>
                </c:pt>
                <c:pt idx="11">
                  <c:v>Entire townhouse</c:v>
                </c:pt>
                <c:pt idx="12">
                  <c:v>Floor</c:v>
                </c:pt>
                <c:pt idx="13">
                  <c:v>Private room in bed and breakfast</c:v>
                </c:pt>
                <c:pt idx="14">
                  <c:v>Private room in condo</c:v>
                </c:pt>
                <c:pt idx="15">
                  <c:v>Private room in condominium (condo)</c:v>
                </c:pt>
                <c:pt idx="16">
                  <c:v>Private room in guest suite</c:v>
                </c:pt>
                <c:pt idx="17">
                  <c:v>Private room in home</c:v>
                </c:pt>
                <c:pt idx="18">
                  <c:v>Private room in loft</c:v>
                </c:pt>
                <c:pt idx="19">
                  <c:v>Private room in rental unit</c:v>
                </c:pt>
                <c:pt idx="20">
                  <c:v>Private room in residential home</c:v>
                </c:pt>
                <c:pt idx="21">
                  <c:v>Private room in townhouse</c:v>
                </c:pt>
                <c:pt idx="22">
                  <c:v>Private room in villa</c:v>
                </c:pt>
                <c:pt idx="23">
                  <c:v>Room in boutique hotel</c:v>
                </c:pt>
                <c:pt idx="24">
                  <c:v>Shared room in hostel</c:v>
                </c:pt>
                <c:pt idx="25">
                  <c:v>Shared room in rental unit</c:v>
                </c:pt>
              </c:strCache>
            </c:strRef>
          </c:cat>
          <c:val>
            <c:numRef>
              <c:f>D.1!$N$3:$N$29</c:f>
              <c:numCache>
                <c:formatCode>General</c:formatCode>
                <c:ptCount val="26"/>
                <c:pt idx="0">
                  <c:v>1</c:v>
                </c:pt>
                <c:pt idx="1">
                  <c:v>27</c:v>
                </c:pt>
                <c:pt idx="2">
                  <c:v>159</c:v>
                </c:pt>
                <c:pt idx="3">
                  <c:v>146</c:v>
                </c:pt>
                <c:pt idx="4">
                  <c:v>8</c:v>
                </c:pt>
                <c:pt idx="5">
                  <c:v>23</c:v>
                </c:pt>
                <c:pt idx="6">
                  <c:v>57</c:v>
                </c:pt>
                <c:pt idx="7">
                  <c:v>5</c:v>
                </c:pt>
                <c:pt idx="8">
                  <c:v>167</c:v>
                </c:pt>
                <c:pt idx="9">
                  <c:v>97</c:v>
                </c:pt>
                <c:pt idx="10">
                  <c:v>1</c:v>
                </c:pt>
                <c:pt idx="11">
                  <c:v>15</c:v>
                </c:pt>
                <c:pt idx="12">
                  <c:v>1</c:v>
                </c:pt>
                <c:pt idx="13">
                  <c:v>2</c:v>
                </c:pt>
                <c:pt idx="14">
                  <c:v>7</c:v>
                </c:pt>
                <c:pt idx="15">
                  <c:v>6</c:v>
                </c:pt>
                <c:pt idx="16">
                  <c:v>24</c:v>
                </c:pt>
                <c:pt idx="17">
                  <c:v>18</c:v>
                </c:pt>
                <c:pt idx="18">
                  <c:v>1</c:v>
                </c:pt>
                <c:pt idx="19">
                  <c:v>43</c:v>
                </c:pt>
                <c:pt idx="20">
                  <c:v>155</c:v>
                </c:pt>
                <c:pt idx="21">
                  <c:v>7</c:v>
                </c:pt>
                <c:pt idx="22">
                  <c:v>2</c:v>
                </c:pt>
                <c:pt idx="23">
                  <c:v>7</c:v>
                </c:pt>
                <c:pt idx="24">
                  <c:v>2</c:v>
                </c:pt>
                <c:pt idx="2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098-417B-BD64-D4DE5B8DBE11}"/>
            </c:ext>
          </c:extLst>
        </c:ser>
        <c:ser>
          <c:idx val="5"/>
          <c:order val="5"/>
          <c:tx>
            <c:strRef>
              <c:f>D.1!$O$2</c:f>
              <c:strCache>
                <c:ptCount val="1"/>
                <c:pt idx="0">
                  <c:v>Cancel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D.1!$I$3:$I$29</c:f>
              <c:strCache>
                <c:ptCount val="26"/>
                <c:pt idx="0">
                  <c:v>Entire bungalow</c:v>
                </c:pt>
                <c:pt idx="1">
                  <c:v>Entire condo</c:v>
                </c:pt>
                <c:pt idx="2">
                  <c:v>Entire condominium (condo)</c:v>
                </c:pt>
                <c:pt idx="3">
                  <c:v>Entire guest suite</c:v>
                </c:pt>
                <c:pt idx="4">
                  <c:v>Entire guesthouse</c:v>
                </c:pt>
                <c:pt idx="5">
                  <c:v>Entire home</c:v>
                </c:pt>
                <c:pt idx="6">
                  <c:v>Entire loft</c:v>
                </c:pt>
                <c:pt idx="7">
                  <c:v>Entire place</c:v>
                </c:pt>
                <c:pt idx="8">
                  <c:v>Entire rental unit</c:v>
                </c:pt>
                <c:pt idx="9">
                  <c:v>Entire residential home</c:v>
                </c:pt>
                <c:pt idx="10">
                  <c:v>Entire serviced apartment</c:v>
                </c:pt>
                <c:pt idx="11">
                  <c:v>Entire townhouse</c:v>
                </c:pt>
                <c:pt idx="12">
                  <c:v>Floor</c:v>
                </c:pt>
                <c:pt idx="13">
                  <c:v>Private room in bed and breakfast</c:v>
                </c:pt>
                <c:pt idx="14">
                  <c:v>Private room in condo</c:v>
                </c:pt>
                <c:pt idx="15">
                  <c:v>Private room in condominium (condo)</c:v>
                </c:pt>
                <c:pt idx="16">
                  <c:v>Private room in guest suite</c:v>
                </c:pt>
                <c:pt idx="17">
                  <c:v>Private room in home</c:v>
                </c:pt>
                <c:pt idx="18">
                  <c:v>Private room in loft</c:v>
                </c:pt>
                <c:pt idx="19">
                  <c:v>Private room in rental unit</c:v>
                </c:pt>
                <c:pt idx="20">
                  <c:v>Private room in residential home</c:v>
                </c:pt>
                <c:pt idx="21">
                  <c:v>Private room in townhouse</c:v>
                </c:pt>
                <c:pt idx="22">
                  <c:v>Private room in villa</c:v>
                </c:pt>
                <c:pt idx="23">
                  <c:v>Room in boutique hotel</c:v>
                </c:pt>
                <c:pt idx="24">
                  <c:v>Shared room in hostel</c:v>
                </c:pt>
                <c:pt idx="25">
                  <c:v>Shared room in rental unit</c:v>
                </c:pt>
              </c:strCache>
            </c:strRef>
          </c:cat>
          <c:val>
            <c:numRef>
              <c:f>D.1!$O$3:$O$29</c:f>
              <c:numCache>
                <c:formatCode>General</c:formatCode>
                <c:ptCount val="26"/>
                <c:pt idx="0">
                  <c:v>1</c:v>
                </c:pt>
                <c:pt idx="1">
                  <c:v>28</c:v>
                </c:pt>
                <c:pt idx="2">
                  <c:v>113</c:v>
                </c:pt>
                <c:pt idx="3">
                  <c:v>100</c:v>
                </c:pt>
                <c:pt idx="4">
                  <c:v>12</c:v>
                </c:pt>
                <c:pt idx="5">
                  <c:v>47</c:v>
                </c:pt>
                <c:pt idx="6">
                  <c:v>53</c:v>
                </c:pt>
                <c:pt idx="7">
                  <c:v>3</c:v>
                </c:pt>
                <c:pt idx="8">
                  <c:v>265</c:v>
                </c:pt>
                <c:pt idx="9">
                  <c:v>84</c:v>
                </c:pt>
                <c:pt idx="10">
                  <c:v>8</c:v>
                </c:pt>
                <c:pt idx="11">
                  <c:v>28</c:v>
                </c:pt>
                <c:pt idx="12">
                  <c:v>2</c:v>
                </c:pt>
                <c:pt idx="13">
                  <c:v>1</c:v>
                </c:pt>
                <c:pt idx="14">
                  <c:v>3</c:v>
                </c:pt>
                <c:pt idx="15">
                  <c:v>13</c:v>
                </c:pt>
                <c:pt idx="16">
                  <c:v>10</c:v>
                </c:pt>
                <c:pt idx="17">
                  <c:v>28</c:v>
                </c:pt>
                <c:pt idx="18">
                  <c:v>1</c:v>
                </c:pt>
                <c:pt idx="19">
                  <c:v>41</c:v>
                </c:pt>
                <c:pt idx="20">
                  <c:v>61</c:v>
                </c:pt>
                <c:pt idx="21">
                  <c:v>6</c:v>
                </c:pt>
                <c:pt idx="22">
                  <c:v>4</c:v>
                </c:pt>
                <c:pt idx="23">
                  <c:v>6</c:v>
                </c:pt>
                <c:pt idx="24">
                  <c:v>1</c:v>
                </c:pt>
                <c:pt idx="2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098-417B-BD64-D4DE5B8DBE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7098240"/>
        <c:axId val="1714530464"/>
      </c:lineChart>
      <c:catAx>
        <c:axId val="1797098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4530464"/>
        <c:crosses val="autoZero"/>
        <c:auto val="1"/>
        <c:lblAlgn val="ctr"/>
        <c:lblOffset val="100"/>
        <c:noMultiLvlLbl val="0"/>
      </c:catAx>
      <c:valAx>
        <c:axId val="171453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7098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@.xlsx]E.2!PivotTable2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1106297781351464E-2"/>
          <c:y val="0.14779428860260285"/>
          <c:w val="0.88762148484159287"/>
          <c:h val="0.638826574073079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E.2!$G$3</c:f>
              <c:strCache>
                <c:ptCount val="1"/>
                <c:pt idx="0">
                  <c:v>Available_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E.2!$F$4:$F$15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E.2!$G$4:$G$15</c:f>
              <c:numCache>
                <c:formatCode>General</c:formatCode>
                <c:ptCount val="12"/>
                <c:pt idx="0">
                  <c:v>50</c:v>
                </c:pt>
                <c:pt idx="1">
                  <c:v>38</c:v>
                </c:pt>
                <c:pt idx="2">
                  <c:v>38</c:v>
                </c:pt>
                <c:pt idx="3">
                  <c:v>62</c:v>
                </c:pt>
                <c:pt idx="4">
                  <c:v>55</c:v>
                </c:pt>
                <c:pt idx="5">
                  <c:v>46</c:v>
                </c:pt>
                <c:pt idx="6">
                  <c:v>53</c:v>
                </c:pt>
                <c:pt idx="7">
                  <c:v>66</c:v>
                </c:pt>
                <c:pt idx="8">
                  <c:v>55</c:v>
                </c:pt>
                <c:pt idx="9">
                  <c:v>50</c:v>
                </c:pt>
                <c:pt idx="10">
                  <c:v>46</c:v>
                </c:pt>
                <c:pt idx="11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81-439C-85BE-DE506405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2056239"/>
        <c:axId val="385333503"/>
      </c:barChart>
      <c:lineChart>
        <c:grouping val="standard"/>
        <c:varyColors val="0"/>
        <c:ser>
          <c:idx val="1"/>
          <c:order val="1"/>
          <c:tx>
            <c:strRef>
              <c:f>E.2!$H$3</c:f>
              <c:strCache>
                <c:ptCount val="1"/>
                <c:pt idx="0">
                  <c:v>Not available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E.2!$F$4:$F$15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E.2!$H$4:$H$15</c:f>
              <c:numCache>
                <c:formatCode>General</c:formatCode>
                <c:ptCount val="12"/>
                <c:pt idx="0">
                  <c:v>75</c:v>
                </c:pt>
                <c:pt idx="1">
                  <c:v>81</c:v>
                </c:pt>
                <c:pt idx="2">
                  <c:v>95</c:v>
                </c:pt>
                <c:pt idx="3">
                  <c:v>91</c:v>
                </c:pt>
                <c:pt idx="4">
                  <c:v>76</c:v>
                </c:pt>
                <c:pt idx="5">
                  <c:v>73</c:v>
                </c:pt>
                <c:pt idx="6">
                  <c:v>89</c:v>
                </c:pt>
                <c:pt idx="7">
                  <c:v>91</c:v>
                </c:pt>
                <c:pt idx="8">
                  <c:v>80</c:v>
                </c:pt>
                <c:pt idx="9">
                  <c:v>74</c:v>
                </c:pt>
                <c:pt idx="10">
                  <c:v>92</c:v>
                </c:pt>
                <c:pt idx="11">
                  <c:v>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81-439C-85BE-DE506405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1511951"/>
        <c:axId val="385328095"/>
      </c:lineChart>
      <c:catAx>
        <c:axId val="2920562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chemeClr val="tx1"/>
                    </a:solidFill>
                  </a:rPr>
                  <a:t>Months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333503"/>
        <c:crosses val="autoZero"/>
        <c:auto val="1"/>
        <c:lblAlgn val="ctr"/>
        <c:lblOffset val="100"/>
        <c:noMultiLvlLbl val="0"/>
      </c:catAx>
      <c:valAx>
        <c:axId val="38533350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2056239"/>
        <c:crosses val="autoZero"/>
        <c:crossBetween val="between"/>
      </c:valAx>
      <c:valAx>
        <c:axId val="385328095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331511951"/>
        <c:crosses val="max"/>
        <c:crossBetween val="between"/>
      </c:valAx>
      <c:catAx>
        <c:axId val="331511951"/>
        <c:scaling>
          <c:orientation val="minMax"/>
        </c:scaling>
        <c:delete val="1"/>
        <c:axPos val="t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50" b="1" dirty="0" err="1">
                    <a:solidFill>
                      <a:schemeClr val="tx1"/>
                    </a:solidFill>
                  </a:rPr>
                  <a:t>Monthwise</a:t>
                </a:r>
                <a:r>
                  <a:rPr lang="en-IN" sz="1050" b="1" dirty="0">
                    <a:solidFill>
                      <a:schemeClr val="tx1"/>
                    </a:solidFill>
                  </a:rPr>
                  <a:t> </a:t>
                </a:r>
                <a:r>
                  <a:rPr lang="en-IN" sz="1050" b="1" dirty="0" err="1">
                    <a:solidFill>
                      <a:schemeClr val="tx1"/>
                    </a:solidFill>
                  </a:rPr>
                  <a:t>avalability</a:t>
                </a:r>
                <a:endParaRPr lang="en-IN" sz="1050" b="1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33726940936921901"/>
              <c:y val="7.543236985878781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385328095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@.xlsx]F.1!PivotTable6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>
                <a:solidFill>
                  <a:schemeClr val="tx1"/>
                </a:solidFill>
              </a:rPr>
              <a:t>Room wise</a:t>
            </a:r>
            <a:r>
              <a:rPr lang="en-IN" b="1" baseline="0">
                <a:solidFill>
                  <a:schemeClr val="tx1"/>
                </a:solidFill>
              </a:rPr>
              <a:t> avaibility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F.1!$G$3</c:f>
              <c:strCache>
                <c:ptCount val="1"/>
                <c:pt idx="0">
                  <c:v>Sum of Available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F.1!$F$4:$F$6</c:f>
              <c:strCache>
                <c:ptCount val="3"/>
                <c:pt idx="0">
                  <c:v>Entire home/apt</c:v>
                </c:pt>
                <c:pt idx="1">
                  <c:v>Private room</c:v>
                </c:pt>
                <c:pt idx="2">
                  <c:v>Shared room</c:v>
                </c:pt>
              </c:strCache>
            </c:strRef>
          </c:cat>
          <c:val>
            <c:numRef>
              <c:f>F.1!$G$4:$G$6</c:f>
              <c:numCache>
                <c:formatCode>General</c:formatCode>
                <c:ptCount val="3"/>
                <c:pt idx="0">
                  <c:v>443</c:v>
                </c:pt>
                <c:pt idx="1">
                  <c:v>155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8D-4A18-B867-C5A4FFCBDCD7}"/>
            </c:ext>
          </c:extLst>
        </c:ser>
        <c:ser>
          <c:idx val="1"/>
          <c:order val="1"/>
          <c:tx>
            <c:strRef>
              <c:f>F.1!$H$3</c:f>
              <c:strCache>
                <c:ptCount val="1"/>
                <c:pt idx="0">
                  <c:v>Sum of Not_available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F.1!$F$4:$F$6</c:f>
              <c:strCache>
                <c:ptCount val="3"/>
                <c:pt idx="0">
                  <c:v>Entire home/apt</c:v>
                </c:pt>
                <c:pt idx="1">
                  <c:v>Private room</c:v>
                </c:pt>
                <c:pt idx="2">
                  <c:v>Shared room</c:v>
                </c:pt>
              </c:strCache>
            </c:strRef>
          </c:cat>
          <c:val>
            <c:numRef>
              <c:f>F.1!$H$4:$H$6</c:f>
              <c:numCache>
                <c:formatCode>General</c:formatCode>
                <c:ptCount val="3"/>
                <c:pt idx="0">
                  <c:v>749</c:v>
                </c:pt>
                <c:pt idx="1">
                  <c:v>244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8D-4A18-B867-C5A4FFCBDC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87309952"/>
        <c:axId val="1710047648"/>
      </c:barChart>
      <c:catAx>
        <c:axId val="1887309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0047648"/>
        <c:crosses val="autoZero"/>
        <c:auto val="1"/>
        <c:lblAlgn val="ctr"/>
        <c:lblOffset val="100"/>
        <c:noMultiLvlLbl val="0"/>
      </c:catAx>
      <c:valAx>
        <c:axId val="171004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309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@.xlsx]H.1!PivotTable3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>
                <a:solidFill>
                  <a:schemeClr val="tx1"/>
                </a:solidFill>
              </a:rPr>
              <a:t>Propert Price in Toronto and Vancouver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H.1!$F$2</c:f>
              <c:strCache>
                <c:ptCount val="1"/>
                <c:pt idx="0">
                  <c:v>Property Price in Toronto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H.1!$E$3:$E$20</c:f>
              <c:strCache>
                <c:ptCount val="18"/>
                <c:pt idx="0">
                  <c:v>Entire condo</c:v>
                </c:pt>
                <c:pt idx="1">
                  <c:v>Entire condominium (condo)</c:v>
                </c:pt>
                <c:pt idx="2">
                  <c:v>Entire guest suite</c:v>
                </c:pt>
                <c:pt idx="3">
                  <c:v>Entire guesthouse</c:v>
                </c:pt>
                <c:pt idx="4">
                  <c:v>Entire home</c:v>
                </c:pt>
                <c:pt idx="5">
                  <c:v>Entire loft</c:v>
                </c:pt>
                <c:pt idx="6">
                  <c:v>Entire rental unit</c:v>
                </c:pt>
                <c:pt idx="7">
                  <c:v>Entire residential home</c:v>
                </c:pt>
                <c:pt idx="8">
                  <c:v>Entire serviced apartment</c:v>
                </c:pt>
                <c:pt idx="9">
                  <c:v>Entire townhouse</c:v>
                </c:pt>
                <c:pt idx="10">
                  <c:v>Private room in condo</c:v>
                </c:pt>
                <c:pt idx="11">
                  <c:v>Private room in condominium (condo)</c:v>
                </c:pt>
                <c:pt idx="12">
                  <c:v>Private room in guest suite</c:v>
                </c:pt>
                <c:pt idx="13">
                  <c:v>Private room in home</c:v>
                </c:pt>
                <c:pt idx="14">
                  <c:v>Private room in rental unit</c:v>
                </c:pt>
                <c:pt idx="15">
                  <c:v>Private room in residential home</c:v>
                </c:pt>
                <c:pt idx="16">
                  <c:v>Private room in townhouse</c:v>
                </c:pt>
                <c:pt idx="17">
                  <c:v>Shared room in rental unit</c:v>
                </c:pt>
              </c:strCache>
            </c:strRef>
          </c:cat>
          <c:val>
            <c:numRef>
              <c:f>H.1!$F$3:$F$20</c:f>
              <c:numCache>
                <c:formatCode>General</c:formatCode>
                <c:ptCount val="18"/>
                <c:pt idx="0">
                  <c:v>121.33</c:v>
                </c:pt>
                <c:pt idx="1">
                  <c:v>187.67</c:v>
                </c:pt>
                <c:pt idx="2">
                  <c:v>159.27000000000001</c:v>
                </c:pt>
                <c:pt idx="3">
                  <c:v>117.4</c:v>
                </c:pt>
                <c:pt idx="4">
                  <c:v>140.01</c:v>
                </c:pt>
                <c:pt idx="5">
                  <c:v>156.33000000000001</c:v>
                </c:pt>
                <c:pt idx="6">
                  <c:v>177.53</c:v>
                </c:pt>
                <c:pt idx="7">
                  <c:v>176.82</c:v>
                </c:pt>
                <c:pt idx="8">
                  <c:v>141.5</c:v>
                </c:pt>
                <c:pt idx="9">
                  <c:v>118.29</c:v>
                </c:pt>
                <c:pt idx="10">
                  <c:v>137</c:v>
                </c:pt>
                <c:pt idx="11">
                  <c:v>115.89</c:v>
                </c:pt>
                <c:pt idx="12">
                  <c:v>89</c:v>
                </c:pt>
                <c:pt idx="13">
                  <c:v>198.68</c:v>
                </c:pt>
                <c:pt idx="14">
                  <c:v>202.36</c:v>
                </c:pt>
                <c:pt idx="15">
                  <c:v>119.54</c:v>
                </c:pt>
                <c:pt idx="16">
                  <c:v>182.64</c:v>
                </c:pt>
                <c:pt idx="17">
                  <c:v>138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9D-43FE-B733-320B31982EEE}"/>
            </c:ext>
          </c:extLst>
        </c:ser>
        <c:ser>
          <c:idx val="1"/>
          <c:order val="1"/>
          <c:tx>
            <c:strRef>
              <c:f>H.1!$G$2</c:f>
              <c:strCache>
                <c:ptCount val="1"/>
                <c:pt idx="0">
                  <c:v>Property Price in Vancouver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H.1!$E$3:$E$20</c:f>
              <c:strCache>
                <c:ptCount val="18"/>
                <c:pt idx="0">
                  <c:v>Entire condo</c:v>
                </c:pt>
                <c:pt idx="1">
                  <c:v>Entire condominium (condo)</c:v>
                </c:pt>
                <c:pt idx="2">
                  <c:v>Entire guest suite</c:v>
                </c:pt>
                <c:pt idx="3">
                  <c:v>Entire guesthouse</c:v>
                </c:pt>
                <c:pt idx="4">
                  <c:v>Entire home</c:v>
                </c:pt>
                <c:pt idx="5">
                  <c:v>Entire loft</c:v>
                </c:pt>
                <c:pt idx="6">
                  <c:v>Entire rental unit</c:v>
                </c:pt>
                <c:pt idx="7">
                  <c:v>Entire residential home</c:v>
                </c:pt>
                <c:pt idx="8">
                  <c:v>Entire serviced apartment</c:v>
                </c:pt>
                <c:pt idx="9">
                  <c:v>Entire townhouse</c:v>
                </c:pt>
                <c:pt idx="10">
                  <c:v>Private room in condo</c:v>
                </c:pt>
                <c:pt idx="11">
                  <c:v>Private room in condominium (condo)</c:v>
                </c:pt>
                <c:pt idx="12">
                  <c:v>Private room in guest suite</c:v>
                </c:pt>
                <c:pt idx="13">
                  <c:v>Private room in home</c:v>
                </c:pt>
                <c:pt idx="14">
                  <c:v>Private room in rental unit</c:v>
                </c:pt>
                <c:pt idx="15">
                  <c:v>Private room in residential home</c:v>
                </c:pt>
                <c:pt idx="16">
                  <c:v>Private room in townhouse</c:v>
                </c:pt>
                <c:pt idx="17">
                  <c:v>Shared room in rental unit</c:v>
                </c:pt>
              </c:strCache>
            </c:strRef>
          </c:cat>
          <c:val>
            <c:numRef>
              <c:f>H.1!$G$3:$G$20</c:f>
              <c:numCache>
                <c:formatCode>General</c:formatCode>
                <c:ptCount val="18"/>
                <c:pt idx="0">
                  <c:v>193</c:v>
                </c:pt>
                <c:pt idx="1">
                  <c:v>175.08</c:v>
                </c:pt>
                <c:pt idx="2">
                  <c:v>250.42</c:v>
                </c:pt>
                <c:pt idx="3">
                  <c:v>419</c:v>
                </c:pt>
                <c:pt idx="4">
                  <c:v>188.25</c:v>
                </c:pt>
                <c:pt idx="5">
                  <c:v>99.75</c:v>
                </c:pt>
                <c:pt idx="6">
                  <c:v>172.76</c:v>
                </c:pt>
                <c:pt idx="7">
                  <c:v>173.47</c:v>
                </c:pt>
                <c:pt idx="8">
                  <c:v>50.33</c:v>
                </c:pt>
                <c:pt idx="9">
                  <c:v>150</c:v>
                </c:pt>
                <c:pt idx="10">
                  <c:v>275</c:v>
                </c:pt>
                <c:pt idx="11">
                  <c:v>84</c:v>
                </c:pt>
                <c:pt idx="12">
                  <c:v>129</c:v>
                </c:pt>
                <c:pt idx="13">
                  <c:v>115</c:v>
                </c:pt>
                <c:pt idx="14">
                  <c:v>241</c:v>
                </c:pt>
                <c:pt idx="15">
                  <c:v>201.33</c:v>
                </c:pt>
                <c:pt idx="16">
                  <c:v>125</c:v>
                </c:pt>
                <c:pt idx="17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9D-43FE-B733-320B31982E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4332415"/>
        <c:axId val="385330591"/>
      </c:lineChart>
      <c:catAx>
        <c:axId val="464332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330591"/>
        <c:crosses val="autoZero"/>
        <c:auto val="1"/>
        <c:lblAlgn val="ctr"/>
        <c:lblOffset val="100"/>
        <c:noMultiLvlLbl val="0"/>
      </c:catAx>
      <c:valAx>
        <c:axId val="3853305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332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@.xlsx]H.3!PivotTable5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>
                <a:solidFill>
                  <a:schemeClr val="tx1"/>
                </a:solidFill>
              </a:rPr>
              <a:t>Property type Cleanliness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radarChart>
        <c:radarStyle val="marker"/>
        <c:varyColors val="0"/>
        <c:ser>
          <c:idx val="0"/>
          <c:order val="0"/>
          <c:tx>
            <c:strRef>
              <c:f>H.3!$F$3</c:f>
              <c:strCache>
                <c:ptCount val="1"/>
                <c:pt idx="0">
                  <c:v>Cleanliness Rating inToronto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H.3!$E$4:$E$43</c:f>
              <c:strCache>
                <c:ptCount val="40"/>
                <c:pt idx="0">
                  <c:v>Camper/RV</c:v>
                </c:pt>
                <c:pt idx="1">
                  <c:v>Entire bungalow</c:v>
                </c:pt>
                <c:pt idx="2">
                  <c:v>Entire condo</c:v>
                </c:pt>
                <c:pt idx="3">
                  <c:v>Entire condominium (condo)</c:v>
                </c:pt>
                <c:pt idx="4">
                  <c:v>Entire cottage</c:v>
                </c:pt>
                <c:pt idx="5">
                  <c:v>Entire guest suite</c:v>
                </c:pt>
                <c:pt idx="6">
                  <c:v>Entire guesthouse</c:v>
                </c:pt>
                <c:pt idx="7">
                  <c:v>Entire home</c:v>
                </c:pt>
                <c:pt idx="8">
                  <c:v>Entire loft</c:v>
                </c:pt>
                <c:pt idx="9">
                  <c:v>Entire place</c:v>
                </c:pt>
                <c:pt idx="10">
                  <c:v>Entire rental unit</c:v>
                </c:pt>
                <c:pt idx="11">
                  <c:v>Entire residential home</c:v>
                </c:pt>
                <c:pt idx="12">
                  <c:v>Entire serviced apartment</c:v>
                </c:pt>
                <c:pt idx="13">
                  <c:v>Entire townhouse</c:v>
                </c:pt>
                <c:pt idx="14">
                  <c:v>Entire vacation home</c:v>
                </c:pt>
                <c:pt idx="15">
                  <c:v>Entire villa</c:v>
                </c:pt>
                <c:pt idx="16">
                  <c:v>Floor</c:v>
                </c:pt>
                <c:pt idx="17">
                  <c:v>Private room in bed and breakfast</c:v>
                </c:pt>
                <c:pt idx="18">
                  <c:v>Private room in bungalow</c:v>
                </c:pt>
                <c:pt idx="19">
                  <c:v>Private room in casa particular</c:v>
                </c:pt>
                <c:pt idx="20">
                  <c:v>Private room in condo</c:v>
                </c:pt>
                <c:pt idx="21">
                  <c:v>Private room in condominium (condo)</c:v>
                </c:pt>
                <c:pt idx="22">
                  <c:v>Private room in guest suite</c:v>
                </c:pt>
                <c:pt idx="23">
                  <c:v>Private room in guesthouse</c:v>
                </c:pt>
                <c:pt idx="24">
                  <c:v>Private room in home</c:v>
                </c:pt>
                <c:pt idx="25">
                  <c:v>Private room in loft</c:v>
                </c:pt>
                <c:pt idx="26">
                  <c:v>Private room in rental unit</c:v>
                </c:pt>
                <c:pt idx="27">
                  <c:v>Private room in residential home</c:v>
                </c:pt>
                <c:pt idx="28">
                  <c:v>Private room in tiny house</c:v>
                </c:pt>
                <c:pt idx="29">
                  <c:v>Private room in townhouse</c:v>
                </c:pt>
                <c:pt idx="30">
                  <c:v>Private room in villa</c:v>
                </c:pt>
                <c:pt idx="31">
                  <c:v>Room in aparthotel</c:v>
                </c:pt>
                <c:pt idx="32">
                  <c:v>Room in bed and breakfast</c:v>
                </c:pt>
                <c:pt idx="33">
                  <c:v>Room in boutique hotel</c:v>
                </c:pt>
                <c:pt idx="34">
                  <c:v>Room in hotel</c:v>
                </c:pt>
                <c:pt idx="35">
                  <c:v>Shared room in condominium (condo)</c:v>
                </c:pt>
                <c:pt idx="36">
                  <c:v>Shared room in hostel</c:v>
                </c:pt>
                <c:pt idx="37">
                  <c:v>Shared room in rental unit</c:v>
                </c:pt>
                <c:pt idx="38">
                  <c:v>Shared room in residential home</c:v>
                </c:pt>
                <c:pt idx="39">
                  <c:v>Tiny house</c:v>
                </c:pt>
              </c:strCache>
            </c:strRef>
          </c:cat>
          <c:val>
            <c:numRef>
              <c:f>H.3!$F$4:$F$43</c:f>
              <c:numCache>
                <c:formatCode>General</c:formatCode>
                <c:ptCount val="40"/>
                <c:pt idx="0">
                  <c:v>4.75</c:v>
                </c:pt>
                <c:pt idx="1">
                  <c:v>4.67</c:v>
                </c:pt>
                <c:pt idx="2">
                  <c:v>4.67</c:v>
                </c:pt>
                <c:pt idx="3">
                  <c:v>4.6900000000000004</c:v>
                </c:pt>
                <c:pt idx="4">
                  <c:v>4.75</c:v>
                </c:pt>
                <c:pt idx="5">
                  <c:v>4.79</c:v>
                </c:pt>
                <c:pt idx="6">
                  <c:v>4.68</c:v>
                </c:pt>
                <c:pt idx="7">
                  <c:v>4.6900000000000004</c:v>
                </c:pt>
                <c:pt idx="8">
                  <c:v>4.7300000000000004</c:v>
                </c:pt>
                <c:pt idx="9">
                  <c:v>4.8099999999999996</c:v>
                </c:pt>
                <c:pt idx="10">
                  <c:v>4.68</c:v>
                </c:pt>
                <c:pt idx="11">
                  <c:v>4.75</c:v>
                </c:pt>
                <c:pt idx="12">
                  <c:v>4.62</c:v>
                </c:pt>
                <c:pt idx="13">
                  <c:v>4.79</c:v>
                </c:pt>
                <c:pt idx="14">
                  <c:v>4.9400000000000004</c:v>
                </c:pt>
                <c:pt idx="15">
                  <c:v>4.29</c:v>
                </c:pt>
                <c:pt idx="16">
                  <c:v>5</c:v>
                </c:pt>
                <c:pt idx="17">
                  <c:v>4.3</c:v>
                </c:pt>
                <c:pt idx="18">
                  <c:v>4.6900000000000004</c:v>
                </c:pt>
                <c:pt idx="19">
                  <c:v>4.07</c:v>
                </c:pt>
                <c:pt idx="20">
                  <c:v>4.68</c:v>
                </c:pt>
                <c:pt idx="21">
                  <c:v>4.62</c:v>
                </c:pt>
                <c:pt idx="22">
                  <c:v>4.75</c:v>
                </c:pt>
                <c:pt idx="23">
                  <c:v>4.62</c:v>
                </c:pt>
                <c:pt idx="24">
                  <c:v>4.58</c:v>
                </c:pt>
                <c:pt idx="25">
                  <c:v>4.58</c:v>
                </c:pt>
                <c:pt idx="26">
                  <c:v>4.59</c:v>
                </c:pt>
                <c:pt idx="27">
                  <c:v>4.6500000000000004</c:v>
                </c:pt>
                <c:pt idx="28">
                  <c:v>4.71</c:v>
                </c:pt>
                <c:pt idx="29">
                  <c:v>4.66</c:v>
                </c:pt>
                <c:pt idx="30">
                  <c:v>4.63</c:v>
                </c:pt>
                <c:pt idx="31">
                  <c:v>4.51</c:v>
                </c:pt>
                <c:pt idx="32">
                  <c:v>5</c:v>
                </c:pt>
                <c:pt idx="33">
                  <c:v>4.6900000000000004</c:v>
                </c:pt>
                <c:pt idx="34">
                  <c:v>4.4000000000000004</c:v>
                </c:pt>
                <c:pt idx="35">
                  <c:v>4.95</c:v>
                </c:pt>
                <c:pt idx="36">
                  <c:v>4.4800000000000004</c:v>
                </c:pt>
                <c:pt idx="37">
                  <c:v>4.25</c:v>
                </c:pt>
                <c:pt idx="38">
                  <c:v>4.42</c:v>
                </c:pt>
                <c:pt idx="39">
                  <c:v>4.8499999999999996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FD-40E0-A912-6474ABE943C1}"/>
            </c:ext>
          </c:extLst>
        </c:ser>
        <c:ser>
          <c:idx val="1"/>
          <c:order val="1"/>
          <c:tx>
            <c:strRef>
              <c:f>H.3!$G$3</c:f>
              <c:strCache>
                <c:ptCount val="1"/>
                <c:pt idx="0">
                  <c:v>Cleanliness Rating in Vancouver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H.3!$E$4:$E$43</c:f>
              <c:strCache>
                <c:ptCount val="40"/>
                <c:pt idx="0">
                  <c:v>Camper/RV</c:v>
                </c:pt>
                <c:pt idx="1">
                  <c:v>Entire bungalow</c:v>
                </c:pt>
                <c:pt idx="2">
                  <c:v>Entire condo</c:v>
                </c:pt>
                <c:pt idx="3">
                  <c:v>Entire condominium (condo)</c:v>
                </c:pt>
                <c:pt idx="4">
                  <c:v>Entire cottage</c:v>
                </c:pt>
                <c:pt idx="5">
                  <c:v>Entire guest suite</c:v>
                </c:pt>
                <c:pt idx="6">
                  <c:v>Entire guesthouse</c:v>
                </c:pt>
                <c:pt idx="7">
                  <c:v>Entire home</c:v>
                </c:pt>
                <c:pt idx="8">
                  <c:v>Entire loft</c:v>
                </c:pt>
                <c:pt idx="9">
                  <c:v>Entire place</c:v>
                </c:pt>
                <c:pt idx="10">
                  <c:v>Entire rental unit</c:v>
                </c:pt>
                <c:pt idx="11">
                  <c:v>Entire residential home</c:v>
                </c:pt>
                <c:pt idx="12">
                  <c:v>Entire serviced apartment</c:v>
                </c:pt>
                <c:pt idx="13">
                  <c:v>Entire townhouse</c:v>
                </c:pt>
                <c:pt idx="14">
                  <c:v>Entire vacation home</c:v>
                </c:pt>
                <c:pt idx="15">
                  <c:v>Entire villa</c:v>
                </c:pt>
                <c:pt idx="16">
                  <c:v>Floor</c:v>
                </c:pt>
                <c:pt idx="17">
                  <c:v>Private room in bed and breakfast</c:v>
                </c:pt>
                <c:pt idx="18">
                  <c:v>Private room in bungalow</c:v>
                </c:pt>
                <c:pt idx="19">
                  <c:v>Private room in casa particular</c:v>
                </c:pt>
                <c:pt idx="20">
                  <c:v>Private room in condo</c:v>
                </c:pt>
                <c:pt idx="21">
                  <c:v>Private room in condominium (condo)</c:v>
                </c:pt>
                <c:pt idx="22">
                  <c:v>Private room in guest suite</c:v>
                </c:pt>
                <c:pt idx="23">
                  <c:v>Private room in guesthouse</c:v>
                </c:pt>
                <c:pt idx="24">
                  <c:v>Private room in home</c:v>
                </c:pt>
                <c:pt idx="25">
                  <c:v>Private room in loft</c:v>
                </c:pt>
                <c:pt idx="26">
                  <c:v>Private room in rental unit</c:v>
                </c:pt>
                <c:pt idx="27">
                  <c:v>Private room in residential home</c:v>
                </c:pt>
                <c:pt idx="28">
                  <c:v>Private room in tiny house</c:v>
                </c:pt>
                <c:pt idx="29">
                  <c:v>Private room in townhouse</c:v>
                </c:pt>
                <c:pt idx="30">
                  <c:v>Private room in villa</c:v>
                </c:pt>
                <c:pt idx="31">
                  <c:v>Room in aparthotel</c:v>
                </c:pt>
                <c:pt idx="32">
                  <c:v>Room in bed and breakfast</c:v>
                </c:pt>
                <c:pt idx="33">
                  <c:v>Room in boutique hotel</c:v>
                </c:pt>
                <c:pt idx="34">
                  <c:v>Room in hotel</c:v>
                </c:pt>
                <c:pt idx="35">
                  <c:v>Shared room in condominium (condo)</c:v>
                </c:pt>
                <c:pt idx="36">
                  <c:v>Shared room in hostel</c:v>
                </c:pt>
                <c:pt idx="37">
                  <c:v>Shared room in rental unit</c:v>
                </c:pt>
                <c:pt idx="38">
                  <c:v>Shared room in residential home</c:v>
                </c:pt>
                <c:pt idx="39">
                  <c:v>Tiny house</c:v>
                </c:pt>
              </c:strCache>
            </c:strRef>
          </c:cat>
          <c:val>
            <c:numRef>
              <c:f>H.3!$G$4:$G$43</c:f>
              <c:numCache>
                <c:formatCode>General</c:formatCode>
                <c:ptCount val="40"/>
                <c:pt idx="0">
                  <c:v>5</c:v>
                </c:pt>
                <c:pt idx="1">
                  <c:v>4.7699999999999996</c:v>
                </c:pt>
                <c:pt idx="2">
                  <c:v>4.6900000000000004</c:v>
                </c:pt>
                <c:pt idx="3">
                  <c:v>4.75</c:v>
                </c:pt>
                <c:pt idx="4">
                  <c:v>4.96</c:v>
                </c:pt>
                <c:pt idx="5">
                  <c:v>4.8600000000000003</c:v>
                </c:pt>
                <c:pt idx="6">
                  <c:v>4.84</c:v>
                </c:pt>
                <c:pt idx="7">
                  <c:v>4.7300000000000004</c:v>
                </c:pt>
                <c:pt idx="8">
                  <c:v>4.8</c:v>
                </c:pt>
                <c:pt idx="9">
                  <c:v>4.72</c:v>
                </c:pt>
                <c:pt idx="10">
                  <c:v>4.7300000000000004</c:v>
                </c:pt>
                <c:pt idx="11">
                  <c:v>4.75</c:v>
                </c:pt>
                <c:pt idx="12">
                  <c:v>4.71</c:v>
                </c:pt>
                <c:pt idx="13">
                  <c:v>4.8099999999999996</c:v>
                </c:pt>
                <c:pt idx="14">
                  <c:v>4.75</c:v>
                </c:pt>
                <c:pt idx="15">
                  <c:v>4.6100000000000003</c:v>
                </c:pt>
                <c:pt idx="16">
                  <c:v>4.78</c:v>
                </c:pt>
                <c:pt idx="17">
                  <c:v>4.8600000000000003</c:v>
                </c:pt>
                <c:pt idx="18">
                  <c:v>4.88</c:v>
                </c:pt>
                <c:pt idx="19">
                  <c:v>4.5</c:v>
                </c:pt>
                <c:pt idx="20">
                  <c:v>4.6900000000000004</c:v>
                </c:pt>
                <c:pt idx="21">
                  <c:v>4.7699999999999996</c:v>
                </c:pt>
                <c:pt idx="22">
                  <c:v>4.82</c:v>
                </c:pt>
                <c:pt idx="23">
                  <c:v>4.8499999999999996</c:v>
                </c:pt>
                <c:pt idx="24">
                  <c:v>4.66</c:v>
                </c:pt>
                <c:pt idx="25">
                  <c:v>4.82</c:v>
                </c:pt>
                <c:pt idx="26">
                  <c:v>4.6399999999999997</c:v>
                </c:pt>
                <c:pt idx="27">
                  <c:v>4.58</c:v>
                </c:pt>
                <c:pt idx="28">
                  <c:v>5</c:v>
                </c:pt>
                <c:pt idx="29">
                  <c:v>4.87</c:v>
                </c:pt>
                <c:pt idx="30">
                  <c:v>4.7</c:v>
                </c:pt>
                <c:pt idx="31">
                  <c:v>4.8099999999999996</c:v>
                </c:pt>
                <c:pt idx="32">
                  <c:v>4.2</c:v>
                </c:pt>
                <c:pt idx="33">
                  <c:v>4.8600000000000003</c:v>
                </c:pt>
                <c:pt idx="34">
                  <c:v>4.43</c:v>
                </c:pt>
                <c:pt idx="35">
                  <c:v>4.96</c:v>
                </c:pt>
                <c:pt idx="36">
                  <c:v>3.44</c:v>
                </c:pt>
                <c:pt idx="37">
                  <c:v>4.08</c:v>
                </c:pt>
                <c:pt idx="38">
                  <c:v>4</c:v>
                </c:pt>
                <c:pt idx="39">
                  <c:v>4.8099999999999996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FD-40E0-A912-6474ABE943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4220159"/>
        <c:axId val="462105679"/>
      </c:radarChart>
      <c:catAx>
        <c:axId val="544220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105679"/>
        <c:crosses val="autoZero"/>
        <c:auto val="1"/>
        <c:lblAlgn val="ctr"/>
        <c:lblOffset val="100"/>
        <c:noMultiLvlLbl val="0"/>
      </c:catAx>
      <c:valAx>
        <c:axId val="462105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220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D5C4-74EF-474B-B9B7-B23D8EEC69D2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B01C7A4-B339-4A0A-9659-4E49EDEA0AC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61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D5C4-74EF-474B-B9B7-B23D8EEC69D2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C7A4-B339-4A0A-9659-4E49EDEA0AC7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78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D5C4-74EF-474B-B9B7-B23D8EEC69D2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C7A4-B339-4A0A-9659-4E49EDEA0AC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48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D5C4-74EF-474B-B9B7-B23D8EEC69D2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C7A4-B339-4A0A-9659-4E49EDEA0AC7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37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D5C4-74EF-474B-B9B7-B23D8EEC69D2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C7A4-B339-4A0A-9659-4E49EDEA0AC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57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D5C4-74EF-474B-B9B7-B23D8EEC69D2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C7A4-B339-4A0A-9659-4E49EDEA0AC7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55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D5C4-74EF-474B-B9B7-B23D8EEC69D2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C7A4-B339-4A0A-9659-4E49EDEA0AC7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86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D5C4-74EF-474B-B9B7-B23D8EEC69D2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C7A4-B339-4A0A-9659-4E49EDEA0AC7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38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D5C4-74EF-474B-B9B7-B23D8EEC69D2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C7A4-B339-4A0A-9659-4E49EDEA0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81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D5C4-74EF-474B-B9B7-B23D8EEC69D2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C7A4-B339-4A0A-9659-4E49EDEA0AC7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67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FFDD5C4-74EF-474B-B9B7-B23D8EEC69D2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C7A4-B339-4A0A-9659-4E49EDEA0AC7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62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DD5C4-74EF-474B-B9B7-B23D8EEC69D2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B01C7A4-B339-4A0A-9659-4E49EDEA0AC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49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EFC1-CDF1-2138-74DD-919A96E83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605"/>
            <a:ext cx="9144000" cy="2621901"/>
          </a:xfrm>
        </p:spPr>
        <p:txBody>
          <a:bodyPr>
            <a:normAutofit/>
          </a:bodyPr>
          <a:lstStyle/>
          <a:p>
            <a:pPr algn="ctr"/>
            <a:r>
              <a:rPr lang="en-IN" sz="8000" b="1" i="0" u="none" strike="noStrike" dirty="0">
                <a:solidFill>
                  <a:srgbClr val="0C0C0C"/>
                </a:solidFill>
                <a:effectLst/>
                <a:latin typeface="Twentieth Century"/>
              </a:rPr>
              <a:t>SQL PROJECT </a:t>
            </a:r>
            <a:endParaRPr lang="en-IN" sz="37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8065A-9EF3-F3CA-38F3-25EF684EF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7862" y="3429000"/>
            <a:ext cx="8637072" cy="1777914"/>
          </a:xfrm>
        </p:spPr>
        <p:txBody>
          <a:bodyPr>
            <a:norm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C0C0C"/>
                </a:solidFill>
                <a:effectLst/>
                <a:latin typeface="Twentieth Century"/>
              </a:rPr>
              <a:t>PROPERTY LISTING ANALYSIS FOR PROPERTY RENTAL COMPANY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0358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BF6E4-B687-5348-DFF1-9B317262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72C26-E429-413A-9DCF-9DCFD34A3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Most of the reviews/ratings are positive</a:t>
            </a:r>
          </a:p>
          <a:p>
            <a:r>
              <a:rPr lang="en-IN" dirty="0"/>
              <a:t>March – April and December month are Peak season while around June month is off peak season</a:t>
            </a:r>
          </a:p>
          <a:p>
            <a:r>
              <a:rPr lang="en-IN" dirty="0"/>
              <a:t>Properties in Vancouver are way more costlier than properties in Toronto</a:t>
            </a:r>
          </a:p>
          <a:p>
            <a:r>
              <a:rPr lang="en-IN" dirty="0"/>
              <a:t>Shared room has worst cleanliness rating and also priced low compared to other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21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AE25-58E5-2518-9856-379FB1F6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Objective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87613-F16B-3131-294E-C8EED6BFE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83363"/>
            <a:ext cx="9603275" cy="3191070"/>
          </a:xfrm>
        </p:spPr>
        <p:txBody>
          <a:bodyPr/>
          <a:lstStyle/>
          <a:p>
            <a:r>
              <a:rPr lang="en-IN" b="1" dirty="0">
                <a:latin typeface="Abadi" panose="020B0604020202020204" pitchFamily="34" charset="0"/>
              </a:rPr>
              <a:t>To analyse the working of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badi" panose="020B0604020202020204" pitchFamily="34" charset="0"/>
              </a:rPr>
              <a:t>Property Rental company.</a:t>
            </a: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To explore the trends for different property types listed on the rental company.</a:t>
            </a:r>
          </a:p>
          <a:p>
            <a:r>
              <a:rPr lang="en-US" sz="1800" b="1" dirty="0">
                <a:solidFill>
                  <a:srgbClr val="000000"/>
                </a:solidFill>
                <a:latin typeface="Abadi" panose="020B0604020104020204" pitchFamily="34" charset="0"/>
              </a:rPr>
              <a:t>To s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tudy the trends of the different categories and provide insights on same.</a:t>
            </a:r>
          </a:p>
          <a:p>
            <a:r>
              <a:rPr lang="en-US" sz="1800" b="1" dirty="0">
                <a:solidFill>
                  <a:srgbClr val="000000"/>
                </a:solidFill>
                <a:latin typeface="Abadi" panose="020B0604020104020204" pitchFamily="34" charset="0"/>
              </a:rPr>
              <a:t>To a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nalyze if there is any correlation between property type and their availability across the months.</a:t>
            </a:r>
          </a:p>
          <a:p>
            <a:r>
              <a:rPr lang="en-US" sz="1800" b="1" dirty="0">
                <a:solidFill>
                  <a:srgbClr val="000000"/>
                </a:solidFill>
                <a:latin typeface="Abadi" panose="020B0604020104020204" pitchFamily="34" charset="0"/>
              </a:rPr>
              <a:t>To explore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the peak and off-peak time for the different categories of property type and their listings.</a:t>
            </a:r>
          </a:p>
          <a:p>
            <a:pPr marL="0" indent="0">
              <a:buNone/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Abadi" panose="020B0604020104020204" pitchFamily="34" charset="0"/>
            </a:endParaRPr>
          </a:p>
          <a:p>
            <a:endParaRPr lang="en-US" sz="1800" b="1" i="0" u="none" strike="noStrike" dirty="0">
              <a:solidFill>
                <a:srgbClr val="000000"/>
              </a:solidFill>
              <a:effectLst/>
              <a:latin typeface="Abadi" panose="020B0604020104020204" pitchFamily="34" charset="0"/>
            </a:endParaRPr>
          </a:p>
          <a:p>
            <a:endParaRPr lang="en-IN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01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2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F541778-25D0-F805-BC87-A7B2D2F447CE}"/>
              </a:ext>
            </a:extLst>
          </p:cNvPr>
          <p:cNvSpPr txBox="1"/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>
                <a:latin typeface="+mj-lt"/>
                <a:ea typeface="+mj-ea"/>
                <a:cs typeface="+mj-cs"/>
              </a:rPr>
              <a:t>Categories on the basis of Acceptance Rate for all the property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D6C147-2EC7-BB55-5D99-1D32DF1525F4}"/>
              </a:ext>
            </a:extLst>
          </p:cNvPr>
          <p:cNvSpPr txBox="1"/>
          <p:nvPr/>
        </p:nvSpPr>
        <p:spPr>
          <a:xfrm>
            <a:off x="1451579" y="2015734"/>
            <a:ext cx="6195784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Worse     = 0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Dull         = 1 to 80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Average   = 81 to 90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Good       = 91 to 95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Excellent  = 96 to 100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134A6-FB36-04AA-4AB8-15CF734CABE9}"/>
              </a:ext>
            </a:extLst>
          </p:cNvPr>
          <p:cNvSpPr txBox="1"/>
          <p:nvPr/>
        </p:nvSpPr>
        <p:spPr>
          <a:xfrm>
            <a:off x="5645020" y="297646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39C39B9-0C86-67BA-3720-B087119756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979767"/>
              </p:ext>
            </p:extLst>
          </p:nvPr>
        </p:nvGraphicFramePr>
        <p:xfrm>
          <a:off x="8128756" y="2015734"/>
          <a:ext cx="2926098" cy="3450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4751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59F978-6DB5-80F3-309B-40B35907BEAF}"/>
              </a:ext>
            </a:extLst>
          </p:cNvPr>
          <p:cNvSpPr txBox="1"/>
          <p:nvPr/>
        </p:nvSpPr>
        <p:spPr>
          <a:xfrm>
            <a:off x="1868130" y="475861"/>
            <a:ext cx="9524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Categories on the basis of number of Accommodates for all the property types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4BBA690-E7CB-EE96-65FE-1FA97083A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6646" y="1562254"/>
            <a:ext cx="4972050" cy="3438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BF3349-DDCB-BD5C-B67A-D4CB5E7E4F54}"/>
              </a:ext>
            </a:extLst>
          </p:cNvPr>
          <p:cNvSpPr txBox="1"/>
          <p:nvPr/>
        </p:nvSpPr>
        <p:spPr>
          <a:xfrm>
            <a:off x="8347587" y="1986113"/>
            <a:ext cx="3303639" cy="170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Small = 1 to 2</a:t>
            </a:r>
          </a:p>
          <a:p>
            <a:pPr>
              <a:lnSpc>
                <a:spcPct val="150000"/>
              </a:lnSpc>
            </a:pPr>
            <a:r>
              <a:rPr lang="en-IN" dirty="0"/>
              <a:t>Medium = 3 to 4</a:t>
            </a:r>
          </a:p>
          <a:p>
            <a:pPr>
              <a:lnSpc>
                <a:spcPct val="150000"/>
              </a:lnSpc>
            </a:pPr>
            <a:r>
              <a:rPr lang="en-IN" dirty="0"/>
              <a:t>Large = 5</a:t>
            </a:r>
          </a:p>
          <a:p>
            <a:pPr>
              <a:lnSpc>
                <a:spcPct val="150000"/>
              </a:lnSpc>
            </a:pPr>
            <a:r>
              <a:rPr lang="en-IN" dirty="0"/>
              <a:t>Extra Large = Greater Than 5 </a:t>
            </a:r>
          </a:p>
        </p:txBody>
      </p:sp>
    </p:spTree>
    <p:extLst>
      <p:ext uri="{BB962C8B-B14F-4D97-AF65-F5344CB8AC3E}">
        <p14:creationId xmlns:p14="http://schemas.microsoft.com/office/powerpoint/2010/main" val="409152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6CBE0F9-F487-EC1E-12ED-ACA63A31B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9893" y="1300316"/>
            <a:ext cx="7712211" cy="42573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15B911-CADF-625E-9584-FA618AE617F1}"/>
              </a:ext>
            </a:extLst>
          </p:cNvPr>
          <p:cNvSpPr txBox="1"/>
          <p:nvPr/>
        </p:nvSpPr>
        <p:spPr>
          <a:xfrm>
            <a:off x="3603772" y="501444"/>
            <a:ext cx="4984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Response Time different  property types</a:t>
            </a:r>
          </a:p>
        </p:txBody>
      </p:sp>
    </p:spTree>
    <p:extLst>
      <p:ext uri="{BB962C8B-B14F-4D97-AF65-F5344CB8AC3E}">
        <p14:creationId xmlns:p14="http://schemas.microsoft.com/office/powerpoint/2010/main" val="350683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79388A0-7A0A-D1C2-243D-F2E5AE19D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7569" y="1406013"/>
            <a:ext cx="7028996" cy="33084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6996D7-E80F-C839-E7F7-7932045EBBE6}"/>
              </a:ext>
            </a:extLst>
          </p:cNvPr>
          <p:cNvSpPr txBox="1"/>
          <p:nvPr/>
        </p:nvSpPr>
        <p:spPr>
          <a:xfrm>
            <a:off x="2772698" y="452283"/>
            <a:ext cx="7044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Relation Between prices and  number of accommodates</a:t>
            </a:r>
          </a:p>
        </p:txBody>
      </p:sp>
    </p:spTree>
    <p:extLst>
      <p:ext uri="{BB962C8B-B14F-4D97-AF65-F5344CB8AC3E}">
        <p14:creationId xmlns:p14="http://schemas.microsoft.com/office/powerpoint/2010/main" val="119165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28474A-B2C1-10A8-AFA9-B0B3BDF37DB0}"/>
              </a:ext>
            </a:extLst>
          </p:cNvPr>
          <p:cNvSpPr txBox="1"/>
          <p:nvPr/>
        </p:nvSpPr>
        <p:spPr>
          <a:xfrm>
            <a:off x="2772698" y="452283"/>
            <a:ext cx="7044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Variation of comments for different property types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1514D80-8872-4AF3-BC96-4C72A1147E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9729984"/>
              </p:ext>
            </p:extLst>
          </p:nvPr>
        </p:nvGraphicFramePr>
        <p:xfrm>
          <a:off x="2153265" y="1543664"/>
          <a:ext cx="8160773" cy="3716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663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CE60C03-17DC-4E15-BB89-2327FD93EE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5964031"/>
              </p:ext>
            </p:extLst>
          </p:nvPr>
        </p:nvGraphicFramePr>
        <p:xfrm>
          <a:off x="796410" y="1248698"/>
          <a:ext cx="5122608" cy="3647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D87E97-4629-E4D4-CE58-111E881F9C19}"/>
              </a:ext>
            </a:extLst>
          </p:cNvPr>
          <p:cNvSpPr txBox="1"/>
          <p:nvPr/>
        </p:nvSpPr>
        <p:spPr>
          <a:xfrm>
            <a:off x="4031227" y="462115"/>
            <a:ext cx="7044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Monthwise</a:t>
            </a:r>
            <a:r>
              <a:rPr lang="en-IN" sz="2000" b="1" dirty="0"/>
              <a:t> Availability of listing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B312C19-D3BC-4EA2-9AF3-ECE7F0682A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1931171"/>
              </p:ext>
            </p:extLst>
          </p:nvPr>
        </p:nvGraphicFramePr>
        <p:xfrm>
          <a:off x="6789429" y="1248698"/>
          <a:ext cx="4606161" cy="3647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2301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5C13522-FB71-4758-8695-083C559E58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3151680"/>
              </p:ext>
            </p:extLst>
          </p:nvPr>
        </p:nvGraphicFramePr>
        <p:xfrm>
          <a:off x="619434" y="1356254"/>
          <a:ext cx="5144115" cy="3835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410D897-33BD-7BB5-690E-5742595228B4}"/>
              </a:ext>
            </a:extLst>
          </p:cNvPr>
          <p:cNvSpPr txBox="1"/>
          <p:nvPr/>
        </p:nvSpPr>
        <p:spPr>
          <a:xfrm>
            <a:off x="2536723" y="196217"/>
            <a:ext cx="7699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Price and Cleanliness Rating Comparison Between Toronto and  Vancouver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2810AA3-EACE-4BAE-A82E-376DDCB0BC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9884917"/>
              </p:ext>
            </p:extLst>
          </p:nvPr>
        </p:nvGraphicFramePr>
        <p:xfrm>
          <a:off x="6529461" y="1356254"/>
          <a:ext cx="5043105" cy="3835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916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356</TotalTime>
  <Words>261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Abadi</vt:lpstr>
      <vt:lpstr>Arial</vt:lpstr>
      <vt:lpstr>Gill Sans MT</vt:lpstr>
      <vt:lpstr>Twentieth Century</vt:lpstr>
      <vt:lpstr>Gallery</vt:lpstr>
      <vt:lpstr>SQL PROJECT </vt:lpstr>
      <vt:lpstr>Objective OF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 </dc:title>
  <dc:creator>TEJAS NATANI</dc:creator>
  <cp:lastModifiedBy>vasim khan</cp:lastModifiedBy>
  <cp:revision>5</cp:revision>
  <dcterms:created xsi:type="dcterms:W3CDTF">2022-05-28T08:28:40Z</dcterms:created>
  <dcterms:modified xsi:type="dcterms:W3CDTF">2022-05-28T17:49:43Z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2022-05-28T08:28:40Z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42e31b2c-f0ef-47b4-9a98-c8083ea359c2</vt:lpwstr>
  </property>
  <property fmtid="{D5CDD505-2E9C-101B-9397-08002B2CF9AE}" pid="7" name="MSIP_Label_defa4170-0d19-0005-0004-bc88714345d2_ActionId">
    <vt:lpwstr>0e010396-0419-49b8-985b-08e896c5737e</vt:lpwstr>
  </property>
  <property fmtid="{D5CDD505-2E9C-101B-9397-08002B2CF9AE}" pid="8" name="MSIP_Label_defa4170-0d19-0005-0004-bc88714345d2_ContentBits">
    <vt:lpwstr>0</vt:lpwstr>
  </property>
</Properties>
</file>