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5"/>
  </p:notesMasterIdLst>
  <p:sldIdLst>
    <p:sldId id="257" r:id="rId2"/>
    <p:sldId id="258" r:id="rId3"/>
    <p:sldId id="265" r:id="rId4"/>
    <p:sldId id="259" r:id="rId5"/>
    <p:sldId id="260" r:id="rId6"/>
    <p:sldId id="261" r:id="rId7"/>
    <p:sldId id="262" r:id="rId8"/>
    <p:sldId id="263" r:id="rId9"/>
    <p:sldId id="264" r:id="rId10"/>
    <p:sldId id="266" r:id="rId11"/>
    <p:sldId id="267" r:id="rId12"/>
    <p:sldId id="268" r:id="rId13"/>
    <p:sldId id="269" r:id="rId14"/>
    <p:sldId id="271" r:id="rId15"/>
    <p:sldId id="273" r:id="rId16"/>
    <p:sldId id="274" r:id="rId17"/>
    <p:sldId id="275" r:id="rId18"/>
    <p:sldId id="276" r:id="rId19"/>
    <p:sldId id="281" r:id="rId20"/>
    <p:sldId id="282" r:id="rId21"/>
    <p:sldId id="278" r:id="rId22"/>
    <p:sldId id="277"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61" d="100"/>
          <a:sy n="61" d="100"/>
        </p:scale>
        <p:origin x="8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1BD4EF-D31E-4384-BE91-26365E4EBD86}"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C76C1-1E49-488C-AA23-679AFC455D06}" type="slidenum">
              <a:rPr lang="en-US" smtClean="0"/>
              <a:t>‹#›</a:t>
            </a:fld>
            <a:endParaRPr lang="en-US"/>
          </a:p>
        </p:txBody>
      </p:sp>
    </p:spTree>
    <p:extLst>
      <p:ext uri="{BB962C8B-B14F-4D97-AF65-F5344CB8AC3E}">
        <p14:creationId xmlns:p14="http://schemas.microsoft.com/office/powerpoint/2010/main" val="32198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D25392-38E5-47BE-9408-33FAADAE7045}"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35E73-FA0C-48D7-93A3-776FFEE2A744}" type="slidenum">
              <a:rPr lang="en-US" smtClean="0"/>
              <a:t>‹#›</a:t>
            </a:fld>
            <a:endParaRPr lang="en-US"/>
          </a:p>
        </p:txBody>
      </p:sp>
    </p:spTree>
    <p:extLst>
      <p:ext uri="{BB962C8B-B14F-4D97-AF65-F5344CB8AC3E}">
        <p14:creationId xmlns:p14="http://schemas.microsoft.com/office/powerpoint/2010/main" val="410318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D25392-38E5-47BE-9408-33FAADAE7045}"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35E73-FA0C-48D7-93A3-776FFEE2A744}" type="slidenum">
              <a:rPr lang="en-US" smtClean="0"/>
              <a:t>‹#›</a:t>
            </a:fld>
            <a:endParaRPr lang="en-US"/>
          </a:p>
        </p:txBody>
      </p:sp>
    </p:spTree>
    <p:extLst>
      <p:ext uri="{BB962C8B-B14F-4D97-AF65-F5344CB8AC3E}">
        <p14:creationId xmlns:p14="http://schemas.microsoft.com/office/powerpoint/2010/main" val="69293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D25392-38E5-47BE-9408-33FAADAE7045}"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35E73-FA0C-48D7-93A3-776FFEE2A744}" type="slidenum">
              <a:rPr lang="en-US" smtClean="0"/>
              <a:t>‹#›</a:t>
            </a:fld>
            <a:endParaRPr lang="en-US"/>
          </a:p>
        </p:txBody>
      </p:sp>
    </p:spTree>
    <p:extLst>
      <p:ext uri="{BB962C8B-B14F-4D97-AF65-F5344CB8AC3E}">
        <p14:creationId xmlns:p14="http://schemas.microsoft.com/office/powerpoint/2010/main" val="1661456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D25392-38E5-47BE-9408-33FAADAE7045}"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35E73-FA0C-48D7-93A3-776FFEE2A74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57198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D25392-38E5-47BE-9408-33FAADAE7045}"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35E73-FA0C-48D7-93A3-776FFEE2A744}" type="slidenum">
              <a:rPr lang="en-US" smtClean="0"/>
              <a:t>‹#›</a:t>
            </a:fld>
            <a:endParaRPr lang="en-US"/>
          </a:p>
        </p:txBody>
      </p:sp>
    </p:spTree>
    <p:extLst>
      <p:ext uri="{BB962C8B-B14F-4D97-AF65-F5344CB8AC3E}">
        <p14:creationId xmlns:p14="http://schemas.microsoft.com/office/powerpoint/2010/main" val="1623974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D25392-38E5-47BE-9408-33FAADAE7045}"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35E73-FA0C-48D7-93A3-776FFEE2A744}" type="slidenum">
              <a:rPr lang="en-US" smtClean="0"/>
              <a:t>‹#›</a:t>
            </a:fld>
            <a:endParaRPr lang="en-US"/>
          </a:p>
        </p:txBody>
      </p:sp>
    </p:spTree>
    <p:extLst>
      <p:ext uri="{BB962C8B-B14F-4D97-AF65-F5344CB8AC3E}">
        <p14:creationId xmlns:p14="http://schemas.microsoft.com/office/powerpoint/2010/main" val="219771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D25392-38E5-47BE-9408-33FAADAE7045}"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35E73-FA0C-48D7-93A3-776FFEE2A744}" type="slidenum">
              <a:rPr lang="en-US" smtClean="0"/>
              <a:t>‹#›</a:t>
            </a:fld>
            <a:endParaRPr lang="en-US"/>
          </a:p>
        </p:txBody>
      </p:sp>
    </p:spTree>
    <p:extLst>
      <p:ext uri="{BB962C8B-B14F-4D97-AF65-F5344CB8AC3E}">
        <p14:creationId xmlns:p14="http://schemas.microsoft.com/office/powerpoint/2010/main" val="502728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D25392-38E5-47BE-9408-33FAADAE7045}"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35E73-FA0C-48D7-93A3-776FFEE2A744}" type="slidenum">
              <a:rPr lang="en-US" smtClean="0"/>
              <a:t>‹#›</a:t>
            </a:fld>
            <a:endParaRPr lang="en-US"/>
          </a:p>
        </p:txBody>
      </p:sp>
    </p:spTree>
    <p:extLst>
      <p:ext uri="{BB962C8B-B14F-4D97-AF65-F5344CB8AC3E}">
        <p14:creationId xmlns:p14="http://schemas.microsoft.com/office/powerpoint/2010/main" val="4080749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D25392-38E5-47BE-9408-33FAADAE7045}"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35E73-FA0C-48D7-93A3-776FFEE2A744}" type="slidenum">
              <a:rPr lang="en-US" smtClean="0"/>
              <a:t>‹#›</a:t>
            </a:fld>
            <a:endParaRPr lang="en-US"/>
          </a:p>
        </p:txBody>
      </p:sp>
    </p:spTree>
    <p:extLst>
      <p:ext uri="{BB962C8B-B14F-4D97-AF65-F5344CB8AC3E}">
        <p14:creationId xmlns:p14="http://schemas.microsoft.com/office/powerpoint/2010/main" val="72489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D25392-38E5-47BE-9408-33FAADAE7045}"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35E73-FA0C-48D7-93A3-776FFEE2A744}" type="slidenum">
              <a:rPr lang="en-US" smtClean="0"/>
              <a:t>‹#›</a:t>
            </a:fld>
            <a:endParaRPr lang="en-US"/>
          </a:p>
        </p:txBody>
      </p:sp>
    </p:spTree>
    <p:extLst>
      <p:ext uri="{BB962C8B-B14F-4D97-AF65-F5344CB8AC3E}">
        <p14:creationId xmlns:p14="http://schemas.microsoft.com/office/powerpoint/2010/main" val="91574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D25392-38E5-47BE-9408-33FAADAE7045}"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35E73-FA0C-48D7-93A3-776FFEE2A744}" type="slidenum">
              <a:rPr lang="en-US" smtClean="0"/>
              <a:t>‹#›</a:t>
            </a:fld>
            <a:endParaRPr lang="en-US"/>
          </a:p>
        </p:txBody>
      </p:sp>
    </p:spTree>
    <p:extLst>
      <p:ext uri="{BB962C8B-B14F-4D97-AF65-F5344CB8AC3E}">
        <p14:creationId xmlns:p14="http://schemas.microsoft.com/office/powerpoint/2010/main" val="279354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D25392-38E5-47BE-9408-33FAADAE7045}"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35E73-FA0C-48D7-93A3-776FFEE2A744}" type="slidenum">
              <a:rPr lang="en-US" smtClean="0"/>
              <a:t>‹#›</a:t>
            </a:fld>
            <a:endParaRPr lang="en-US"/>
          </a:p>
        </p:txBody>
      </p:sp>
    </p:spTree>
    <p:extLst>
      <p:ext uri="{BB962C8B-B14F-4D97-AF65-F5344CB8AC3E}">
        <p14:creationId xmlns:p14="http://schemas.microsoft.com/office/powerpoint/2010/main" val="255684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D25392-38E5-47BE-9408-33FAADAE7045}"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35E73-FA0C-48D7-93A3-776FFEE2A744}" type="slidenum">
              <a:rPr lang="en-US" smtClean="0"/>
              <a:t>‹#›</a:t>
            </a:fld>
            <a:endParaRPr lang="en-US"/>
          </a:p>
        </p:txBody>
      </p:sp>
    </p:spTree>
    <p:extLst>
      <p:ext uri="{BB962C8B-B14F-4D97-AF65-F5344CB8AC3E}">
        <p14:creationId xmlns:p14="http://schemas.microsoft.com/office/powerpoint/2010/main" val="316376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D25392-38E5-47BE-9408-33FAADAE7045}"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35E73-FA0C-48D7-93A3-776FFEE2A744}" type="slidenum">
              <a:rPr lang="en-US" smtClean="0"/>
              <a:t>‹#›</a:t>
            </a:fld>
            <a:endParaRPr lang="en-US"/>
          </a:p>
        </p:txBody>
      </p:sp>
    </p:spTree>
    <p:extLst>
      <p:ext uri="{BB962C8B-B14F-4D97-AF65-F5344CB8AC3E}">
        <p14:creationId xmlns:p14="http://schemas.microsoft.com/office/powerpoint/2010/main" val="138790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D25392-38E5-47BE-9408-33FAADAE7045}"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F35E73-FA0C-48D7-93A3-776FFEE2A744}" type="slidenum">
              <a:rPr lang="en-US" smtClean="0"/>
              <a:t>‹#›</a:t>
            </a:fld>
            <a:endParaRPr lang="en-US"/>
          </a:p>
        </p:txBody>
      </p:sp>
    </p:spTree>
    <p:extLst>
      <p:ext uri="{BB962C8B-B14F-4D97-AF65-F5344CB8AC3E}">
        <p14:creationId xmlns:p14="http://schemas.microsoft.com/office/powerpoint/2010/main" val="221551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D25392-38E5-47BE-9408-33FAADAE7045}"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35E73-FA0C-48D7-93A3-776FFEE2A744}" type="slidenum">
              <a:rPr lang="en-US" smtClean="0"/>
              <a:t>‹#›</a:t>
            </a:fld>
            <a:endParaRPr lang="en-US"/>
          </a:p>
        </p:txBody>
      </p:sp>
    </p:spTree>
    <p:extLst>
      <p:ext uri="{BB962C8B-B14F-4D97-AF65-F5344CB8AC3E}">
        <p14:creationId xmlns:p14="http://schemas.microsoft.com/office/powerpoint/2010/main" val="356812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D25392-38E5-47BE-9408-33FAADAE7045}"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35E73-FA0C-48D7-93A3-776FFEE2A744}" type="slidenum">
              <a:rPr lang="en-US" smtClean="0"/>
              <a:t>‹#›</a:t>
            </a:fld>
            <a:endParaRPr lang="en-US"/>
          </a:p>
        </p:txBody>
      </p:sp>
    </p:spTree>
    <p:extLst>
      <p:ext uri="{BB962C8B-B14F-4D97-AF65-F5344CB8AC3E}">
        <p14:creationId xmlns:p14="http://schemas.microsoft.com/office/powerpoint/2010/main" val="137562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2D25392-38E5-47BE-9408-33FAADAE7045}" type="datetimeFigureOut">
              <a:rPr lang="en-US" smtClean="0"/>
              <a:t>1/14/2024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AF35E73-FA0C-48D7-93A3-776FFEE2A744}" type="slidenum">
              <a:rPr lang="en-US" smtClean="0"/>
              <a:t>‹#›</a:t>
            </a:fld>
            <a:endParaRPr lang="en-US"/>
          </a:p>
        </p:txBody>
      </p:sp>
    </p:spTree>
    <p:extLst>
      <p:ext uri="{BB962C8B-B14F-4D97-AF65-F5344CB8AC3E}">
        <p14:creationId xmlns:p14="http://schemas.microsoft.com/office/powerpoint/2010/main" val="29733250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endingclu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6A3E-74D1-FA58-B8DA-F2E4FCD9C0F4}"/>
              </a:ext>
            </a:extLst>
          </p:cNvPr>
          <p:cNvSpPr>
            <a:spLocks noGrp="1"/>
          </p:cNvSpPr>
          <p:nvPr>
            <p:ph type="title"/>
          </p:nvPr>
        </p:nvSpPr>
        <p:spPr/>
        <p:txBody>
          <a:bodyPr/>
          <a:lstStyle/>
          <a:p>
            <a:r>
              <a:rPr lang="en-US" dirty="0"/>
              <a:t>Lending Club Case Study</a:t>
            </a:r>
          </a:p>
        </p:txBody>
      </p:sp>
      <p:sp>
        <p:nvSpPr>
          <p:cNvPr id="3" name="Text Placeholder 2">
            <a:extLst>
              <a:ext uri="{FF2B5EF4-FFF2-40B4-BE49-F238E27FC236}">
                <a16:creationId xmlns:a16="http://schemas.microsoft.com/office/drawing/2014/main" id="{F98AA001-1215-8E97-C10F-89BCE1563033}"/>
              </a:ext>
            </a:extLst>
          </p:cNvPr>
          <p:cNvSpPr>
            <a:spLocks noGrp="1"/>
          </p:cNvSpPr>
          <p:nvPr>
            <p:ph type="body" idx="1"/>
          </p:nvPr>
        </p:nvSpPr>
        <p:spPr>
          <a:xfrm>
            <a:off x="831850" y="4589464"/>
            <a:ext cx="10515600" cy="608466"/>
          </a:xfrm>
        </p:spPr>
        <p:txBody>
          <a:bodyPr/>
          <a:lstStyle/>
          <a:p>
            <a:r>
              <a:rPr lang="en-US" dirty="0"/>
              <a:t>Exploratory Data Analysis</a:t>
            </a:r>
          </a:p>
        </p:txBody>
      </p:sp>
      <p:sp>
        <p:nvSpPr>
          <p:cNvPr id="4" name="Text Placeholder 2">
            <a:extLst>
              <a:ext uri="{FF2B5EF4-FFF2-40B4-BE49-F238E27FC236}">
                <a16:creationId xmlns:a16="http://schemas.microsoft.com/office/drawing/2014/main" id="{08E21289-AB1E-4183-49BB-73AAB91AE626}"/>
              </a:ext>
            </a:extLst>
          </p:cNvPr>
          <p:cNvSpPr txBox="1">
            <a:spLocks/>
          </p:cNvSpPr>
          <p:nvPr/>
        </p:nvSpPr>
        <p:spPr>
          <a:xfrm>
            <a:off x="10558236" y="5938158"/>
            <a:ext cx="1497693" cy="51707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b="1" dirty="0">
                <a:solidFill>
                  <a:schemeClr val="tx1"/>
                </a:solidFill>
                <a:latin typeface="+mj-lt"/>
              </a:rPr>
              <a:t>By:</a:t>
            </a:r>
          </a:p>
          <a:p>
            <a:r>
              <a:rPr lang="en-US" sz="1600" b="1" dirty="0">
                <a:solidFill>
                  <a:schemeClr val="tx1"/>
                </a:solidFill>
                <a:latin typeface="+mj-lt"/>
              </a:rPr>
              <a:t>Tejas &amp; Deenaz</a:t>
            </a:r>
          </a:p>
        </p:txBody>
      </p:sp>
    </p:spTree>
    <p:extLst>
      <p:ext uri="{BB962C8B-B14F-4D97-AF65-F5344CB8AC3E}">
        <p14:creationId xmlns:p14="http://schemas.microsoft.com/office/powerpoint/2010/main" val="1576676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16BC7-5622-96D2-6406-C4A4097E8EFF}"/>
              </a:ext>
            </a:extLst>
          </p:cNvPr>
          <p:cNvSpPr>
            <a:spLocks noGrp="1"/>
          </p:cNvSpPr>
          <p:nvPr>
            <p:ph type="title"/>
          </p:nvPr>
        </p:nvSpPr>
        <p:spPr>
          <a:xfrm>
            <a:off x="838200" y="2721882"/>
            <a:ext cx="10515600" cy="1325563"/>
          </a:xfrm>
        </p:spPr>
        <p:txBody>
          <a:bodyPr/>
          <a:lstStyle/>
          <a:p>
            <a:pPr algn="ctr"/>
            <a:r>
              <a:rPr lang="en-US" b="1" dirty="0"/>
              <a:t>Segmented Univariate</a:t>
            </a:r>
            <a:endParaRPr lang="en-US" b="1" i="0" dirty="0">
              <a:solidFill>
                <a:srgbClr val="091E42"/>
              </a:solidFill>
              <a:effectLst/>
              <a:latin typeface="circular"/>
            </a:endParaRPr>
          </a:p>
        </p:txBody>
      </p:sp>
    </p:spTree>
    <p:extLst>
      <p:ext uri="{BB962C8B-B14F-4D97-AF65-F5344CB8AC3E}">
        <p14:creationId xmlns:p14="http://schemas.microsoft.com/office/powerpoint/2010/main" val="3489232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EFFA-590D-4A00-2A21-B082A0F293EE}"/>
              </a:ext>
            </a:extLst>
          </p:cNvPr>
          <p:cNvSpPr>
            <a:spLocks noGrp="1"/>
          </p:cNvSpPr>
          <p:nvPr>
            <p:ph type="title"/>
          </p:nvPr>
        </p:nvSpPr>
        <p:spPr>
          <a:xfrm>
            <a:off x="838200" y="103868"/>
            <a:ext cx="10515600" cy="587375"/>
          </a:xfrm>
        </p:spPr>
        <p:txBody>
          <a:bodyPr>
            <a:normAutofit/>
          </a:bodyPr>
          <a:lstStyle/>
          <a:p>
            <a:pPr algn="ctr"/>
            <a:r>
              <a:rPr lang="en-US" sz="2400" b="1" u="sng" dirty="0"/>
              <a:t>Segmented Representation of Grade wise Funded Amount</a:t>
            </a:r>
          </a:p>
        </p:txBody>
      </p:sp>
      <p:pic>
        <p:nvPicPr>
          <p:cNvPr id="6" name="Picture 5">
            <a:extLst>
              <a:ext uri="{FF2B5EF4-FFF2-40B4-BE49-F238E27FC236}">
                <a16:creationId xmlns:a16="http://schemas.microsoft.com/office/drawing/2014/main" id="{48D752ED-2DBB-79C5-483C-FF5BC8BAA1B4}"/>
              </a:ext>
            </a:extLst>
          </p:cNvPr>
          <p:cNvPicPr>
            <a:picLocks noChangeAspect="1"/>
          </p:cNvPicPr>
          <p:nvPr/>
        </p:nvPicPr>
        <p:blipFill>
          <a:blip r:embed="rId2"/>
          <a:stretch>
            <a:fillRect/>
          </a:stretch>
        </p:blipFill>
        <p:spPr>
          <a:xfrm>
            <a:off x="449939" y="870857"/>
            <a:ext cx="7830466" cy="5666014"/>
          </a:xfrm>
          <a:prstGeom prst="rect">
            <a:avLst/>
          </a:prstGeom>
          <a:ln w="6350">
            <a:solidFill>
              <a:schemeClr val="tx1"/>
            </a:solidFill>
          </a:ln>
        </p:spPr>
      </p:pic>
      <p:sp>
        <p:nvSpPr>
          <p:cNvPr id="7" name="TextBox 6">
            <a:extLst>
              <a:ext uri="{FF2B5EF4-FFF2-40B4-BE49-F238E27FC236}">
                <a16:creationId xmlns:a16="http://schemas.microsoft.com/office/drawing/2014/main" id="{DDFEBB71-0868-0257-8347-A32B33BDE147}"/>
              </a:ext>
            </a:extLst>
          </p:cNvPr>
          <p:cNvSpPr txBox="1"/>
          <p:nvPr/>
        </p:nvSpPr>
        <p:spPr>
          <a:xfrm>
            <a:off x="8441871" y="2242925"/>
            <a:ext cx="3300190" cy="1077218"/>
          </a:xfrm>
          <a:prstGeom prst="rect">
            <a:avLst/>
          </a:prstGeom>
          <a:noFill/>
        </p:spPr>
        <p:txBody>
          <a:bodyPr wrap="square" rtlCol="0">
            <a:spAutoFit/>
          </a:bodyPr>
          <a:lstStyle/>
          <a:p>
            <a:pPr marL="285750" indent="-285750">
              <a:buFont typeface="Wingdings" panose="05000000000000000000" pitchFamily="2" charset="2"/>
              <a:buChar char="q"/>
            </a:pPr>
            <a:r>
              <a:rPr lang="en-US" sz="1600" b="0" i="0" dirty="0">
                <a:effectLst/>
                <a:latin typeface="+mj-lt"/>
              </a:rPr>
              <a:t>Indicates that fully paid Grade G loans exhibit the highest average loan amount provided by Lending Club.</a:t>
            </a:r>
            <a:endParaRPr lang="en-US" sz="1600" dirty="0">
              <a:latin typeface="+mj-lt"/>
            </a:endParaRPr>
          </a:p>
        </p:txBody>
      </p:sp>
      <p:sp>
        <p:nvSpPr>
          <p:cNvPr id="8" name="TextBox 7">
            <a:extLst>
              <a:ext uri="{FF2B5EF4-FFF2-40B4-BE49-F238E27FC236}">
                <a16:creationId xmlns:a16="http://schemas.microsoft.com/office/drawing/2014/main" id="{D42B9C08-B6EF-FE9D-808F-F40DD418B0D7}"/>
              </a:ext>
            </a:extLst>
          </p:cNvPr>
          <p:cNvSpPr txBox="1"/>
          <p:nvPr/>
        </p:nvSpPr>
        <p:spPr>
          <a:xfrm>
            <a:off x="8441871" y="3537857"/>
            <a:ext cx="3300190" cy="1323439"/>
          </a:xfrm>
          <a:prstGeom prst="rect">
            <a:avLst/>
          </a:prstGeom>
          <a:noFill/>
        </p:spPr>
        <p:txBody>
          <a:bodyPr wrap="square" rtlCol="0">
            <a:spAutoFit/>
          </a:bodyPr>
          <a:lstStyle/>
          <a:p>
            <a:pPr marL="285750" indent="-285750">
              <a:buFont typeface="Wingdings" panose="05000000000000000000" pitchFamily="2" charset="2"/>
              <a:buChar char="q"/>
            </a:pPr>
            <a:r>
              <a:rPr lang="en-US" sz="1600" b="0" i="0" dirty="0">
                <a:effectLst/>
                <a:latin typeface="+mj-lt"/>
              </a:rPr>
              <a:t>Signifies that the majority of charged-off loans belong to grades E, F, and G, with an average loan amount equal to or exceeding 130,000.</a:t>
            </a:r>
            <a:endParaRPr lang="en-US" sz="1600" dirty="0">
              <a:latin typeface="+mj-lt"/>
            </a:endParaRPr>
          </a:p>
        </p:txBody>
      </p:sp>
    </p:spTree>
    <p:extLst>
      <p:ext uri="{BB962C8B-B14F-4D97-AF65-F5344CB8AC3E}">
        <p14:creationId xmlns:p14="http://schemas.microsoft.com/office/powerpoint/2010/main" val="3311591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16BC7-5622-96D2-6406-C4A4097E8EFF}"/>
              </a:ext>
            </a:extLst>
          </p:cNvPr>
          <p:cNvSpPr>
            <a:spLocks noGrp="1"/>
          </p:cNvSpPr>
          <p:nvPr>
            <p:ph type="title"/>
          </p:nvPr>
        </p:nvSpPr>
        <p:spPr>
          <a:xfrm>
            <a:off x="838200" y="2721882"/>
            <a:ext cx="10515600" cy="1325563"/>
          </a:xfrm>
        </p:spPr>
        <p:txBody>
          <a:bodyPr/>
          <a:lstStyle/>
          <a:p>
            <a:pPr algn="ctr"/>
            <a:r>
              <a:rPr lang="en-US" b="1" dirty="0"/>
              <a:t>B</a:t>
            </a:r>
            <a:r>
              <a:rPr lang="en-US" sz="4400" b="1" dirty="0"/>
              <a:t>ivariate Analysis</a:t>
            </a:r>
            <a:endParaRPr lang="en-US" b="1" dirty="0"/>
          </a:p>
        </p:txBody>
      </p:sp>
    </p:spTree>
    <p:extLst>
      <p:ext uri="{BB962C8B-B14F-4D97-AF65-F5344CB8AC3E}">
        <p14:creationId xmlns:p14="http://schemas.microsoft.com/office/powerpoint/2010/main" val="587185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850837-5BC0-BB07-5A18-1AD77559AF25}"/>
              </a:ext>
            </a:extLst>
          </p:cNvPr>
          <p:cNvSpPr txBox="1"/>
          <p:nvPr/>
        </p:nvSpPr>
        <p:spPr>
          <a:xfrm>
            <a:off x="87086" y="720798"/>
            <a:ext cx="6313713" cy="338554"/>
          </a:xfrm>
          <a:prstGeom prst="rect">
            <a:avLst/>
          </a:prstGeom>
          <a:noFill/>
        </p:spPr>
        <p:txBody>
          <a:bodyPr wrap="square" rtlCol="0">
            <a:spAutoFit/>
          </a:bodyPr>
          <a:lstStyle/>
          <a:p>
            <a:r>
              <a:rPr lang="en-US" sz="1600" b="1" u="sng" dirty="0">
                <a:latin typeface="+mj-lt"/>
              </a:rPr>
              <a:t>Joint Plot Representation of Interest_Rate vs Funded_Amount </a:t>
            </a:r>
          </a:p>
        </p:txBody>
      </p:sp>
      <p:sp>
        <p:nvSpPr>
          <p:cNvPr id="12" name="TextBox 11">
            <a:extLst>
              <a:ext uri="{FF2B5EF4-FFF2-40B4-BE49-F238E27FC236}">
                <a16:creationId xmlns:a16="http://schemas.microsoft.com/office/drawing/2014/main" id="{DEEE2316-086D-2ABB-EAE9-3827AC76D844}"/>
              </a:ext>
            </a:extLst>
          </p:cNvPr>
          <p:cNvSpPr txBox="1"/>
          <p:nvPr/>
        </p:nvSpPr>
        <p:spPr>
          <a:xfrm>
            <a:off x="381424" y="5442435"/>
            <a:ext cx="5115589" cy="523220"/>
          </a:xfrm>
          <a:prstGeom prst="rect">
            <a:avLst/>
          </a:prstGeom>
          <a:noFill/>
        </p:spPr>
        <p:txBody>
          <a:bodyPr wrap="square" rtlCol="0">
            <a:spAutoFit/>
          </a:bodyPr>
          <a:lstStyle/>
          <a:p>
            <a:pPr marL="285750" indent="-285750">
              <a:buFont typeface="Wingdings" panose="05000000000000000000" pitchFamily="2" charset="2"/>
              <a:buChar char="q"/>
            </a:pPr>
            <a:r>
              <a:rPr lang="en-US" sz="1400" b="0" i="0" dirty="0">
                <a:effectLst/>
                <a:latin typeface="+mj-lt"/>
              </a:rPr>
              <a:t>Indicates that a predominant proportion of charged-off loans exhibit interest rates exceeding 12%.</a:t>
            </a:r>
            <a:endParaRPr lang="en-US" sz="1400" dirty="0">
              <a:latin typeface="+mj-lt"/>
            </a:endParaRPr>
          </a:p>
        </p:txBody>
      </p:sp>
      <p:sp>
        <p:nvSpPr>
          <p:cNvPr id="16" name="TextBox 15">
            <a:extLst>
              <a:ext uri="{FF2B5EF4-FFF2-40B4-BE49-F238E27FC236}">
                <a16:creationId xmlns:a16="http://schemas.microsoft.com/office/drawing/2014/main" id="{68F53948-B88A-3D94-92CB-5D43A8071CB3}"/>
              </a:ext>
            </a:extLst>
          </p:cNvPr>
          <p:cNvSpPr txBox="1"/>
          <p:nvPr/>
        </p:nvSpPr>
        <p:spPr>
          <a:xfrm>
            <a:off x="6533565" y="5334713"/>
            <a:ext cx="5277011" cy="738664"/>
          </a:xfrm>
          <a:prstGeom prst="rect">
            <a:avLst/>
          </a:prstGeom>
          <a:noFill/>
        </p:spPr>
        <p:txBody>
          <a:bodyPr wrap="square" rtlCol="0">
            <a:spAutoFit/>
          </a:bodyPr>
          <a:lstStyle/>
          <a:p>
            <a:pPr marL="285750" indent="-285750">
              <a:buFont typeface="Wingdings" panose="05000000000000000000" pitchFamily="2" charset="2"/>
              <a:buChar char="q"/>
            </a:pPr>
            <a:r>
              <a:rPr lang="en-US" sz="1400" dirty="0">
                <a:latin typeface="+mj-lt"/>
              </a:rPr>
              <a:t>A</a:t>
            </a:r>
            <a:r>
              <a:rPr lang="en-US" sz="1400" b="0" i="0" dirty="0">
                <a:effectLst/>
                <a:latin typeface="+mj-lt"/>
              </a:rPr>
              <a:t>pplicants with a mortgage home ownership status tend to have the highest average annual income, observed across both fully paid and charged-off loans.</a:t>
            </a:r>
            <a:endParaRPr lang="en-US" sz="1400" dirty="0">
              <a:latin typeface="+mj-lt"/>
            </a:endParaRPr>
          </a:p>
        </p:txBody>
      </p:sp>
      <p:cxnSp>
        <p:nvCxnSpPr>
          <p:cNvPr id="21" name="Straight Connector 20">
            <a:extLst>
              <a:ext uri="{FF2B5EF4-FFF2-40B4-BE49-F238E27FC236}">
                <a16:creationId xmlns:a16="http://schemas.microsoft.com/office/drawing/2014/main" id="{0F343B88-5815-75A8-DF2B-2796F0260377}"/>
              </a:ext>
            </a:extLst>
          </p:cNvPr>
          <p:cNvCxnSpPr/>
          <p:nvPr/>
        </p:nvCxnSpPr>
        <p:spPr>
          <a:xfrm>
            <a:off x="5981700" y="805542"/>
            <a:ext cx="0" cy="5486400"/>
          </a:xfrm>
          <a:prstGeom prst="line">
            <a:avLst/>
          </a:prstGeom>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8173A3B2-2ED5-19B0-992E-28B523933BD3}"/>
              </a:ext>
            </a:extLst>
          </p:cNvPr>
          <p:cNvPicPr>
            <a:picLocks noChangeAspect="1"/>
          </p:cNvPicPr>
          <p:nvPr/>
        </p:nvPicPr>
        <p:blipFill>
          <a:blip r:embed="rId2"/>
          <a:stretch>
            <a:fillRect/>
          </a:stretch>
        </p:blipFill>
        <p:spPr>
          <a:xfrm>
            <a:off x="381424" y="1181099"/>
            <a:ext cx="5055987" cy="4071258"/>
          </a:xfrm>
          <a:prstGeom prst="rect">
            <a:avLst/>
          </a:prstGeom>
          <a:ln w="6350">
            <a:solidFill>
              <a:schemeClr val="tx1"/>
            </a:solidFill>
          </a:ln>
        </p:spPr>
      </p:pic>
      <p:pic>
        <p:nvPicPr>
          <p:cNvPr id="20" name="Picture 19">
            <a:extLst>
              <a:ext uri="{FF2B5EF4-FFF2-40B4-BE49-F238E27FC236}">
                <a16:creationId xmlns:a16="http://schemas.microsoft.com/office/drawing/2014/main" id="{3BB59194-CFE8-8523-90CE-D60D94B54244}"/>
              </a:ext>
            </a:extLst>
          </p:cNvPr>
          <p:cNvPicPr>
            <a:picLocks noChangeAspect="1"/>
          </p:cNvPicPr>
          <p:nvPr/>
        </p:nvPicPr>
        <p:blipFill>
          <a:blip r:embed="rId3"/>
          <a:stretch>
            <a:fillRect/>
          </a:stretch>
        </p:blipFill>
        <p:spPr>
          <a:xfrm>
            <a:off x="6525990" y="1181099"/>
            <a:ext cx="5230141" cy="4071257"/>
          </a:xfrm>
          <a:prstGeom prst="rect">
            <a:avLst/>
          </a:prstGeom>
          <a:ln w="6350">
            <a:solidFill>
              <a:schemeClr val="tx1"/>
            </a:solidFill>
          </a:ln>
        </p:spPr>
      </p:pic>
      <p:sp>
        <p:nvSpPr>
          <p:cNvPr id="22" name="TextBox 21">
            <a:extLst>
              <a:ext uri="{FF2B5EF4-FFF2-40B4-BE49-F238E27FC236}">
                <a16:creationId xmlns:a16="http://schemas.microsoft.com/office/drawing/2014/main" id="{1505EB06-F9B8-DA90-040D-D11107A148E3}"/>
              </a:ext>
            </a:extLst>
          </p:cNvPr>
          <p:cNvSpPr txBox="1"/>
          <p:nvPr/>
        </p:nvSpPr>
        <p:spPr>
          <a:xfrm>
            <a:off x="6158418" y="720798"/>
            <a:ext cx="6136995" cy="338554"/>
          </a:xfrm>
          <a:prstGeom prst="rect">
            <a:avLst/>
          </a:prstGeom>
          <a:noFill/>
        </p:spPr>
        <p:txBody>
          <a:bodyPr wrap="square" rtlCol="0">
            <a:spAutoFit/>
          </a:bodyPr>
          <a:lstStyle/>
          <a:p>
            <a:r>
              <a:rPr lang="en-US" sz="1600" b="1" u="sng" dirty="0">
                <a:latin typeface="+mj-lt"/>
              </a:rPr>
              <a:t>Bar Plot Representation of Annual_Income vs Home_Ownership </a:t>
            </a:r>
          </a:p>
        </p:txBody>
      </p:sp>
    </p:spTree>
    <p:extLst>
      <p:ext uri="{BB962C8B-B14F-4D97-AF65-F5344CB8AC3E}">
        <p14:creationId xmlns:p14="http://schemas.microsoft.com/office/powerpoint/2010/main" val="110836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AEB033-72AE-06FF-36D4-C36A7A78C48C}"/>
              </a:ext>
            </a:extLst>
          </p:cNvPr>
          <p:cNvPicPr>
            <a:picLocks noChangeAspect="1"/>
          </p:cNvPicPr>
          <p:nvPr/>
        </p:nvPicPr>
        <p:blipFill>
          <a:blip r:embed="rId2"/>
          <a:stretch>
            <a:fillRect/>
          </a:stretch>
        </p:blipFill>
        <p:spPr>
          <a:xfrm>
            <a:off x="515253" y="1045029"/>
            <a:ext cx="7473043" cy="5312228"/>
          </a:xfrm>
          <a:prstGeom prst="rect">
            <a:avLst/>
          </a:prstGeom>
          <a:ln w="6350">
            <a:solidFill>
              <a:schemeClr val="tx1"/>
            </a:solidFill>
          </a:ln>
        </p:spPr>
      </p:pic>
      <p:sp>
        <p:nvSpPr>
          <p:cNvPr id="4" name="TextBox 3">
            <a:extLst>
              <a:ext uri="{FF2B5EF4-FFF2-40B4-BE49-F238E27FC236}">
                <a16:creationId xmlns:a16="http://schemas.microsoft.com/office/drawing/2014/main" id="{0AAC9496-0BB3-EC73-6D9E-3E7086CA255F}"/>
              </a:ext>
            </a:extLst>
          </p:cNvPr>
          <p:cNvSpPr txBox="1"/>
          <p:nvPr/>
        </p:nvSpPr>
        <p:spPr>
          <a:xfrm>
            <a:off x="963385" y="78490"/>
            <a:ext cx="10265229" cy="830997"/>
          </a:xfrm>
          <a:prstGeom prst="rect">
            <a:avLst/>
          </a:prstGeom>
          <a:noFill/>
        </p:spPr>
        <p:txBody>
          <a:bodyPr wrap="square" rtlCol="0">
            <a:spAutoFit/>
          </a:bodyPr>
          <a:lstStyle/>
          <a:p>
            <a:pPr algn="ctr"/>
            <a:r>
              <a:rPr lang="en-US" sz="24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Violinplot Plot Representing Distribution of Interest Rates Across Different Loan Grades</a:t>
            </a:r>
          </a:p>
        </p:txBody>
      </p:sp>
      <p:sp>
        <p:nvSpPr>
          <p:cNvPr id="5" name="TextBox 4">
            <a:extLst>
              <a:ext uri="{FF2B5EF4-FFF2-40B4-BE49-F238E27FC236}">
                <a16:creationId xmlns:a16="http://schemas.microsoft.com/office/drawing/2014/main" id="{642797DC-2CDE-7ABB-CA4F-C14835C28D19}"/>
              </a:ext>
            </a:extLst>
          </p:cNvPr>
          <p:cNvSpPr txBox="1"/>
          <p:nvPr/>
        </p:nvSpPr>
        <p:spPr>
          <a:xfrm>
            <a:off x="8376557" y="2144953"/>
            <a:ext cx="3300190" cy="830997"/>
          </a:xfrm>
          <a:prstGeom prst="rect">
            <a:avLst/>
          </a:prstGeom>
          <a:noFill/>
        </p:spPr>
        <p:txBody>
          <a:bodyPr wrap="square" rtlCol="0">
            <a:spAutoFit/>
          </a:bodyPr>
          <a:lstStyle/>
          <a:p>
            <a:pPr marL="285750" indent="-285750">
              <a:buFont typeface="Wingdings" panose="05000000000000000000" pitchFamily="2" charset="2"/>
              <a:buChar char="q"/>
            </a:pPr>
            <a:r>
              <a:rPr lang="en-US" sz="1600" b="0" i="0" dirty="0">
                <a:effectLst/>
                <a:latin typeface="+mj-lt"/>
              </a:rPr>
              <a:t>The interquartile range of interest rates is more significant for Grade G loans compared to other grades.</a:t>
            </a:r>
            <a:endParaRPr lang="en-US" sz="1600" dirty="0">
              <a:latin typeface="+mj-lt"/>
            </a:endParaRPr>
          </a:p>
        </p:txBody>
      </p:sp>
      <p:sp>
        <p:nvSpPr>
          <p:cNvPr id="6" name="TextBox 5">
            <a:extLst>
              <a:ext uri="{FF2B5EF4-FFF2-40B4-BE49-F238E27FC236}">
                <a16:creationId xmlns:a16="http://schemas.microsoft.com/office/drawing/2014/main" id="{D2E70BD8-9F77-2586-0012-39EF130EBF20}"/>
              </a:ext>
            </a:extLst>
          </p:cNvPr>
          <p:cNvSpPr txBox="1"/>
          <p:nvPr/>
        </p:nvSpPr>
        <p:spPr>
          <a:xfrm>
            <a:off x="8376557" y="3674397"/>
            <a:ext cx="3300190" cy="584775"/>
          </a:xfrm>
          <a:prstGeom prst="rect">
            <a:avLst/>
          </a:prstGeom>
          <a:noFill/>
        </p:spPr>
        <p:txBody>
          <a:bodyPr wrap="square" rtlCol="0">
            <a:spAutoFit/>
          </a:bodyPr>
          <a:lstStyle/>
          <a:p>
            <a:pPr marL="285750" indent="-285750">
              <a:buFont typeface="Wingdings" panose="05000000000000000000" pitchFamily="2" charset="2"/>
              <a:buChar char="q"/>
            </a:pPr>
            <a:r>
              <a:rPr lang="en-US" sz="1600" b="0" i="0" dirty="0">
                <a:effectLst/>
                <a:latin typeface="+mj-lt"/>
              </a:rPr>
              <a:t>Grade A loans tend to have the least interest rates.</a:t>
            </a:r>
            <a:endParaRPr lang="en-US" sz="1600" dirty="0">
              <a:latin typeface="+mj-lt"/>
            </a:endParaRPr>
          </a:p>
        </p:txBody>
      </p:sp>
    </p:spTree>
    <p:extLst>
      <p:ext uri="{BB962C8B-B14F-4D97-AF65-F5344CB8AC3E}">
        <p14:creationId xmlns:p14="http://schemas.microsoft.com/office/powerpoint/2010/main" val="204066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AC9496-0BB3-EC73-6D9E-3E7086CA255F}"/>
              </a:ext>
            </a:extLst>
          </p:cNvPr>
          <p:cNvSpPr txBox="1"/>
          <p:nvPr/>
        </p:nvSpPr>
        <p:spPr>
          <a:xfrm>
            <a:off x="155122" y="82611"/>
            <a:ext cx="11881756" cy="400110"/>
          </a:xfrm>
          <a:prstGeom prst="rect">
            <a:avLst/>
          </a:prstGeom>
          <a:noFill/>
        </p:spPr>
        <p:txBody>
          <a:bodyPr wrap="square" rtlCol="0">
            <a:spAutoFit/>
          </a:bodyPr>
          <a:lstStyle/>
          <a:p>
            <a:pPr algn="ctr"/>
            <a:r>
              <a:rPr lang="en-US" sz="2000" b="1" u="sng" dirty="0">
                <a:solidFill>
                  <a:schemeClr val="tx2"/>
                </a:solidFill>
                <a:latin typeface="+mj-lt"/>
              </a:rPr>
              <a:t>Bar Plot Representing Total Late Fees Received for Different Loan Purposes, Categorized by Loan Status</a:t>
            </a:r>
          </a:p>
        </p:txBody>
      </p:sp>
      <p:sp>
        <p:nvSpPr>
          <p:cNvPr id="5" name="TextBox 4">
            <a:extLst>
              <a:ext uri="{FF2B5EF4-FFF2-40B4-BE49-F238E27FC236}">
                <a16:creationId xmlns:a16="http://schemas.microsoft.com/office/drawing/2014/main" id="{642797DC-2CDE-7ABB-CA4F-C14835C28D19}"/>
              </a:ext>
            </a:extLst>
          </p:cNvPr>
          <p:cNvSpPr txBox="1"/>
          <p:nvPr/>
        </p:nvSpPr>
        <p:spPr>
          <a:xfrm>
            <a:off x="8376557" y="1402468"/>
            <a:ext cx="3300190" cy="1323439"/>
          </a:xfrm>
          <a:prstGeom prst="rect">
            <a:avLst/>
          </a:prstGeom>
          <a:noFill/>
        </p:spPr>
        <p:txBody>
          <a:bodyPr wrap="square" rtlCol="0">
            <a:spAutoFit/>
          </a:bodyPr>
          <a:lstStyle/>
          <a:p>
            <a:pPr marL="285750" indent="-285750">
              <a:buFont typeface="Wingdings" panose="05000000000000000000" pitchFamily="2" charset="2"/>
              <a:buChar char="q"/>
            </a:pPr>
            <a:r>
              <a:rPr lang="en-US" sz="1600" b="0" i="0" dirty="0">
                <a:effectLst/>
                <a:latin typeface="+mj-lt"/>
              </a:rPr>
              <a:t>Loans with the purpose of Renewable Energy and Small Business tend to have the highest late fees among Charged Off loans.</a:t>
            </a:r>
            <a:endParaRPr lang="en-US" sz="1600" dirty="0">
              <a:latin typeface="+mj-lt"/>
            </a:endParaRPr>
          </a:p>
        </p:txBody>
      </p:sp>
      <p:pic>
        <p:nvPicPr>
          <p:cNvPr id="2" name="Picture 1">
            <a:extLst>
              <a:ext uri="{FF2B5EF4-FFF2-40B4-BE49-F238E27FC236}">
                <a16:creationId xmlns:a16="http://schemas.microsoft.com/office/drawing/2014/main" id="{1F264B66-6025-0CB9-CD48-6734DF6437ED}"/>
              </a:ext>
            </a:extLst>
          </p:cNvPr>
          <p:cNvPicPr>
            <a:picLocks noChangeAspect="1"/>
          </p:cNvPicPr>
          <p:nvPr/>
        </p:nvPicPr>
        <p:blipFill>
          <a:blip r:embed="rId2"/>
          <a:stretch>
            <a:fillRect/>
          </a:stretch>
        </p:blipFill>
        <p:spPr>
          <a:xfrm>
            <a:off x="634092" y="581327"/>
            <a:ext cx="7742465" cy="6139541"/>
          </a:xfrm>
          <a:prstGeom prst="rect">
            <a:avLst/>
          </a:prstGeom>
          <a:ln w="6350">
            <a:solidFill>
              <a:schemeClr val="tx1"/>
            </a:solidFill>
          </a:ln>
        </p:spPr>
      </p:pic>
      <p:sp>
        <p:nvSpPr>
          <p:cNvPr id="8" name="TextBox 7">
            <a:extLst>
              <a:ext uri="{FF2B5EF4-FFF2-40B4-BE49-F238E27FC236}">
                <a16:creationId xmlns:a16="http://schemas.microsoft.com/office/drawing/2014/main" id="{AE92C28D-8EC9-F257-3EBE-1E0BE1EA04B8}"/>
              </a:ext>
            </a:extLst>
          </p:cNvPr>
          <p:cNvSpPr txBox="1"/>
          <p:nvPr/>
        </p:nvSpPr>
        <p:spPr>
          <a:xfrm>
            <a:off x="8376557" y="3405939"/>
            <a:ext cx="3300190" cy="2308324"/>
          </a:xfrm>
          <a:prstGeom prst="rect">
            <a:avLst/>
          </a:prstGeom>
          <a:noFill/>
        </p:spPr>
        <p:txBody>
          <a:bodyPr wrap="square" rtlCol="0">
            <a:spAutoFit/>
          </a:bodyPr>
          <a:lstStyle/>
          <a:p>
            <a:pPr marL="285750" indent="-285750">
              <a:buFont typeface="Wingdings" panose="05000000000000000000" pitchFamily="2" charset="2"/>
              <a:buChar char="q"/>
            </a:pPr>
            <a:r>
              <a:rPr lang="en-US" sz="1600" b="1" i="0" dirty="0">
                <a:effectLst/>
                <a:latin typeface="+mj-lt"/>
              </a:rPr>
              <a:t>Recommendation: </a:t>
            </a:r>
            <a:r>
              <a:rPr lang="en-US" sz="1600" b="0" i="0" dirty="0">
                <a:effectLst/>
                <a:latin typeface="+mj-lt"/>
              </a:rPr>
              <a:t>Considering this, the lending company can reassess its lending policies and risk evaluation criteria for loans associated with these particular purposes, implementing measures to mitigate the risk of defaults and enhance overall portfolio performance.</a:t>
            </a:r>
            <a:endParaRPr lang="en-US" sz="1600" dirty="0">
              <a:latin typeface="+mj-lt"/>
            </a:endParaRPr>
          </a:p>
        </p:txBody>
      </p:sp>
    </p:spTree>
    <p:extLst>
      <p:ext uri="{BB962C8B-B14F-4D97-AF65-F5344CB8AC3E}">
        <p14:creationId xmlns:p14="http://schemas.microsoft.com/office/powerpoint/2010/main" val="2387443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AC9496-0BB3-EC73-6D9E-3E7086CA255F}"/>
              </a:ext>
            </a:extLst>
          </p:cNvPr>
          <p:cNvSpPr txBox="1"/>
          <p:nvPr/>
        </p:nvSpPr>
        <p:spPr>
          <a:xfrm>
            <a:off x="0" y="77168"/>
            <a:ext cx="12191999" cy="707886"/>
          </a:xfrm>
          <a:prstGeom prst="rect">
            <a:avLst/>
          </a:prstGeom>
          <a:noFill/>
        </p:spPr>
        <p:txBody>
          <a:bodyPr wrap="square" rtlCol="0">
            <a:spAutoFit/>
          </a:bodyPr>
          <a:lstStyle/>
          <a:p>
            <a:pPr algn="ctr"/>
            <a:r>
              <a:rPr lang="en-US" sz="2000" b="1" u="sng" dirty="0">
                <a:solidFill>
                  <a:schemeClr val="tx2"/>
                </a:solidFill>
                <a:latin typeface="+mj-lt"/>
              </a:rPr>
              <a:t>Pair plot Visualization of key variables such as funded amount invested, annual income, debt-to-income ratio, interest rate, and loan status</a:t>
            </a:r>
          </a:p>
        </p:txBody>
      </p:sp>
      <p:sp>
        <p:nvSpPr>
          <p:cNvPr id="5" name="TextBox 4">
            <a:extLst>
              <a:ext uri="{FF2B5EF4-FFF2-40B4-BE49-F238E27FC236}">
                <a16:creationId xmlns:a16="http://schemas.microsoft.com/office/drawing/2014/main" id="{642797DC-2CDE-7ABB-CA4F-C14835C28D19}"/>
              </a:ext>
            </a:extLst>
          </p:cNvPr>
          <p:cNvSpPr txBox="1"/>
          <p:nvPr/>
        </p:nvSpPr>
        <p:spPr>
          <a:xfrm>
            <a:off x="8376557" y="1280420"/>
            <a:ext cx="3300190" cy="1569660"/>
          </a:xfrm>
          <a:prstGeom prst="rect">
            <a:avLst/>
          </a:prstGeom>
          <a:noFill/>
        </p:spPr>
        <p:txBody>
          <a:bodyPr wrap="square" rtlCol="0">
            <a:spAutoFit/>
          </a:bodyPr>
          <a:lstStyle/>
          <a:p>
            <a:pPr marL="285750" indent="-285750">
              <a:buFont typeface="Wingdings" panose="05000000000000000000" pitchFamily="2" charset="2"/>
              <a:buChar char="q"/>
            </a:pPr>
            <a:r>
              <a:rPr lang="en-US" sz="1600" b="0" i="0" dirty="0">
                <a:effectLst/>
                <a:latin typeface="+mj-lt"/>
              </a:rPr>
              <a:t>plot suggests an inverse relationship between </a:t>
            </a:r>
            <a:r>
              <a:rPr lang="en-US" sz="1600" b="0" i="0" dirty="0" err="1">
                <a:effectLst/>
                <a:latin typeface="+mj-lt"/>
              </a:rPr>
              <a:t>dti</a:t>
            </a:r>
            <a:r>
              <a:rPr lang="en-US" sz="1600" b="0" i="0" dirty="0">
                <a:effectLst/>
                <a:latin typeface="+mj-lt"/>
              </a:rPr>
              <a:t> and annual income, indicating that higher debt-to-income ratios may be associated with lower annual incomes. </a:t>
            </a:r>
            <a:endParaRPr lang="en-US" sz="1600" dirty="0">
              <a:latin typeface="+mj-lt"/>
            </a:endParaRPr>
          </a:p>
        </p:txBody>
      </p:sp>
      <p:sp>
        <p:nvSpPr>
          <p:cNvPr id="8" name="TextBox 7">
            <a:extLst>
              <a:ext uri="{FF2B5EF4-FFF2-40B4-BE49-F238E27FC236}">
                <a16:creationId xmlns:a16="http://schemas.microsoft.com/office/drawing/2014/main" id="{AE92C28D-8EC9-F257-3EBE-1E0BE1EA04B8}"/>
              </a:ext>
            </a:extLst>
          </p:cNvPr>
          <p:cNvSpPr txBox="1"/>
          <p:nvPr/>
        </p:nvSpPr>
        <p:spPr>
          <a:xfrm>
            <a:off x="8376557" y="3067026"/>
            <a:ext cx="3300190" cy="1815882"/>
          </a:xfrm>
          <a:prstGeom prst="rect">
            <a:avLst/>
          </a:prstGeom>
          <a:noFill/>
        </p:spPr>
        <p:txBody>
          <a:bodyPr wrap="square" rtlCol="0">
            <a:spAutoFit/>
          </a:bodyPr>
          <a:lstStyle/>
          <a:p>
            <a:pPr marL="285750" indent="-285750">
              <a:buFont typeface="Wingdings" panose="05000000000000000000" pitchFamily="2" charset="2"/>
              <a:buChar char="q"/>
            </a:pPr>
            <a:r>
              <a:rPr lang="en-US" sz="1600" dirty="0">
                <a:latin typeface="+mj-lt"/>
              </a:rPr>
              <a:t>There appears to be a direct proportionality between annual income and funded amount invested, suggesting that as annual income increases, the loan amount provided also tends to increase.</a:t>
            </a:r>
          </a:p>
        </p:txBody>
      </p:sp>
      <p:pic>
        <p:nvPicPr>
          <p:cNvPr id="6" name="Picture 5">
            <a:extLst>
              <a:ext uri="{FF2B5EF4-FFF2-40B4-BE49-F238E27FC236}">
                <a16:creationId xmlns:a16="http://schemas.microsoft.com/office/drawing/2014/main" id="{A9C49759-2153-8700-8B62-B57A3045397D}"/>
              </a:ext>
            </a:extLst>
          </p:cNvPr>
          <p:cNvPicPr>
            <a:picLocks noChangeAspect="1"/>
          </p:cNvPicPr>
          <p:nvPr/>
        </p:nvPicPr>
        <p:blipFill>
          <a:blip r:embed="rId2"/>
          <a:stretch>
            <a:fillRect/>
          </a:stretch>
        </p:blipFill>
        <p:spPr>
          <a:xfrm>
            <a:off x="586537" y="785054"/>
            <a:ext cx="7790020" cy="5903158"/>
          </a:xfrm>
          <a:prstGeom prst="rect">
            <a:avLst/>
          </a:prstGeom>
          <a:ln w="6350">
            <a:solidFill>
              <a:schemeClr val="tx1"/>
            </a:solidFill>
          </a:ln>
        </p:spPr>
      </p:pic>
      <p:sp>
        <p:nvSpPr>
          <p:cNvPr id="7" name="TextBox 6">
            <a:extLst>
              <a:ext uri="{FF2B5EF4-FFF2-40B4-BE49-F238E27FC236}">
                <a16:creationId xmlns:a16="http://schemas.microsoft.com/office/drawing/2014/main" id="{7D44C578-3882-F334-6AF0-57E928E08058}"/>
              </a:ext>
            </a:extLst>
          </p:cNvPr>
          <p:cNvSpPr txBox="1"/>
          <p:nvPr/>
        </p:nvSpPr>
        <p:spPr>
          <a:xfrm>
            <a:off x="8430985" y="5103507"/>
            <a:ext cx="3300190" cy="830997"/>
          </a:xfrm>
          <a:prstGeom prst="rect">
            <a:avLst/>
          </a:prstGeom>
          <a:noFill/>
        </p:spPr>
        <p:txBody>
          <a:bodyPr wrap="square" rtlCol="0">
            <a:spAutoFit/>
          </a:bodyPr>
          <a:lstStyle/>
          <a:p>
            <a:pPr marL="285750" indent="-285750">
              <a:buFont typeface="Wingdings" panose="05000000000000000000" pitchFamily="2" charset="2"/>
              <a:buChar char="q"/>
            </a:pPr>
            <a:r>
              <a:rPr lang="en-US" sz="1600" dirty="0">
                <a:latin typeface="+mj-lt"/>
              </a:rPr>
              <a:t>The plot indicates that interest rates tend to increase with higher debt-to-income ratios.</a:t>
            </a:r>
          </a:p>
        </p:txBody>
      </p:sp>
    </p:spTree>
    <p:extLst>
      <p:ext uri="{BB962C8B-B14F-4D97-AF65-F5344CB8AC3E}">
        <p14:creationId xmlns:p14="http://schemas.microsoft.com/office/powerpoint/2010/main" val="3287894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AC9496-0BB3-EC73-6D9E-3E7086CA255F}"/>
              </a:ext>
            </a:extLst>
          </p:cNvPr>
          <p:cNvSpPr txBox="1"/>
          <p:nvPr/>
        </p:nvSpPr>
        <p:spPr>
          <a:xfrm>
            <a:off x="-108857" y="115502"/>
            <a:ext cx="12409714" cy="400110"/>
          </a:xfrm>
          <a:prstGeom prst="rect">
            <a:avLst/>
          </a:prstGeom>
          <a:noFill/>
        </p:spPr>
        <p:txBody>
          <a:bodyPr wrap="square" rtlCol="0">
            <a:spAutoFit/>
          </a:bodyPr>
          <a:lstStyle/>
          <a:p>
            <a:pPr algn="ctr"/>
            <a:r>
              <a:rPr lang="en-US" sz="2000" b="1" u="sng" dirty="0">
                <a:solidFill>
                  <a:schemeClr val="tx2"/>
                </a:solidFill>
                <a:latin typeface="+mj-lt"/>
              </a:rPr>
              <a:t>Correlation Heatmap Providing a Comprehensive Overview of the Relationships Between Numeric Variables </a:t>
            </a:r>
          </a:p>
        </p:txBody>
      </p:sp>
      <p:sp>
        <p:nvSpPr>
          <p:cNvPr id="5" name="TextBox 4">
            <a:extLst>
              <a:ext uri="{FF2B5EF4-FFF2-40B4-BE49-F238E27FC236}">
                <a16:creationId xmlns:a16="http://schemas.microsoft.com/office/drawing/2014/main" id="{642797DC-2CDE-7ABB-CA4F-C14835C28D19}"/>
              </a:ext>
            </a:extLst>
          </p:cNvPr>
          <p:cNvSpPr txBox="1"/>
          <p:nvPr/>
        </p:nvSpPr>
        <p:spPr>
          <a:xfrm>
            <a:off x="8376557" y="923496"/>
            <a:ext cx="3300190" cy="2308324"/>
          </a:xfrm>
          <a:prstGeom prst="rect">
            <a:avLst/>
          </a:prstGeom>
          <a:noFill/>
        </p:spPr>
        <p:txBody>
          <a:bodyPr wrap="square" rtlCol="0">
            <a:spAutoFit/>
          </a:bodyPr>
          <a:lstStyle/>
          <a:p>
            <a:pPr marL="285750" indent="-285750">
              <a:buFont typeface="Wingdings" panose="05000000000000000000" pitchFamily="2" charset="2"/>
              <a:buChar char="q"/>
            </a:pPr>
            <a:r>
              <a:rPr lang="en-US" sz="1600" b="0" i="0" dirty="0">
                <a:effectLst/>
                <a:latin typeface="+mj-lt"/>
              </a:rPr>
              <a:t>Notable observations include a negative correlation between the debt-to-income ratio (</a:t>
            </a:r>
            <a:r>
              <a:rPr lang="en-US" sz="1600" b="0" i="0" dirty="0" err="1">
                <a:effectLst/>
                <a:latin typeface="+mj-lt"/>
              </a:rPr>
              <a:t>dti</a:t>
            </a:r>
            <a:r>
              <a:rPr lang="en-US" sz="1600" b="0" i="0" dirty="0">
                <a:effectLst/>
                <a:latin typeface="+mj-lt"/>
              </a:rPr>
              <a:t>) and the number of derogatory public records (</a:t>
            </a:r>
            <a:r>
              <a:rPr lang="en-US" sz="1600" b="0" i="0" dirty="0" err="1">
                <a:effectLst/>
                <a:latin typeface="+mj-lt"/>
              </a:rPr>
              <a:t>pub_rec</a:t>
            </a:r>
            <a:r>
              <a:rPr lang="en-US" sz="1600" b="0" i="0" dirty="0">
                <a:effectLst/>
                <a:latin typeface="+mj-lt"/>
              </a:rPr>
              <a:t>), suggesting that higher debt-to-income ratios may be associated with a lower number of derogatory public records</a:t>
            </a:r>
            <a:endParaRPr lang="en-US" sz="1600" dirty="0">
              <a:latin typeface="+mj-lt"/>
            </a:endParaRPr>
          </a:p>
        </p:txBody>
      </p:sp>
      <p:sp>
        <p:nvSpPr>
          <p:cNvPr id="7" name="TextBox 6">
            <a:extLst>
              <a:ext uri="{FF2B5EF4-FFF2-40B4-BE49-F238E27FC236}">
                <a16:creationId xmlns:a16="http://schemas.microsoft.com/office/drawing/2014/main" id="{7D44C578-3882-F334-6AF0-57E928E08058}"/>
              </a:ext>
            </a:extLst>
          </p:cNvPr>
          <p:cNvSpPr txBox="1"/>
          <p:nvPr/>
        </p:nvSpPr>
        <p:spPr>
          <a:xfrm>
            <a:off x="8376557" y="3382833"/>
            <a:ext cx="3300190" cy="2062103"/>
          </a:xfrm>
          <a:prstGeom prst="rect">
            <a:avLst/>
          </a:prstGeom>
          <a:noFill/>
        </p:spPr>
        <p:txBody>
          <a:bodyPr wrap="square" rtlCol="0">
            <a:spAutoFit/>
          </a:bodyPr>
          <a:lstStyle/>
          <a:p>
            <a:pPr marL="285750" indent="-285750">
              <a:buFont typeface="Wingdings" panose="05000000000000000000" pitchFamily="2" charset="2"/>
              <a:buChar char="q"/>
            </a:pPr>
            <a:r>
              <a:rPr lang="en-US" sz="1600" dirty="0">
                <a:latin typeface="+mj-lt"/>
              </a:rPr>
              <a:t>Total payment amount invested (total_pymnt_inv) has a zero correlation with the total late fee, indicating that the amount paid till date does not have a significant impact on the total late fees incurred.</a:t>
            </a:r>
          </a:p>
          <a:p>
            <a:pPr marL="285750" indent="-285750">
              <a:buFont typeface="Wingdings" panose="05000000000000000000" pitchFamily="2" charset="2"/>
              <a:buChar char="q"/>
            </a:pPr>
            <a:endParaRPr lang="en-US" sz="1600" dirty="0">
              <a:latin typeface="+mj-lt"/>
            </a:endParaRPr>
          </a:p>
        </p:txBody>
      </p:sp>
      <p:pic>
        <p:nvPicPr>
          <p:cNvPr id="3" name="Picture 2">
            <a:extLst>
              <a:ext uri="{FF2B5EF4-FFF2-40B4-BE49-F238E27FC236}">
                <a16:creationId xmlns:a16="http://schemas.microsoft.com/office/drawing/2014/main" id="{16611F42-95B4-2682-184A-BED1FE30FEB9}"/>
              </a:ext>
            </a:extLst>
          </p:cNvPr>
          <p:cNvPicPr>
            <a:picLocks noChangeAspect="1"/>
          </p:cNvPicPr>
          <p:nvPr/>
        </p:nvPicPr>
        <p:blipFill>
          <a:blip r:embed="rId2"/>
          <a:stretch>
            <a:fillRect/>
          </a:stretch>
        </p:blipFill>
        <p:spPr>
          <a:xfrm>
            <a:off x="609600" y="669471"/>
            <a:ext cx="7728857" cy="5820443"/>
          </a:xfrm>
          <a:prstGeom prst="rect">
            <a:avLst/>
          </a:prstGeom>
          <a:ln w="6350">
            <a:solidFill>
              <a:schemeClr val="tx1"/>
            </a:solidFill>
          </a:ln>
        </p:spPr>
      </p:pic>
      <p:sp>
        <p:nvSpPr>
          <p:cNvPr id="2" name="TextBox 1">
            <a:extLst>
              <a:ext uri="{FF2B5EF4-FFF2-40B4-BE49-F238E27FC236}">
                <a16:creationId xmlns:a16="http://schemas.microsoft.com/office/drawing/2014/main" id="{CBF62980-D4F1-A3E7-4BDC-49E8F7AC083A}"/>
              </a:ext>
            </a:extLst>
          </p:cNvPr>
          <p:cNvSpPr txBox="1"/>
          <p:nvPr/>
        </p:nvSpPr>
        <p:spPr>
          <a:xfrm>
            <a:off x="8376557" y="5519005"/>
            <a:ext cx="3300190" cy="830997"/>
          </a:xfrm>
          <a:prstGeom prst="rect">
            <a:avLst/>
          </a:prstGeom>
          <a:noFill/>
        </p:spPr>
        <p:txBody>
          <a:bodyPr wrap="square" rtlCol="0">
            <a:spAutoFit/>
          </a:bodyPr>
          <a:lstStyle/>
          <a:p>
            <a:pPr marL="285750" indent="-285750">
              <a:buFont typeface="Wingdings" panose="05000000000000000000" pitchFamily="2" charset="2"/>
              <a:buChar char="q"/>
            </a:pPr>
            <a:r>
              <a:rPr lang="en-IN" sz="1600" dirty="0" err="1">
                <a:latin typeface="+mj-lt"/>
              </a:rPr>
              <a:t>Loan_amnt,Funded_amount,funded_amt_inv</a:t>
            </a:r>
            <a:r>
              <a:rPr lang="en-IN" sz="1600" dirty="0">
                <a:latin typeface="+mj-lt"/>
              </a:rPr>
              <a:t> have a strong Correlation.</a:t>
            </a:r>
            <a:endParaRPr lang="en-US" sz="1600" dirty="0">
              <a:latin typeface="+mj-lt"/>
            </a:endParaRPr>
          </a:p>
        </p:txBody>
      </p:sp>
    </p:spTree>
    <p:extLst>
      <p:ext uri="{BB962C8B-B14F-4D97-AF65-F5344CB8AC3E}">
        <p14:creationId xmlns:p14="http://schemas.microsoft.com/office/powerpoint/2010/main" val="348888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AC9496-0BB3-EC73-6D9E-3E7086CA255F}"/>
              </a:ext>
            </a:extLst>
          </p:cNvPr>
          <p:cNvSpPr txBox="1"/>
          <p:nvPr/>
        </p:nvSpPr>
        <p:spPr>
          <a:xfrm>
            <a:off x="-106136" y="148841"/>
            <a:ext cx="12404271" cy="707886"/>
          </a:xfrm>
          <a:prstGeom prst="rect">
            <a:avLst/>
          </a:prstGeom>
          <a:noFill/>
        </p:spPr>
        <p:txBody>
          <a:bodyPr wrap="square" rtlCol="0">
            <a:spAutoFit/>
          </a:bodyPr>
          <a:lstStyle/>
          <a:p>
            <a:pPr algn="ctr"/>
            <a:r>
              <a:rPr lang="en-US" sz="2000" b="1" u="sng" dirty="0">
                <a:solidFill>
                  <a:schemeClr val="tx2"/>
                </a:solidFill>
                <a:latin typeface="+mj-lt"/>
              </a:rPr>
              <a:t>The Heatmap Visualization of the Pivot table, Focusing on Loan Status </a:t>
            </a:r>
          </a:p>
          <a:p>
            <a:pPr algn="ctr"/>
            <a:r>
              <a:rPr lang="en-US" sz="2000" b="1" u="sng" dirty="0">
                <a:solidFill>
                  <a:schemeClr val="tx2"/>
                </a:solidFill>
                <a:latin typeface="+mj-lt"/>
              </a:rPr>
              <a:t>and funded amount inv Bucket with no of public derogatory values</a:t>
            </a:r>
          </a:p>
        </p:txBody>
      </p:sp>
      <p:sp>
        <p:nvSpPr>
          <p:cNvPr id="5" name="TextBox 4">
            <a:extLst>
              <a:ext uri="{FF2B5EF4-FFF2-40B4-BE49-F238E27FC236}">
                <a16:creationId xmlns:a16="http://schemas.microsoft.com/office/drawing/2014/main" id="{642797DC-2CDE-7ABB-CA4F-C14835C28D19}"/>
              </a:ext>
            </a:extLst>
          </p:cNvPr>
          <p:cNvSpPr txBox="1"/>
          <p:nvPr/>
        </p:nvSpPr>
        <p:spPr>
          <a:xfrm>
            <a:off x="8420100" y="1633903"/>
            <a:ext cx="3300190" cy="1323439"/>
          </a:xfrm>
          <a:prstGeom prst="rect">
            <a:avLst/>
          </a:prstGeom>
          <a:noFill/>
        </p:spPr>
        <p:txBody>
          <a:bodyPr wrap="square" rtlCol="0">
            <a:spAutoFit/>
          </a:bodyPr>
          <a:lstStyle/>
          <a:p>
            <a:pPr marL="285750" indent="-285750">
              <a:buFont typeface="Wingdings" panose="05000000000000000000" pitchFamily="2" charset="2"/>
              <a:buChar char="q"/>
            </a:pPr>
            <a:r>
              <a:rPr lang="en-US" sz="1600" b="0" i="0" dirty="0">
                <a:effectLst/>
                <a:latin typeface="+mj-lt"/>
              </a:rPr>
              <a:t>Shows that </a:t>
            </a:r>
            <a:r>
              <a:rPr lang="en-IN" sz="1600" b="0" i="0" dirty="0">
                <a:effectLst/>
                <a:latin typeface="+mj-lt"/>
              </a:rPr>
              <a:t>higher  </a:t>
            </a:r>
            <a:r>
              <a:rPr lang="en-IN" sz="1600" dirty="0">
                <a:latin typeface="+mj-lt"/>
              </a:rPr>
              <a:t>c</a:t>
            </a:r>
            <a:r>
              <a:rPr lang="en-IN" sz="1600" b="0" i="0" dirty="0">
                <a:effectLst/>
                <a:latin typeface="+mj-lt"/>
              </a:rPr>
              <a:t>harged off loans have a highest number of derogatory records fall in High range bucket of loans  and pose credit risk to lenders.</a:t>
            </a:r>
            <a:endParaRPr lang="en-US" sz="1600" dirty="0">
              <a:latin typeface="+mj-lt"/>
            </a:endParaRPr>
          </a:p>
        </p:txBody>
      </p:sp>
      <p:sp>
        <p:nvSpPr>
          <p:cNvPr id="7" name="TextBox 6">
            <a:extLst>
              <a:ext uri="{FF2B5EF4-FFF2-40B4-BE49-F238E27FC236}">
                <a16:creationId xmlns:a16="http://schemas.microsoft.com/office/drawing/2014/main" id="{7D44C578-3882-F334-6AF0-57E928E08058}"/>
              </a:ext>
            </a:extLst>
          </p:cNvPr>
          <p:cNvSpPr txBox="1"/>
          <p:nvPr/>
        </p:nvSpPr>
        <p:spPr>
          <a:xfrm>
            <a:off x="8420100" y="3730039"/>
            <a:ext cx="3300190" cy="2062103"/>
          </a:xfrm>
          <a:prstGeom prst="rect">
            <a:avLst/>
          </a:prstGeom>
          <a:noFill/>
        </p:spPr>
        <p:txBody>
          <a:bodyPr wrap="square" rtlCol="0">
            <a:spAutoFit/>
          </a:bodyPr>
          <a:lstStyle/>
          <a:p>
            <a:pPr marL="285750" indent="-285750">
              <a:buFont typeface="Wingdings" panose="05000000000000000000" pitchFamily="2" charset="2"/>
              <a:buChar char="q"/>
            </a:pPr>
            <a:r>
              <a:rPr lang="en-US" sz="1600" dirty="0">
                <a:latin typeface="+mj-lt"/>
              </a:rPr>
              <a:t>This finding highlights the potential influence of loan purpose on the derogatory of borrowers  with negative credits and emphasizes the importance of considering purpose-specific characteristics in risk assessment and credit analysis.</a:t>
            </a:r>
          </a:p>
        </p:txBody>
      </p:sp>
      <p:pic>
        <p:nvPicPr>
          <p:cNvPr id="3074" name="Picture 2">
            <a:extLst>
              <a:ext uri="{FF2B5EF4-FFF2-40B4-BE49-F238E27FC236}">
                <a16:creationId xmlns:a16="http://schemas.microsoft.com/office/drawing/2014/main" id="{02CD6AB5-3065-4BC7-99D8-B8AC35E71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10" y="1051034"/>
            <a:ext cx="7882759" cy="448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8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AC9496-0BB3-EC73-6D9E-3E7086CA255F}"/>
              </a:ext>
            </a:extLst>
          </p:cNvPr>
          <p:cNvSpPr txBox="1"/>
          <p:nvPr/>
        </p:nvSpPr>
        <p:spPr>
          <a:xfrm>
            <a:off x="-106136" y="148841"/>
            <a:ext cx="12404271" cy="707886"/>
          </a:xfrm>
          <a:prstGeom prst="rect">
            <a:avLst/>
          </a:prstGeom>
          <a:noFill/>
        </p:spPr>
        <p:txBody>
          <a:bodyPr wrap="square" rtlCol="0">
            <a:spAutoFit/>
          </a:bodyPr>
          <a:lstStyle/>
          <a:p>
            <a:pPr algn="ctr"/>
            <a:r>
              <a:rPr lang="en-US" sz="2000" b="1" u="sng" dirty="0">
                <a:solidFill>
                  <a:schemeClr val="tx2"/>
                </a:solidFill>
                <a:latin typeface="+mj-lt"/>
              </a:rPr>
              <a:t>The Heatmap Visualization of the Pivot table, Focusing on Loan Status </a:t>
            </a:r>
          </a:p>
          <a:p>
            <a:pPr algn="ctr"/>
            <a:r>
              <a:rPr lang="en-US" sz="2000" b="1" u="sng" dirty="0">
                <a:solidFill>
                  <a:schemeClr val="tx2"/>
                </a:solidFill>
                <a:latin typeface="+mj-lt"/>
              </a:rPr>
              <a:t>and Purpose with total account values</a:t>
            </a:r>
          </a:p>
        </p:txBody>
      </p:sp>
      <p:sp>
        <p:nvSpPr>
          <p:cNvPr id="5" name="TextBox 4">
            <a:extLst>
              <a:ext uri="{FF2B5EF4-FFF2-40B4-BE49-F238E27FC236}">
                <a16:creationId xmlns:a16="http://schemas.microsoft.com/office/drawing/2014/main" id="{642797DC-2CDE-7ABB-CA4F-C14835C28D19}"/>
              </a:ext>
            </a:extLst>
          </p:cNvPr>
          <p:cNvSpPr txBox="1"/>
          <p:nvPr/>
        </p:nvSpPr>
        <p:spPr>
          <a:xfrm>
            <a:off x="8420100" y="1633903"/>
            <a:ext cx="3300190" cy="1569660"/>
          </a:xfrm>
          <a:prstGeom prst="rect">
            <a:avLst/>
          </a:prstGeom>
          <a:noFill/>
        </p:spPr>
        <p:txBody>
          <a:bodyPr wrap="square" rtlCol="0">
            <a:spAutoFit/>
          </a:bodyPr>
          <a:lstStyle/>
          <a:p>
            <a:pPr marL="285750" indent="-285750">
              <a:buFont typeface="Wingdings" panose="05000000000000000000" pitchFamily="2" charset="2"/>
              <a:buChar char="q"/>
            </a:pPr>
            <a:r>
              <a:rPr lang="en-US" sz="1600" b="0" i="0" dirty="0">
                <a:effectLst/>
                <a:latin typeface="+mj-lt"/>
              </a:rPr>
              <a:t>Shows that charged-off loans associated with the purposes of home improvement and debt consolidation tend to have a higher count of opened credit lines (</a:t>
            </a:r>
            <a:r>
              <a:rPr lang="en-US" sz="1600" b="0" i="0" dirty="0" err="1">
                <a:effectLst/>
                <a:latin typeface="+mj-lt"/>
              </a:rPr>
              <a:t>total_acc</a:t>
            </a:r>
            <a:r>
              <a:rPr lang="en-US" sz="1600" b="0" i="0" dirty="0">
                <a:effectLst/>
                <a:latin typeface="+mj-lt"/>
              </a:rPr>
              <a:t>). </a:t>
            </a:r>
            <a:endParaRPr lang="en-US" sz="1600" dirty="0">
              <a:latin typeface="+mj-lt"/>
            </a:endParaRPr>
          </a:p>
        </p:txBody>
      </p:sp>
      <p:sp>
        <p:nvSpPr>
          <p:cNvPr id="7" name="TextBox 6">
            <a:extLst>
              <a:ext uri="{FF2B5EF4-FFF2-40B4-BE49-F238E27FC236}">
                <a16:creationId xmlns:a16="http://schemas.microsoft.com/office/drawing/2014/main" id="{7D44C578-3882-F334-6AF0-57E928E08058}"/>
              </a:ext>
            </a:extLst>
          </p:cNvPr>
          <p:cNvSpPr txBox="1"/>
          <p:nvPr/>
        </p:nvSpPr>
        <p:spPr>
          <a:xfrm>
            <a:off x="8420100" y="3730039"/>
            <a:ext cx="3300190" cy="2062103"/>
          </a:xfrm>
          <a:prstGeom prst="rect">
            <a:avLst/>
          </a:prstGeom>
          <a:noFill/>
        </p:spPr>
        <p:txBody>
          <a:bodyPr wrap="square" rtlCol="0">
            <a:spAutoFit/>
          </a:bodyPr>
          <a:lstStyle/>
          <a:p>
            <a:pPr marL="285750" indent="-285750">
              <a:buFont typeface="Wingdings" panose="05000000000000000000" pitchFamily="2" charset="2"/>
              <a:buChar char="q"/>
            </a:pPr>
            <a:r>
              <a:rPr lang="en-US" sz="1600" dirty="0">
                <a:latin typeface="+mj-lt"/>
              </a:rPr>
              <a:t>This finding highlights the potential influence of loan purpose on the credit behavior of borrowers and emphasizes the importance of considering purpose-specific characteristics in risk assessment and credit analysis.</a:t>
            </a:r>
          </a:p>
        </p:txBody>
      </p:sp>
      <p:pic>
        <p:nvPicPr>
          <p:cNvPr id="6" name="Picture 5">
            <a:extLst>
              <a:ext uri="{FF2B5EF4-FFF2-40B4-BE49-F238E27FC236}">
                <a16:creationId xmlns:a16="http://schemas.microsoft.com/office/drawing/2014/main" id="{9578E0C4-82EB-ADC3-B76D-6D6A21C5FFAB}"/>
              </a:ext>
            </a:extLst>
          </p:cNvPr>
          <p:cNvPicPr>
            <a:picLocks noChangeAspect="1"/>
          </p:cNvPicPr>
          <p:nvPr/>
        </p:nvPicPr>
        <p:blipFill>
          <a:blip r:embed="rId2"/>
          <a:stretch>
            <a:fillRect/>
          </a:stretch>
        </p:blipFill>
        <p:spPr>
          <a:xfrm>
            <a:off x="199697" y="1061339"/>
            <a:ext cx="8107698" cy="4477614"/>
          </a:xfrm>
          <a:prstGeom prst="rect">
            <a:avLst/>
          </a:prstGeom>
          <a:ln w="6350">
            <a:solidFill>
              <a:schemeClr val="tx1"/>
            </a:solidFill>
          </a:ln>
        </p:spPr>
      </p:pic>
    </p:spTree>
    <p:extLst>
      <p:ext uri="{BB962C8B-B14F-4D97-AF65-F5344CB8AC3E}">
        <p14:creationId xmlns:p14="http://schemas.microsoft.com/office/powerpoint/2010/main" val="132504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3AF8-E4F2-DA1C-BA66-519C5E8FA52D}"/>
              </a:ext>
            </a:extLst>
          </p:cNvPr>
          <p:cNvSpPr>
            <a:spLocks noGrp="1"/>
          </p:cNvSpPr>
          <p:nvPr>
            <p:ph type="title"/>
          </p:nvPr>
        </p:nvSpPr>
        <p:spPr/>
        <p:txBody>
          <a:bodyPr/>
          <a:lstStyle/>
          <a:p>
            <a:r>
              <a:rPr lang="en-US" b="1" i="0" dirty="0">
                <a:solidFill>
                  <a:schemeClr val="tx1"/>
                </a:solidFill>
                <a:effectLst/>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F4D1B0A9-CD37-137A-F6B6-E6BF270FB8D2}"/>
              </a:ext>
            </a:extLst>
          </p:cNvPr>
          <p:cNvSpPr>
            <a:spLocks noGrp="1"/>
          </p:cNvSpPr>
          <p:nvPr>
            <p:ph idx="1"/>
          </p:nvPr>
        </p:nvSpPr>
        <p:spPr/>
        <p:txBody>
          <a:bodyPr>
            <a:normAutofit/>
          </a:bodyPr>
          <a:lstStyle/>
          <a:p>
            <a:pPr marL="0" indent="0" algn="l" rtl="0">
              <a:buNone/>
            </a:pPr>
            <a:r>
              <a:rPr lang="en-US" sz="2000" b="0" i="0" dirty="0">
                <a:solidFill>
                  <a:schemeClr val="tx1"/>
                </a:solidFill>
                <a:effectLst/>
                <a:latin typeface="+mj-lt"/>
              </a:rPr>
              <a:t>You work for a </a:t>
            </a:r>
            <a:r>
              <a:rPr lang="en-US" sz="2000" b="1" i="0" dirty="0">
                <a:solidFill>
                  <a:schemeClr val="tx1"/>
                </a:solidFill>
                <a:effectLst/>
                <a:latin typeface="+mj-lt"/>
              </a:rPr>
              <a:t>consumer finance company </a:t>
            </a:r>
            <a:r>
              <a:rPr lang="en-US" sz="2000" b="0" i="0" dirty="0">
                <a:solidFill>
                  <a:schemeClr val="tx1"/>
                </a:solidFill>
                <a:effectLst/>
                <a:latin typeface="+mj-lt"/>
              </a:rPr>
              <a:t>which specializes in lending various types of loans to urban customers. When the company receives a loan application, the company has to make a decision for loan approval based on the applicant’s profile. Two </a:t>
            </a:r>
            <a:r>
              <a:rPr lang="en-US" sz="2000" b="1" i="0" dirty="0">
                <a:solidFill>
                  <a:schemeClr val="tx1"/>
                </a:solidFill>
                <a:effectLst/>
                <a:latin typeface="+mj-lt"/>
              </a:rPr>
              <a:t>types of risks</a:t>
            </a:r>
            <a:r>
              <a:rPr lang="en-US" sz="2000" b="0" i="0" dirty="0">
                <a:solidFill>
                  <a:schemeClr val="tx1"/>
                </a:solidFill>
                <a:effectLst/>
                <a:latin typeface="+mj-lt"/>
              </a:rPr>
              <a:t> are associated with the bank’s decision:</a:t>
            </a:r>
          </a:p>
          <a:p>
            <a:pPr algn="l" rtl="0">
              <a:buFont typeface="Arial" panose="020B0604020202020204" pitchFamily="34" charset="0"/>
              <a:buChar char="•"/>
            </a:pPr>
            <a:r>
              <a:rPr lang="en-US" sz="2000" b="0" i="0" dirty="0">
                <a:solidFill>
                  <a:schemeClr val="tx1"/>
                </a:solidFill>
                <a:effectLst/>
                <a:latin typeface="+mj-lt"/>
              </a:rPr>
              <a:t>If the applicant is</a:t>
            </a:r>
            <a:r>
              <a:rPr lang="en-US" sz="2000" b="1" i="0" dirty="0">
                <a:solidFill>
                  <a:schemeClr val="tx1"/>
                </a:solidFill>
                <a:effectLst/>
                <a:latin typeface="+mj-lt"/>
              </a:rPr>
              <a:t> likely to repay the loan</a:t>
            </a:r>
            <a:r>
              <a:rPr lang="en-US" sz="2000" b="0" i="0" dirty="0">
                <a:solidFill>
                  <a:schemeClr val="tx1"/>
                </a:solidFill>
                <a:effectLst/>
                <a:latin typeface="+mj-lt"/>
              </a:rPr>
              <a:t>, then not approving the loan results in a </a:t>
            </a:r>
            <a:r>
              <a:rPr lang="en-US" sz="2000" b="1" i="0" dirty="0">
                <a:solidFill>
                  <a:schemeClr val="tx1"/>
                </a:solidFill>
                <a:effectLst/>
                <a:latin typeface="+mj-lt"/>
              </a:rPr>
              <a:t>loss of business</a:t>
            </a:r>
            <a:r>
              <a:rPr lang="en-US" sz="2000" b="0" i="0" dirty="0">
                <a:solidFill>
                  <a:schemeClr val="tx1"/>
                </a:solidFill>
                <a:effectLst/>
                <a:latin typeface="+mj-lt"/>
              </a:rPr>
              <a:t> to the company</a:t>
            </a:r>
          </a:p>
          <a:p>
            <a:pPr algn="l" rtl="0">
              <a:buFont typeface="Arial" panose="020B0604020202020204" pitchFamily="34" charset="0"/>
              <a:buChar char="•"/>
            </a:pPr>
            <a:r>
              <a:rPr lang="en-US" sz="2000" b="0" i="0" dirty="0">
                <a:solidFill>
                  <a:schemeClr val="tx1"/>
                </a:solidFill>
                <a:effectLst/>
                <a:latin typeface="+mj-lt"/>
              </a:rPr>
              <a:t>If the applicant is </a:t>
            </a:r>
            <a:r>
              <a:rPr lang="en-US" sz="2000" b="1" i="0" dirty="0">
                <a:solidFill>
                  <a:schemeClr val="tx1"/>
                </a:solidFill>
                <a:effectLst/>
                <a:latin typeface="+mj-lt"/>
              </a:rPr>
              <a:t>not likely to repay the loan,</a:t>
            </a:r>
            <a:r>
              <a:rPr lang="en-US" sz="2000" b="0" i="0" dirty="0">
                <a:solidFill>
                  <a:schemeClr val="tx1"/>
                </a:solidFill>
                <a:effectLst/>
                <a:latin typeface="+mj-lt"/>
              </a:rPr>
              <a:t> i.e. he/she is likely to default, then approving the loan may lead to a </a:t>
            </a:r>
            <a:r>
              <a:rPr lang="en-US" sz="2000" b="1" i="0" dirty="0">
                <a:solidFill>
                  <a:schemeClr val="tx1"/>
                </a:solidFill>
                <a:effectLst/>
                <a:latin typeface="+mj-lt"/>
              </a:rPr>
              <a:t>financial loss</a:t>
            </a:r>
            <a:r>
              <a:rPr lang="en-US" sz="2000" b="0" i="0" dirty="0">
                <a:solidFill>
                  <a:schemeClr val="tx1"/>
                </a:solidFill>
                <a:effectLst/>
                <a:latin typeface="+mj-lt"/>
              </a:rPr>
              <a:t> for the company</a:t>
            </a:r>
          </a:p>
          <a:p>
            <a:endParaRPr lang="en-US" sz="2000" dirty="0">
              <a:solidFill>
                <a:schemeClr val="tx1"/>
              </a:solidFill>
              <a:latin typeface="+mj-lt"/>
            </a:endParaRPr>
          </a:p>
        </p:txBody>
      </p:sp>
    </p:spTree>
    <p:extLst>
      <p:ext uri="{BB962C8B-B14F-4D97-AF65-F5344CB8AC3E}">
        <p14:creationId xmlns:p14="http://schemas.microsoft.com/office/powerpoint/2010/main" val="258450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16BC7-5622-96D2-6406-C4A4097E8EFF}"/>
              </a:ext>
            </a:extLst>
          </p:cNvPr>
          <p:cNvSpPr>
            <a:spLocks noGrp="1"/>
          </p:cNvSpPr>
          <p:nvPr>
            <p:ph type="title"/>
          </p:nvPr>
        </p:nvSpPr>
        <p:spPr>
          <a:xfrm>
            <a:off x="838200" y="2721882"/>
            <a:ext cx="10515600" cy="1325563"/>
          </a:xfrm>
        </p:spPr>
        <p:txBody>
          <a:bodyPr/>
          <a:lstStyle/>
          <a:p>
            <a:pPr algn="ctr"/>
            <a:r>
              <a:rPr lang="en-US" sz="4400" b="1" dirty="0"/>
              <a:t>Driven Metric Analysis</a:t>
            </a:r>
            <a:endParaRPr lang="en-US" b="1" dirty="0"/>
          </a:p>
        </p:txBody>
      </p:sp>
    </p:spTree>
    <p:extLst>
      <p:ext uri="{BB962C8B-B14F-4D97-AF65-F5344CB8AC3E}">
        <p14:creationId xmlns:p14="http://schemas.microsoft.com/office/powerpoint/2010/main" val="3913510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8CB93DE-32DD-FF3A-0465-0A7E4E329BD9}"/>
              </a:ext>
            </a:extLst>
          </p:cNvPr>
          <p:cNvSpPr txBox="1"/>
          <p:nvPr/>
        </p:nvSpPr>
        <p:spPr>
          <a:xfrm>
            <a:off x="579415" y="6218206"/>
            <a:ext cx="10902536" cy="523220"/>
          </a:xfrm>
          <a:prstGeom prst="rect">
            <a:avLst/>
          </a:prstGeom>
          <a:noFill/>
        </p:spPr>
        <p:txBody>
          <a:bodyPr wrap="square" rtlCol="0">
            <a:spAutoFit/>
          </a:bodyPr>
          <a:lstStyle/>
          <a:p>
            <a:pPr marL="285750" indent="-285750">
              <a:buFont typeface="Wingdings" panose="05000000000000000000" pitchFamily="2" charset="2"/>
              <a:buChar char="q"/>
            </a:pPr>
            <a:r>
              <a:rPr lang="en-US" sz="1400" b="0" i="0" dirty="0">
                <a:effectLst/>
                <a:latin typeface="+mj-lt"/>
              </a:rPr>
              <a:t>The observed spike in interest rates in the years 2009 and 2011, as depicted in the line plot, signifies a notable fluctuation in lending rates during those specific periods. </a:t>
            </a:r>
            <a:endParaRPr lang="en-US" sz="1400" dirty="0">
              <a:latin typeface="+mj-lt"/>
            </a:endParaRPr>
          </a:p>
        </p:txBody>
      </p:sp>
      <p:sp>
        <p:nvSpPr>
          <p:cNvPr id="2" name="TextBox 1">
            <a:extLst>
              <a:ext uri="{FF2B5EF4-FFF2-40B4-BE49-F238E27FC236}">
                <a16:creationId xmlns:a16="http://schemas.microsoft.com/office/drawing/2014/main" id="{A1049CB6-2AB1-E083-9334-5BA21B94B3AD}"/>
              </a:ext>
            </a:extLst>
          </p:cNvPr>
          <p:cNvSpPr txBox="1"/>
          <p:nvPr/>
        </p:nvSpPr>
        <p:spPr>
          <a:xfrm>
            <a:off x="370113" y="114047"/>
            <a:ext cx="11451770" cy="400110"/>
          </a:xfrm>
          <a:prstGeom prst="rect">
            <a:avLst/>
          </a:prstGeom>
          <a:noFill/>
        </p:spPr>
        <p:txBody>
          <a:bodyPr wrap="square" rtlCol="0">
            <a:spAutoFit/>
          </a:bodyPr>
          <a:lstStyle/>
          <a:p>
            <a:pPr algn="ctr"/>
            <a:r>
              <a:rPr lang="en-US" sz="2000" b="1" u="sng" dirty="0">
                <a:solidFill>
                  <a:schemeClr val="tx2"/>
                </a:solidFill>
                <a:latin typeface="+mj-lt"/>
              </a:rPr>
              <a:t> Line Plot Visualization for Interest Rate Across Different Years</a:t>
            </a:r>
          </a:p>
        </p:txBody>
      </p:sp>
      <p:pic>
        <p:nvPicPr>
          <p:cNvPr id="4098" name="Picture 2">
            <a:extLst>
              <a:ext uri="{FF2B5EF4-FFF2-40B4-BE49-F238E27FC236}">
                <a16:creationId xmlns:a16="http://schemas.microsoft.com/office/drawing/2014/main" id="{6244768C-69CE-20D0-782E-E4E60C300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632" y="924910"/>
            <a:ext cx="8787147" cy="4950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970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8CB93DE-32DD-FF3A-0465-0A7E4E329BD9}"/>
              </a:ext>
            </a:extLst>
          </p:cNvPr>
          <p:cNvSpPr txBox="1"/>
          <p:nvPr/>
        </p:nvSpPr>
        <p:spPr>
          <a:xfrm>
            <a:off x="370113" y="6218206"/>
            <a:ext cx="11321142" cy="523220"/>
          </a:xfrm>
          <a:prstGeom prst="rect">
            <a:avLst/>
          </a:prstGeom>
          <a:noFill/>
        </p:spPr>
        <p:txBody>
          <a:bodyPr wrap="square" rtlCol="0">
            <a:spAutoFit/>
          </a:bodyPr>
          <a:lstStyle/>
          <a:p>
            <a:pPr marL="285750" indent="-285750">
              <a:buFont typeface="Wingdings" panose="05000000000000000000" pitchFamily="2" charset="2"/>
              <a:buChar char="q"/>
            </a:pPr>
            <a:r>
              <a:rPr lang="en-US" sz="1400" b="0" i="0" dirty="0">
                <a:effectLst/>
                <a:latin typeface="+mj-lt"/>
              </a:rPr>
              <a:t> States such as CA, NY, and TX exhibit a significant accumulation of both fully paid and charged-off loans, emphasizing the importance of considering geographic factors in analyzing loan performance.</a:t>
            </a:r>
            <a:endParaRPr lang="en-US" sz="1400" dirty="0">
              <a:latin typeface="+mj-lt"/>
            </a:endParaRPr>
          </a:p>
        </p:txBody>
      </p:sp>
      <p:sp>
        <p:nvSpPr>
          <p:cNvPr id="2" name="TextBox 1">
            <a:extLst>
              <a:ext uri="{FF2B5EF4-FFF2-40B4-BE49-F238E27FC236}">
                <a16:creationId xmlns:a16="http://schemas.microsoft.com/office/drawing/2014/main" id="{A1049CB6-2AB1-E083-9334-5BA21B94B3AD}"/>
              </a:ext>
            </a:extLst>
          </p:cNvPr>
          <p:cNvSpPr txBox="1"/>
          <p:nvPr/>
        </p:nvSpPr>
        <p:spPr>
          <a:xfrm>
            <a:off x="370113" y="114047"/>
            <a:ext cx="11451770" cy="707886"/>
          </a:xfrm>
          <a:prstGeom prst="rect">
            <a:avLst/>
          </a:prstGeom>
          <a:noFill/>
        </p:spPr>
        <p:txBody>
          <a:bodyPr wrap="square" rtlCol="0">
            <a:spAutoFit/>
          </a:bodyPr>
          <a:lstStyle/>
          <a:p>
            <a:pPr algn="ctr"/>
            <a:r>
              <a:rPr lang="en-US" sz="2000" b="1" u="sng" dirty="0">
                <a:solidFill>
                  <a:schemeClr val="tx2"/>
                </a:solidFill>
                <a:latin typeface="+mj-lt"/>
              </a:rPr>
              <a:t>Stacked Chart Representation of Loan Status and ratio of Total Payment Invoice Amounts to Loan amount Across Different States Values</a:t>
            </a:r>
          </a:p>
        </p:txBody>
      </p:sp>
      <p:pic>
        <p:nvPicPr>
          <p:cNvPr id="7" name="Picture 6">
            <a:extLst>
              <a:ext uri="{FF2B5EF4-FFF2-40B4-BE49-F238E27FC236}">
                <a16:creationId xmlns:a16="http://schemas.microsoft.com/office/drawing/2014/main" id="{5F4194CB-3F3B-D406-B628-F380EB2C7DDD}"/>
              </a:ext>
            </a:extLst>
          </p:cNvPr>
          <p:cNvPicPr>
            <a:picLocks noChangeAspect="1"/>
          </p:cNvPicPr>
          <p:nvPr/>
        </p:nvPicPr>
        <p:blipFill>
          <a:blip r:embed="rId2"/>
          <a:stretch>
            <a:fillRect/>
          </a:stretch>
        </p:blipFill>
        <p:spPr>
          <a:xfrm>
            <a:off x="370113" y="772886"/>
            <a:ext cx="11451770" cy="5361213"/>
          </a:xfrm>
          <a:prstGeom prst="rect">
            <a:avLst/>
          </a:prstGeom>
          <a:ln w="6350">
            <a:solidFill>
              <a:schemeClr val="tx1"/>
            </a:solidFill>
          </a:ln>
        </p:spPr>
      </p:pic>
    </p:spTree>
    <p:extLst>
      <p:ext uri="{BB962C8B-B14F-4D97-AF65-F5344CB8AC3E}">
        <p14:creationId xmlns:p14="http://schemas.microsoft.com/office/powerpoint/2010/main" val="1117372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A3381A-E02F-449F-5E17-779644BEBFAF}"/>
              </a:ext>
            </a:extLst>
          </p:cNvPr>
          <p:cNvSpPr>
            <a:spLocks noGrp="1"/>
          </p:cNvSpPr>
          <p:nvPr>
            <p:ph type="title"/>
          </p:nvPr>
        </p:nvSpPr>
        <p:spPr>
          <a:xfrm>
            <a:off x="838200" y="261258"/>
            <a:ext cx="10515600" cy="1325563"/>
          </a:xfrm>
        </p:spPr>
        <p:txBody>
          <a:bodyPr/>
          <a:lstStyle/>
          <a:p>
            <a:pPr algn="ctr"/>
            <a:r>
              <a:rPr lang="en-US" b="1" dirty="0"/>
              <a:t>Summary and Key Take Aways</a:t>
            </a:r>
          </a:p>
        </p:txBody>
      </p:sp>
      <p:sp>
        <p:nvSpPr>
          <p:cNvPr id="3" name="Content Placeholder 2">
            <a:extLst>
              <a:ext uri="{FF2B5EF4-FFF2-40B4-BE49-F238E27FC236}">
                <a16:creationId xmlns:a16="http://schemas.microsoft.com/office/drawing/2014/main" id="{DE87CD49-4241-2AE9-DD55-9E0A8138C4C8}"/>
              </a:ext>
            </a:extLst>
          </p:cNvPr>
          <p:cNvSpPr>
            <a:spLocks noGrp="1"/>
          </p:cNvSpPr>
          <p:nvPr>
            <p:ph idx="1"/>
          </p:nvPr>
        </p:nvSpPr>
        <p:spPr>
          <a:xfrm>
            <a:off x="767443" y="2054223"/>
            <a:ext cx="10515600" cy="4542519"/>
          </a:xfrm>
        </p:spPr>
        <p:txBody>
          <a:bodyPr>
            <a:noAutofit/>
          </a:bodyPr>
          <a:lstStyle/>
          <a:p>
            <a:pPr>
              <a:buFont typeface="Wingdings" panose="05000000000000000000" pitchFamily="2" charset="2"/>
              <a:buChar char="q"/>
            </a:pPr>
            <a:r>
              <a:rPr lang="en-US" sz="2000" dirty="0">
                <a:latin typeface="+mj-lt"/>
              </a:rPr>
              <a:t>Loans with an interest rate exceeding 12% are more likely to be charged off compared to lower interest rate categories.</a:t>
            </a:r>
          </a:p>
          <a:p>
            <a:pPr>
              <a:buFont typeface="Wingdings" panose="05000000000000000000" pitchFamily="2" charset="2"/>
              <a:buChar char="q"/>
            </a:pPr>
            <a:r>
              <a:rPr lang="en-US" sz="2000" dirty="0">
                <a:latin typeface="+mj-lt"/>
              </a:rPr>
              <a:t>Individuals without home ownership are at a higher risk of loan default.</a:t>
            </a:r>
          </a:p>
          <a:p>
            <a:pPr>
              <a:buFont typeface="Wingdings" panose="05000000000000000000" pitchFamily="2" charset="2"/>
              <a:buChar char="q"/>
            </a:pPr>
            <a:r>
              <a:rPr lang="en-US" sz="2000" dirty="0">
                <a:latin typeface="+mj-lt"/>
              </a:rPr>
              <a:t>Applicants seeking loans for Renewable Energy and Small Business purposes have an elevated likelihood of defaulting.</a:t>
            </a:r>
          </a:p>
          <a:p>
            <a:pPr>
              <a:buFont typeface="Wingdings" panose="05000000000000000000" pitchFamily="2" charset="2"/>
              <a:buChar char="q"/>
            </a:pPr>
            <a:r>
              <a:rPr lang="en-US" sz="2000" dirty="0">
                <a:latin typeface="+mj-lt"/>
              </a:rPr>
              <a:t>Elevated Debt-to-Income (DTI) ratios pose a greater risk of defaults, as they may be linked to lower annual incomes.</a:t>
            </a:r>
          </a:p>
          <a:p>
            <a:pPr>
              <a:buFont typeface="Wingdings" panose="05000000000000000000" pitchFamily="2" charset="2"/>
              <a:buChar char="q"/>
            </a:pPr>
            <a:r>
              <a:rPr lang="en-US" sz="2000" dirty="0">
                <a:latin typeface="+mj-lt"/>
              </a:rPr>
              <a:t>A higher count of bankruptcies is associated with an increased probability of loan defaults.</a:t>
            </a:r>
          </a:p>
          <a:p>
            <a:pPr>
              <a:buFont typeface="Wingdings" panose="05000000000000000000" pitchFamily="2" charset="2"/>
              <a:buChar char="q"/>
            </a:pPr>
            <a:r>
              <a:rPr lang="en-US" sz="2000" dirty="0">
                <a:latin typeface="+mj-lt"/>
              </a:rPr>
              <a:t>Loans classified under Grade G have the highest likelihood of default among different loan grades.</a:t>
            </a:r>
          </a:p>
        </p:txBody>
      </p:sp>
    </p:spTree>
    <p:extLst>
      <p:ext uri="{BB962C8B-B14F-4D97-AF65-F5344CB8AC3E}">
        <p14:creationId xmlns:p14="http://schemas.microsoft.com/office/powerpoint/2010/main" val="102956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3AF8-E4F2-DA1C-BA66-519C5E8FA52D}"/>
              </a:ext>
            </a:extLst>
          </p:cNvPr>
          <p:cNvSpPr>
            <a:spLocks noGrp="1"/>
          </p:cNvSpPr>
          <p:nvPr>
            <p:ph type="title"/>
          </p:nvPr>
        </p:nvSpPr>
        <p:spPr/>
        <p:txBody>
          <a:bodyPr/>
          <a:lstStyle/>
          <a:p>
            <a:r>
              <a:rPr lang="en-US" b="0" i="0" dirty="0">
                <a:solidFill>
                  <a:schemeClr val="tx1"/>
                </a:solidFill>
                <a:effectLst/>
                <a:latin typeface="freight-text-pro"/>
              </a:rPr>
              <a:t>Data Understanding:</a:t>
            </a:r>
            <a:endParaRPr lang="en-US" dirty="0">
              <a:solidFill>
                <a:schemeClr val="tx1"/>
              </a:solidFill>
            </a:endParaRPr>
          </a:p>
        </p:txBody>
      </p:sp>
      <p:sp>
        <p:nvSpPr>
          <p:cNvPr id="3" name="Content Placeholder 2">
            <a:extLst>
              <a:ext uri="{FF2B5EF4-FFF2-40B4-BE49-F238E27FC236}">
                <a16:creationId xmlns:a16="http://schemas.microsoft.com/office/drawing/2014/main" id="{F4D1B0A9-CD37-137A-F6B6-E6BF270FB8D2}"/>
              </a:ext>
            </a:extLst>
          </p:cNvPr>
          <p:cNvSpPr>
            <a:spLocks noGrp="1"/>
          </p:cNvSpPr>
          <p:nvPr>
            <p:ph idx="1"/>
          </p:nvPr>
        </p:nvSpPr>
        <p:spPr/>
        <p:txBody>
          <a:bodyPr>
            <a:normAutofit/>
          </a:bodyPr>
          <a:lstStyle/>
          <a:p>
            <a:pPr marL="0" indent="0" algn="l" rtl="0">
              <a:buNone/>
            </a:pPr>
            <a:r>
              <a:rPr lang="en-US" sz="2000" b="0" i="0" dirty="0">
                <a:solidFill>
                  <a:schemeClr val="tx1"/>
                </a:solidFill>
                <a:effectLst/>
                <a:latin typeface="+mj-lt"/>
              </a:rPr>
              <a:t>Thoroughly validating the entire dataset involved a comprehensive examination of each column to understand the nature of the values they represent. During this analysis, various data quality issues were identified, including numerous N/A values, incomplete information, date format discrepancies, and data type inconsistencies. These issues will be systematically addressed during the forthcoming Data Cleaning process to ensure the dataset's integrity and reliability. Additionally, consulting the provided Data Dictionary enhanced our understanding of the business domain, facilitating more informed and contextually aware analyses in the future.</a:t>
            </a:r>
          </a:p>
          <a:p>
            <a:pPr marL="0" indent="0" algn="l" rtl="0">
              <a:buNone/>
            </a:pPr>
            <a:r>
              <a:rPr lang="en-US" dirty="0">
                <a:solidFill>
                  <a:schemeClr val="tx1"/>
                </a:solidFill>
                <a:effectLst/>
                <a:latin typeface="+mj-lt"/>
              </a:rPr>
              <a:t>No duplicates found in the loan data</a:t>
            </a:r>
          </a:p>
          <a:p>
            <a:pPr marL="0" indent="0" algn="l" rtl="0">
              <a:buNone/>
            </a:pPr>
            <a:r>
              <a:rPr lang="en-US" sz="2000" dirty="0">
                <a:solidFill>
                  <a:schemeClr val="tx1"/>
                </a:solidFill>
                <a:effectLst/>
                <a:latin typeface="+mj-lt"/>
              </a:rPr>
              <a:t>Loan data has 39717 rows and 111 Columns</a:t>
            </a:r>
          </a:p>
          <a:p>
            <a:pPr marL="0" indent="0" algn="l" rtl="0">
              <a:buNone/>
            </a:pPr>
            <a:r>
              <a:rPr lang="en-US" sz="2000" dirty="0">
                <a:solidFill>
                  <a:schemeClr val="tx1"/>
                </a:solidFill>
                <a:latin typeface="+mj-lt"/>
                <a:hlinkClick r:id="rId2"/>
              </a:rPr>
              <a:t>https://www.lendingclub.com/</a:t>
            </a:r>
            <a:r>
              <a:rPr lang="en-US" dirty="0">
                <a:solidFill>
                  <a:schemeClr val="tx1"/>
                </a:solidFill>
                <a:effectLst/>
                <a:latin typeface="+mj-lt"/>
              </a:rPr>
              <a:t> was referenced for further understanding</a:t>
            </a:r>
            <a:endParaRPr lang="en-US" sz="2000" dirty="0">
              <a:solidFill>
                <a:schemeClr val="tx1"/>
              </a:solidFill>
              <a:latin typeface="+mj-lt"/>
            </a:endParaRPr>
          </a:p>
        </p:txBody>
      </p:sp>
    </p:spTree>
    <p:extLst>
      <p:ext uri="{BB962C8B-B14F-4D97-AF65-F5344CB8AC3E}">
        <p14:creationId xmlns:p14="http://schemas.microsoft.com/office/powerpoint/2010/main" val="3586984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A9D3-80CC-F5E5-284F-E290DA0170B5}"/>
              </a:ext>
            </a:extLst>
          </p:cNvPr>
          <p:cNvSpPr>
            <a:spLocks noGrp="1"/>
          </p:cNvSpPr>
          <p:nvPr>
            <p:ph type="title"/>
          </p:nvPr>
        </p:nvSpPr>
        <p:spPr/>
        <p:txBody>
          <a:bodyPr>
            <a:normAutofit/>
          </a:bodyPr>
          <a:lstStyle/>
          <a:p>
            <a:r>
              <a:rPr lang="en-US" sz="4400" b="1" dirty="0"/>
              <a:t>Data Cleaning and Preprocessing:</a:t>
            </a:r>
            <a:endParaRPr lang="en-US" b="1" dirty="0"/>
          </a:p>
        </p:txBody>
      </p:sp>
      <p:sp>
        <p:nvSpPr>
          <p:cNvPr id="3" name="Content Placeholder 2">
            <a:extLst>
              <a:ext uri="{FF2B5EF4-FFF2-40B4-BE49-F238E27FC236}">
                <a16:creationId xmlns:a16="http://schemas.microsoft.com/office/drawing/2014/main" id="{8CE9B21F-B87D-246F-32B2-27AA91AB3ADC}"/>
              </a:ext>
            </a:extLst>
          </p:cNvPr>
          <p:cNvSpPr>
            <a:spLocks noGrp="1"/>
          </p:cNvSpPr>
          <p:nvPr>
            <p:ph idx="1"/>
          </p:nvPr>
        </p:nvSpPr>
        <p:spPr/>
        <p:txBody>
          <a:bodyPr>
            <a:normAutofit/>
          </a:bodyPr>
          <a:lstStyle/>
          <a:p>
            <a:r>
              <a:rPr lang="en-US" sz="2000" dirty="0">
                <a:latin typeface="+mj-lt"/>
              </a:rPr>
              <a:t>No duplicates rows found.</a:t>
            </a:r>
          </a:p>
          <a:p>
            <a:r>
              <a:rPr lang="en-US" sz="2000" dirty="0">
                <a:latin typeface="+mj-lt"/>
              </a:rPr>
              <a:t>We excluded 1,160 rows with the loan status labeled as '</a:t>
            </a:r>
            <a:r>
              <a:rPr lang="en-US" sz="2000" b="1" dirty="0">
                <a:latin typeface="+mj-lt"/>
              </a:rPr>
              <a:t>current</a:t>
            </a:r>
            <a:r>
              <a:rPr lang="en-US" sz="2000" dirty="0">
                <a:latin typeface="+mj-lt"/>
              </a:rPr>
              <a:t>' from the dataset as this particular  status does not contribute to the analysis.</a:t>
            </a:r>
          </a:p>
          <a:p>
            <a:r>
              <a:rPr lang="en-US" sz="2000" dirty="0">
                <a:latin typeface="+mj-lt"/>
              </a:rPr>
              <a:t>Exclude columns that consist entirely of null values</a:t>
            </a:r>
          </a:p>
          <a:p>
            <a:r>
              <a:rPr lang="en-US" sz="2000" dirty="0">
                <a:latin typeface="+mj-lt"/>
              </a:rPr>
              <a:t>Exclude rows that have null values across all columns. </a:t>
            </a:r>
          </a:p>
          <a:p>
            <a:r>
              <a:rPr lang="en-US" sz="2000" dirty="0">
                <a:latin typeface="+mj-lt"/>
              </a:rPr>
              <a:t>Excluded all those columns which had single value constantly.</a:t>
            </a:r>
          </a:p>
          <a:p>
            <a:r>
              <a:rPr lang="en-US" sz="2000" dirty="0">
                <a:latin typeface="+mj-lt"/>
              </a:rPr>
              <a:t>Fixed Column Datatypes to ensure accurate analysis and efficient use of memory.</a:t>
            </a:r>
          </a:p>
          <a:p>
            <a:r>
              <a:rPr lang="en-US" sz="2000" dirty="0">
                <a:latin typeface="+mj-lt"/>
              </a:rPr>
              <a:t>Performed outlier checking on the 'funded_amnt_inv’ and ‘annual_inc’ column and removed outliers.</a:t>
            </a:r>
          </a:p>
          <a:p>
            <a:pPr marL="0" indent="0">
              <a:buNone/>
            </a:pPr>
            <a:endParaRPr lang="en-US" sz="1400" b="0" dirty="0">
              <a:solidFill>
                <a:srgbClr val="CCCCCC"/>
              </a:solidFill>
              <a:effectLst/>
              <a:latin typeface="Consolas" panose="020B0609020204030204" pitchFamily="49" charset="0"/>
            </a:endParaRPr>
          </a:p>
          <a:p>
            <a:pPr marL="0" indent="0">
              <a:buNone/>
            </a:pPr>
            <a:endParaRPr lang="en-US" sz="2000" dirty="0">
              <a:latin typeface="+mj-lt"/>
            </a:endParaRPr>
          </a:p>
          <a:p>
            <a:endParaRPr lang="en-US" sz="2000" dirty="0">
              <a:latin typeface="+mj-lt"/>
            </a:endParaRPr>
          </a:p>
        </p:txBody>
      </p:sp>
    </p:spTree>
    <p:extLst>
      <p:ext uri="{BB962C8B-B14F-4D97-AF65-F5344CB8AC3E}">
        <p14:creationId xmlns:p14="http://schemas.microsoft.com/office/powerpoint/2010/main" val="103523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16BC7-5622-96D2-6406-C4A4097E8EFF}"/>
              </a:ext>
            </a:extLst>
          </p:cNvPr>
          <p:cNvSpPr>
            <a:spLocks noGrp="1"/>
          </p:cNvSpPr>
          <p:nvPr>
            <p:ph type="title"/>
          </p:nvPr>
        </p:nvSpPr>
        <p:spPr>
          <a:xfrm>
            <a:off x="838200" y="2721882"/>
            <a:ext cx="10515600" cy="1325563"/>
          </a:xfrm>
        </p:spPr>
        <p:txBody>
          <a:bodyPr/>
          <a:lstStyle/>
          <a:p>
            <a:pPr algn="ctr"/>
            <a:r>
              <a:rPr lang="en-US" sz="4400" b="1" dirty="0"/>
              <a:t>Univariate Analysis</a:t>
            </a:r>
            <a:endParaRPr lang="en-US" b="1" dirty="0"/>
          </a:p>
        </p:txBody>
      </p:sp>
    </p:spTree>
    <p:extLst>
      <p:ext uri="{BB962C8B-B14F-4D97-AF65-F5344CB8AC3E}">
        <p14:creationId xmlns:p14="http://schemas.microsoft.com/office/powerpoint/2010/main" val="171595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33C4-4E60-8DC0-3999-F0E81BC3D135}"/>
              </a:ext>
            </a:extLst>
          </p:cNvPr>
          <p:cNvSpPr>
            <a:spLocks noGrp="1"/>
          </p:cNvSpPr>
          <p:nvPr>
            <p:ph type="title"/>
          </p:nvPr>
        </p:nvSpPr>
        <p:spPr>
          <a:xfrm>
            <a:off x="3467100" y="65314"/>
            <a:ext cx="5257800" cy="564017"/>
          </a:xfrm>
        </p:spPr>
        <p:txBody>
          <a:bodyPr>
            <a:normAutofit/>
          </a:bodyPr>
          <a:lstStyle/>
          <a:p>
            <a:pPr algn="ctr"/>
            <a:r>
              <a:rPr lang="en-US" sz="2800" u="sng" dirty="0"/>
              <a:t>Unordered Categorical Analysis</a:t>
            </a:r>
          </a:p>
        </p:txBody>
      </p:sp>
      <p:sp>
        <p:nvSpPr>
          <p:cNvPr id="6" name="TextBox 5">
            <a:extLst>
              <a:ext uri="{FF2B5EF4-FFF2-40B4-BE49-F238E27FC236}">
                <a16:creationId xmlns:a16="http://schemas.microsoft.com/office/drawing/2014/main" id="{B4850837-5BC0-BB07-5A18-1AD77559AF25}"/>
              </a:ext>
            </a:extLst>
          </p:cNvPr>
          <p:cNvSpPr txBox="1"/>
          <p:nvPr/>
        </p:nvSpPr>
        <p:spPr>
          <a:xfrm>
            <a:off x="1951264" y="761998"/>
            <a:ext cx="2541814" cy="338554"/>
          </a:xfrm>
          <a:prstGeom prst="rect">
            <a:avLst/>
          </a:prstGeom>
          <a:noFill/>
        </p:spPr>
        <p:txBody>
          <a:bodyPr wrap="square" rtlCol="0">
            <a:spAutoFit/>
          </a:bodyPr>
          <a:lstStyle/>
          <a:p>
            <a:r>
              <a:rPr lang="en-US" sz="1600" b="1" dirty="0">
                <a:latin typeface="+mj-lt"/>
              </a:rPr>
              <a:t>Distribution of Loan Statuses</a:t>
            </a:r>
          </a:p>
        </p:txBody>
      </p:sp>
      <p:sp>
        <p:nvSpPr>
          <p:cNvPr id="7" name="TextBox 6">
            <a:extLst>
              <a:ext uri="{FF2B5EF4-FFF2-40B4-BE49-F238E27FC236}">
                <a16:creationId xmlns:a16="http://schemas.microsoft.com/office/drawing/2014/main" id="{F7168503-D552-9CC9-2985-087CAB1322B9}"/>
              </a:ext>
            </a:extLst>
          </p:cNvPr>
          <p:cNvSpPr txBox="1"/>
          <p:nvPr/>
        </p:nvSpPr>
        <p:spPr>
          <a:xfrm>
            <a:off x="1511924" y="3800104"/>
            <a:ext cx="2189219" cy="738664"/>
          </a:xfrm>
          <a:prstGeom prst="rect">
            <a:avLst/>
          </a:prstGeom>
          <a:noFill/>
        </p:spPr>
        <p:txBody>
          <a:bodyPr wrap="square" rtlCol="0">
            <a:spAutoFit/>
          </a:bodyPr>
          <a:lstStyle/>
          <a:p>
            <a:r>
              <a:rPr lang="en-US" sz="1400" b="1" dirty="0">
                <a:latin typeface="+mj-lt"/>
              </a:rPr>
              <a:t>L</a:t>
            </a:r>
            <a:r>
              <a:rPr lang="en-US" sz="1400" b="1" i="0" dirty="0">
                <a:effectLst/>
                <a:latin typeface="+mj-lt"/>
              </a:rPr>
              <a:t>oan_Status</a:t>
            </a:r>
            <a:r>
              <a:rPr lang="en-US" sz="1400" b="0" i="0" dirty="0">
                <a:effectLst/>
                <a:latin typeface="+mj-lt"/>
              </a:rPr>
              <a:t>: </a:t>
            </a:r>
          </a:p>
          <a:p>
            <a:r>
              <a:rPr lang="en-US" sz="1400" b="0" i="0" dirty="0">
                <a:effectLst/>
                <a:latin typeface="+mj-lt"/>
              </a:rPr>
              <a:t>Fully Paid - 318</a:t>
            </a:r>
            <a:r>
              <a:rPr lang="en-US" sz="1400" dirty="0">
                <a:latin typeface="+mj-lt"/>
              </a:rPr>
              <a:t>13</a:t>
            </a:r>
            <a:r>
              <a:rPr lang="en-US" sz="1400" b="0" i="0" dirty="0">
                <a:effectLst/>
                <a:latin typeface="+mj-lt"/>
              </a:rPr>
              <a:t> </a:t>
            </a:r>
          </a:p>
          <a:p>
            <a:r>
              <a:rPr lang="en-US" sz="1400" b="0" i="0" dirty="0">
                <a:effectLst/>
                <a:latin typeface="+mj-lt"/>
              </a:rPr>
              <a:t>Charged Off - 5360</a:t>
            </a:r>
            <a:endParaRPr lang="en-US" sz="1400" dirty="0">
              <a:latin typeface="+mj-lt"/>
            </a:endParaRPr>
          </a:p>
        </p:txBody>
      </p:sp>
      <p:sp>
        <p:nvSpPr>
          <p:cNvPr id="10" name="TextBox 9">
            <a:extLst>
              <a:ext uri="{FF2B5EF4-FFF2-40B4-BE49-F238E27FC236}">
                <a16:creationId xmlns:a16="http://schemas.microsoft.com/office/drawing/2014/main" id="{99425BC4-D808-419F-8AB1-4BD974B14276}"/>
              </a:ext>
            </a:extLst>
          </p:cNvPr>
          <p:cNvSpPr txBox="1"/>
          <p:nvPr/>
        </p:nvSpPr>
        <p:spPr>
          <a:xfrm>
            <a:off x="7682591" y="761998"/>
            <a:ext cx="2794909" cy="338554"/>
          </a:xfrm>
          <a:prstGeom prst="rect">
            <a:avLst/>
          </a:prstGeom>
          <a:noFill/>
        </p:spPr>
        <p:txBody>
          <a:bodyPr wrap="square" rtlCol="0">
            <a:spAutoFit/>
          </a:bodyPr>
          <a:lstStyle/>
          <a:p>
            <a:r>
              <a:rPr lang="en-US" sz="1600" b="1" dirty="0">
                <a:latin typeface="+mj-lt"/>
              </a:rPr>
              <a:t>Home Ownership Distribution</a:t>
            </a:r>
          </a:p>
        </p:txBody>
      </p:sp>
      <p:pic>
        <p:nvPicPr>
          <p:cNvPr id="11" name="Picture 10">
            <a:extLst>
              <a:ext uri="{FF2B5EF4-FFF2-40B4-BE49-F238E27FC236}">
                <a16:creationId xmlns:a16="http://schemas.microsoft.com/office/drawing/2014/main" id="{EC5ADD21-C427-7225-CE24-3B7BA7AD8AAC}"/>
              </a:ext>
            </a:extLst>
          </p:cNvPr>
          <p:cNvPicPr>
            <a:picLocks noChangeAspect="1"/>
          </p:cNvPicPr>
          <p:nvPr/>
        </p:nvPicPr>
        <p:blipFill>
          <a:blip r:embed="rId2"/>
          <a:stretch>
            <a:fillRect/>
          </a:stretch>
        </p:blipFill>
        <p:spPr>
          <a:xfrm>
            <a:off x="1511924" y="1100551"/>
            <a:ext cx="3420494" cy="2597665"/>
          </a:xfrm>
          <a:prstGeom prst="rect">
            <a:avLst/>
          </a:prstGeom>
          <a:ln w="6350">
            <a:solidFill>
              <a:schemeClr val="tx1"/>
            </a:solidFill>
          </a:ln>
        </p:spPr>
      </p:pic>
      <p:sp>
        <p:nvSpPr>
          <p:cNvPr id="12" name="TextBox 11">
            <a:extLst>
              <a:ext uri="{FF2B5EF4-FFF2-40B4-BE49-F238E27FC236}">
                <a16:creationId xmlns:a16="http://schemas.microsoft.com/office/drawing/2014/main" id="{DEEE2316-086D-2ABB-EAE9-3827AC76D844}"/>
              </a:ext>
            </a:extLst>
          </p:cNvPr>
          <p:cNvSpPr txBox="1"/>
          <p:nvPr/>
        </p:nvSpPr>
        <p:spPr>
          <a:xfrm>
            <a:off x="1218010" y="4640656"/>
            <a:ext cx="3714408" cy="523220"/>
          </a:xfrm>
          <a:prstGeom prst="rect">
            <a:avLst/>
          </a:prstGeom>
          <a:noFill/>
        </p:spPr>
        <p:txBody>
          <a:bodyPr wrap="square" rtlCol="0">
            <a:spAutoFit/>
          </a:bodyPr>
          <a:lstStyle/>
          <a:p>
            <a:pPr marL="285750" indent="-285750">
              <a:buFont typeface="Wingdings" panose="05000000000000000000" pitchFamily="2" charset="2"/>
              <a:buChar char="q"/>
            </a:pPr>
            <a:r>
              <a:rPr lang="en-US" sz="1400" b="0" i="0" dirty="0">
                <a:effectLst/>
                <a:latin typeface="+mj-lt"/>
              </a:rPr>
              <a:t>Predominantly, fully paid loans make up the majority of the records.</a:t>
            </a:r>
            <a:endParaRPr lang="en-US" sz="1400" dirty="0">
              <a:latin typeface="+mj-lt"/>
            </a:endParaRPr>
          </a:p>
        </p:txBody>
      </p:sp>
      <p:sp>
        <p:nvSpPr>
          <p:cNvPr id="15" name="TextBox 14">
            <a:extLst>
              <a:ext uri="{FF2B5EF4-FFF2-40B4-BE49-F238E27FC236}">
                <a16:creationId xmlns:a16="http://schemas.microsoft.com/office/drawing/2014/main" id="{BA17B1E7-E87A-D601-EF4E-CEDCC94B889F}"/>
              </a:ext>
            </a:extLst>
          </p:cNvPr>
          <p:cNvSpPr txBox="1"/>
          <p:nvPr/>
        </p:nvSpPr>
        <p:spPr>
          <a:xfrm>
            <a:off x="7047308" y="3800104"/>
            <a:ext cx="2319848" cy="1169551"/>
          </a:xfrm>
          <a:prstGeom prst="rect">
            <a:avLst/>
          </a:prstGeom>
          <a:noFill/>
        </p:spPr>
        <p:txBody>
          <a:bodyPr wrap="square" rtlCol="0">
            <a:spAutoFit/>
          </a:bodyPr>
          <a:lstStyle/>
          <a:p>
            <a:r>
              <a:rPr lang="en-US" sz="1400" b="1" dirty="0">
                <a:latin typeface="+mj-lt"/>
              </a:rPr>
              <a:t>Home Status</a:t>
            </a:r>
            <a:r>
              <a:rPr lang="en-US" sz="1400" b="0" i="0" dirty="0">
                <a:effectLst/>
                <a:latin typeface="+mj-lt"/>
              </a:rPr>
              <a:t>: </a:t>
            </a:r>
          </a:p>
          <a:p>
            <a:r>
              <a:rPr lang="en-US" sz="1400" dirty="0">
                <a:latin typeface="+mj-lt"/>
              </a:rPr>
              <a:t>RENT - 17999 MORTGAGE - 16331 OWN - 2744 </a:t>
            </a:r>
          </a:p>
          <a:p>
            <a:r>
              <a:rPr lang="en-US" sz="1400" dirty="0">
                <a:latin typeface="+mj-lt"/>
              </a:rPr>
              <a:t>OTHER - 99</a:t>
            </a:r>
          </a:p>
        </p:txBody>
      </p:sp>
      <p:sp>
        <p:nvSpPr>
          <p:cNvPr id="16" name="TextBox 15">
            <a:extLst>
              <a:ext uri="{FF2B5EF4-FFF2-40B4-BE49-F238E27FC236}">
                <a16:creationId xmlns:a16="http://schemas.microsoft.com/office/drawing/2014/main" id="{68F53948-B88A-3D94-92CB-5D43A8071CB3}"/>
              </a:ext>
            </a:extLst>
          </p:cNvPr>
          <p:cNvSpPr txBox="1"/>
          <p:nvPr/>
        </p:nvSpPr>
        <p:spPr>
          <a:xfrm>
            <a:off x="6775167" y="5163876"/>
            <a:ext cx="4138950" cy="738664"/>
          </a:xfrm>
          <a:prstGeom prst="rect">
            <a:avLst/>
          </a:prstGeom>
          <a:noFill/>
        </p:spPr>
        <p:txBody>
          <a:bodyPr wrap="square" rtlCol="0">
            <a:spAutoFit/>
          </a:bodyPr>
          <a:lstStyle/>
          <a:p>
            <a:pPr marL="285750" indent="-285750">
              <a:buFont typeface="Wingdings" panose="05000000000000000000" pitchFamily="2" charset="2"/>
              <a:buChar char="q"/>
            </a:pPr>
            <a:r>
              <a:rPr lang="en-US" sz="1400" b="0" i="0" dirty="0">
                <a:effectLst/>
                <a:latin typeface="+mj-lt"/>
              </a:rPr>
              <a:t>The majority of applicants indicate home ownership through either a mortgage or rental arrangement.</a:t>
            </a:r>
            <a:endParaRPr lang="en-US" sz="1400" dirty="0">
              <a:latin typeface="+mj-lt"/>
            </a:endParaRPr>
          </a:p>
        </p:txBody>
      </p:sp>
      <p:cxnSp>
        <p:nvCxnSpPr>
          <p:cNvPr id="21" name="Straight Connector 20">
            <a:extLst>
              <a:ext uri="{FF2B5EF4-FFF2-40B4-BE49-F238E27FC236}">
                <a16:creationId xmlns:a16="http://schemas.microsoft.com/office/drawing/2014/main" id="{0F343B88-5815-75A8-DF2B-2796F0260377}"/>
              </a:ext>
            </a:extLst>
          </p:cNvPr>
          <p:cNvCxnSpPr/>
          <p:nvPr/>
        </p:nvCxnSpPr>
        <p:spPr>
          <a:xfrm>
            <a:off x="5981700" y="805542"/>
            <a:ext cx="0" cy="548640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1759B6C5-8E07-780E-BE98-5D900275B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601" y="1418896"/>
            <a:ext cx="4184597" cy="2626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68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0DEF27-9372-568A-CF92-E8D65F04FF13}"/>
              </a:ext>
            </a:extLst>
          </p:cNvPr>
          <p:cNvSpPr txBox="1"/>
          <p:nvPr/>
        </p:nvSpPr>
        <p:spPr>
          <a:xfrm>
            <a:off x="4209484" y="378241"/>
            <a:ext cx="4278024" cy="461665"/>
          </a:xfrm>
          <a:prstGeom prst="rect">
            <a:avLst/>
          </a:prstGeom>
          <a:noFill/>
        </p:spPr>
        <p:txBody>
          <a:bodyPr wrap="square" rtlCol="0">
            <a:spAutoFit/>
          </a:bodyPr>
          <a:lstStyle/>
          <a:p>
            <a:r>
              <a:rPr lang="en-US" sz="24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Loan Application Distribution</a:t>
            </a:r>
          </a:p>
        </p:txBody>
      </p:sp>
      <p:sp>
        <p:nvSpPr>
          <p:cNvPr id="6" name="TextBox 5">
            <a:extLst>
              <a:ext uri="{FF2B5EF4-FFF2-40B4-BE49-F238E27FC236}">
                <a16:creationId xmlns:a16="http://schemas.microsoft.com/office/drawing/2014/main" id="{48CB93DE-32DD-FF3A-0465-0A7E4E329BD9}"/>
              </a:ext>
            </a:extLst>
          </p:cNvPr>
          <p:cNvSpPr txBox="1"/>
          <p:nvPr/>
        </p:nvSpPr>
        <p:spPr>
          <a:xfrm>
            <a:off x="2970609" y="6063344"/>
            <a:ext cx="6755775" cy="307777"/>
          </a:xfrm>
          <a:prstGeom prst="rect">
            <a:avLst/>
          </a:prstGeom>
          <a:noFill/>
        </p:spPr>
        <p:txBody>
          <a:bodyPr wrap="square" rtlCol="0">
            <a:spAutoFit/>
          </a:bodyPr>
          <a:lstStyle/>
          <a:p>
            <a:pPr marL="285750" indent="-285750">
              <a:buFont typeface="Wingdings" panose="05000000000000000000" pitchFamily="2" charset="2"/>
              <a:buChar char="q"/>
            </a:pPr>
            <a:r>
              <a:rPr lang="en-US" sz="1400" b="0" i="0" dirty="0">
                <a:effectLst/>
                <a:latin typeface="+mj-lt"/>
              </a:rPr>
              <a:t>Indicates that California (CA) has the highest number of loan applicants among all states.</a:t>
            </a:r>
            <a:endParaRPr lang="en-US" sz="1400" dirty="0">
              <a:latin typeface="+mj-lt"/>
            </a:endParaRPr>
          </a:p>
        </p:txBody>
      </p:sp>
      <p:pic>
        <p:nvPicPr>
          <p:cNvPr id="2050" name="Picture 2">
            <a:extLst>
              <a:ext uri="{FF2B5EF4-FFF2-40B4-BE49-F238E27FC236}">
                <a16:creationId xmlns:a16="http://schemas.microsoft.com/office/drawing/2014/main" id="{C38CD64B-6AAD-C045-6CD4-77277E083C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172" y="939551"/>
            <a:ext cx="7777656" cy="5123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47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33C4-4E60-8DC0-3999-F0E81BC3D135}"/>
              </a:ext>
            </a:extLst>
          </p:cNvPr>
          <p:cNvSpPr>
            <a:spLocks noGrp="1"/>
          </p:cNvSpPr>
          <p:nvPr>
            <p:ph type="title"/>
          </p:nvPr>
        </p:nvSpPr>
        <p:spPr>
          <a:xfrm>
            <a:off x="3352800" y="101100"/>
            <a:ext cx="5257800" cy="564017"/>
          </a:xfrm>
        </p:spPr>
        <p:txBody>
          <a:bodyPr>
            <a:normAutofit/>
          </a:bodyPr>
          <a:lstStyle/>
          <a:p>
            <a:pPr algn="ctr"/>
            <a:r>
              <a:rPr lang="en-US" sz="2400" u="sng" dirty="0"/>
              <a:t>Ordered Categorical Analysis</a:t>
            </a:r>
          </a:p>
        </p:txBody>
      </p:sp>
      <p:sp>
        <p:nvSpPr>
          <p:cNvPr id="6" name="TextBox 5">
            <a:extLst>
              <a:ext uri="{FF2B5EF4-FFF2-40B4-BE49-F238E27FC236}">
                <a16:creationId xmlns:a16="http://schemas.microsoft.com/office/drawing/2014/main" id="{B4850837-5BC0-BB07-5A18-1AD77559AF25}"/>
              </a:ext>
            </a:extLst>
          </p:cNvPr>
          <p:cNvSpPr txBox="1"/>
          <p:nvPr/>
        </p:nvSpPr>
        <p:spPr>
          <a:xfrm>
            <a:off x="1939016" y="761995"/>
            <a:ext cx="2272393" cy="338554"/>
          </a:xfrm>
          <a:prstGeom prst="rect">
            <a:avLst/>
          </a:prstGeom>
          <a:noFill/>
        </p:spPr>
        <p:txBody>
          <a:bodyPr wrap="square" rtlCol="0">
            <a:spAutoFit/>
          </a:bodyPr>
          <a:lstStyle/>
          <a:p>
            <a:r>
              <a:rPr lang="en-US" sz="1600" b="1" dirty="0">
                <a:latin typeface="+mj-lt"/>
              </a:rPr>
              <a:t>Interest Rate Distribution</a:t>
            </a:r>
          </a:p>
        </p:txBody>
      </p:sp>
      <p:sp>
        <p:nvSpPr>
          <p:cNvPr id="7" name="TextBox 6">
            <a:extLst>
              <a:ext uri="{FF2B5EF4-FFF2-40B4-BE49-F238E27FC236}">
                <a16:creationId xmlns:a16="http://schemas.microsoft.com/office/drawing/2014/main" id="{F7168503-D552-9CC9-2985-087CAB1322B9}"/>
              </a:ext>
            </a:extLst>
          </p:cNvPr>
          <p:cNvSpPr txBox="1"/>
          <p:nvPr/>
        </p:nvSpPr>
        <p:spPr>
          <a:xfrm>
            <a:off x="1364970" y="3795651"/>
            <a:ext cx="1592037" cy="1169551"/>
          </a:xfrm>
          <a:prstGeom prst="rect">
            <a:avLst/>
          </a:prstGeom>
          <a:noFill/>
        </p:spPr>
        <p:txBody>
          <a:bodyPr wrap="square" rtlCol="0">
            <a:spAutoFit/>
          </a:bodyPr>
          <a:lstStyle/>
          <a:p>
            <a:r>
              <a:rPr lang="en-US" sz="1400" b="1" i="0" dirty="0">
                <a:effectLst/>
                <a:latin typeface="+mj-lt"/>
              </a:rPr>
              <a:t>Interest </a:t>
            </a:r>
            <a:r>
              <a:rPr lang="en-US" sz="1400" b="1" dirty="0">
                <a:latin typeface="+mj-lt"/>
              </a:rPr>
              <a:t>Groups</a:t>
            </a:r>
            <a:r>
              <a:rPr lang="en-US" sz="1400" b="0" i="0" dirty="0">
                <a:effectLst/>
                <a:latin typeface="+mj-lt"/>
              </a:rPr>
              <a:t>: </a:t>
            </a:r>
          </a:p>
          <a:p>
            <a:r>
              <a:rPr lang="en-US" sz="1400" b="0" i="0" dirty="0">
                <a:effectLst/>
                <a:latin typeface="+mj-lt"/>
              </a:rPr>
              <a:t>5-10           11746 </a:t>
            </a:r>
          </a:p>
          <a:p>
            <a:r>
              <a:rPr lang="en-US" sz="1400" b="0" i="0" dirty="0">
                <a:effectLst/>
                <a:latin typeface="+mj-lt"/>
              </a:rPr>
              <a:t>10-15         17720 </a:t>
            </a:r>
          </a:p>
          <a:p>
            <a:r>
              <a:rPr lang="en-US" sz="1400" b="0" i="0" dirty="0">
                <a:effectLst/>
                <a:latin typeface="+mj-lt"/>
              </a:rPr>
              <a:t>15-20         6975 </a:t>
            </a:r>
          </a:p>
          <a:p>
            <a:r>
              <a:rPr lang="en-US" sz="1400" b="0" i="0" dirty="0">
                <a:effectLst/>
                <a:latin typeface="+mj-lt"/>
              </a:rPr>
              <a:t>20-25         732</a:t>
            </a:r>
            <a:endParaRPr lang="en-US" sz="1400" dirty="0">
              <a:latin typeface="+mj-lt"/>
            </a:endParaRPr>
          </a:p>
        </p:txBody>
      </p:sp>
      <p:sp>
        <p:nvSpPr>
          <p:cNvPr id="10" name="TextBox 9">
            <a:extLst>
              <a:ext uri="{FF2B5EF4-FFF2-40B4-BE49-F238E27FC236}">
                <a16:creationId xmlns:a16="http://schemas.microsoft.com/office/drawing/2014/main" id="{99425BC4-D808-419F-8AB1-4BD974B14276}"/>
              </a:ext>
            </a:extLst>
          </p:cNvPr>
          <p:cNvSpPr txBox="1"/>
          <p:nvPr/>
        </p:nvSpPr>
        <p:spPr>
          <a:xfrm>
            <a:off x="7218587" y="761995"/>
            <a:ext cx="3524248" cy="338554"/>
          </a:xfrm>
          <a:prstGeom prst="rect">
            <a:avLst/>
          </a:prstGeom>
          <a:noFill/>
        </p:spPr>
        <p:txBody>
          <a:bodyPr wrap="square" rtlCol="0">
            <a:spAutoFit/>
          </a:bodyPr>
          <a:lstStyle/>
          <a:p>
            <a:r>
              <a:rPr lang="en-US" sz="1600" b="1" dirty="0">
                <a:latin typeface="+mj-lt"/>
              </a:rPr>
              <a:t>Grade wise Loan Applicants Distribution</a:t>
            </a:r>
          </a:p>
        </p:txBody>
      </p:sp>
      <p:sp>
        <p:nvSpPr>
          <p:cNvPr id="12" name="TextBox 11">
            <a:extLst>
              <a:ext uri="{FF2B5EF4-FFF2-40B4-BE49-F238E27FC236}">
                <a16:creationId xmlns:a16="http://schemas.microsoft.com/office/drawing/2014/main" id="{DEEE2316-086D-2ABB-EAE9-3827AC76D844}"/>
              </a:ext>
            </a:extLst>
          </p:cNvPr>
          <p:cNvSpPr txBox="1"/>
          <p:nvPr/>
        </p:nvSpPr>
        <p:spPr>
          <a:xfrm>
            <a:off x="1187224" y="5185099"/>
            <a:ext cx="3714408" cy="523220"/>
          </a:xfrm>
          <a:prstGeom prst="rect">
            <a:avLst/>
          </a:prstGeom>
          <a:noFill/>
        </p:spPr>
        <p:txBody>
          <a:bodyPr wrap="square" rtlCol="0">
            <a:spAutoFit/>
          </a:bodyPr>
          <a:lstStyle/>
          <a:p>
            <a:pPr marL="285750" indent="-285750">
              <a:buFont typeface="Wingdings" panose="05000000000000000000" pitchFamily="2" charset="2"/>
              <a:buChar char="q"/>
            </a:pPr>
            <a:r>
              <a:rPr lang="en-US" sz="1400" b="0" i="0" dirty="0">
                <a:effectLst/>
                <a:latin typeface="+mj-lt"/>
              </a:rPr>
              <a:t>Indicates that a significant portion of loans falls within the interest rate range of '10-15'.</a:t>
            </a:r>
            <a:endParaRPr lang="en-US" sz="1400" dirty="0">
              <a:latin typeface="+mj-lt"/>
            </a:endParaRPr>
          </a:p>
        </p:txBody>
      </p:sp>
      <p:sp>
        <p:nvSpPr>
          <p:cNvPr id="15" name="TextBox 14">
            <a:extLst>
              <a:ext uri="{FF2B5EF4-FFF2-40B4-BE49-F238E27FC236}">
                <a16:creationId xmlns:a16="http://schemas.microsoft.com/office/drawing/2014/main" id="{BA17B1E7-E87A-D601-EF4E-CEDCC94B889F}"/>
              </a:ext>
            </a:extLst>
          </p:cNvPr>
          <p:cNvSpPr txBox="1"/>
          <p:nvPr/>
        </p:nvSpPr>
        <p:spPr>
          <a:xfrm>
            <a:off x="7047308" y="3800104"/>
            <a:ext cx="1721133" cy="1815882"/>
          </a:xfrm>
          <a:prstGeom prst="rect">
            <a:avLst/>
          </a:prstGeom>
          <a:noFill/>
        </p:spPr>
        <p:txBody>
          <a:bodyPr wrap="square" rtlCol="0">
            <a:spAutoFit/>
          </a:bodyPr>
          <a:lstStyle/>
          <a:p>
            <a:r>
              <a:rPr lang="en-US" sz="1400" b="1" i="0" dirty="0">
                <a:effectLst/>
                <a:latin typeface="+mj-lt"/>
              </a:rPr>
              <a:t>Grades</a:t>
            </a:r>
            <a:r>
              <a:rPr lang="en-US" sz="1400" b="0" i="0" dirty="0">
                <a:effectLst/>
                <a:latin typeface="+mj-lt"/>
              </a:rPr>
              <a:t>: </a:t>
            </a:r>
          </a:p>
          <a:p>
            <a:r>
              <a:rPr lang="pt-BR" sz="1400" dirty="0">
                <a:latin typeface="+mj-lt"/>
              </a:rPr>
              <a:t>B    11268</a:t>
            </a:r>
          </a:p>
          <a:p>
            <a:r>
              <a:rPr lang="pt-BR" sz="1400" dirty="0">
                <a:latin typeface="+mj-lt"/>
              </a:rPr>
              <a:t>A     9593</a:t>
            </a:r>
          </a:p>
          <a:p>
            <a:r>
              <a:rPr lang="pt-BR" sz="1400" dirty="0">
                <a:latin typeface="+mj-lt"/>
              </a:rPr>
              <a:t>C     7593</a:t>
            </a:r>
          </a:p>
          <a:p>
            <a:r>
              <a:rPr lang="pt-BR" sz="1400" dirty="0">
                <a:latin typeface="+mj-lt"/>
              </a:rPr>
              <a:t>D     4924</a:t>
            </a:r>
          </a:p>
          <a:p>
            <a:r>
              <a:rPr lang="pt-BR" sz="1400" dirty="0">
                <a:latin typeface="+mj-lt"/>
              </a:rPr>
              <a:t>E     2569</a:t>
            </a:r>
          </a:p>
          <a:p>
            <a:r>
              <a:rPr lang="pt-BR" sz="1400" dirty="0">
                <a:latin typeface="+mj-lt"/>
              </a:rPr>
              <a:t>F      938</a:t>
            </a:r>
          </a:p>
          <a:p>
            <a:r>
              <a:rPr lang="pt-BR" sz="1400" dirty="0">
                <a:latin typeface="+mj-lt"/>
              </a:rPr>
              <a:t>G      288</a:t>
            </a:r>
            <a:endParaRPr lang="en-US" sz="1400" dirty="0">
              <a:latin typeface="+mj-lt"/>
            </a:endParaRPr>
          </a:p>
        </p:txBody>
      </p:sp>
      <p:sp>
        <p:nvSpPr>
          <p:cNvPr id="16" name="TextBox 15">
            <a:extLst>
              <a:ext uri="{FF2B5EF4-FFF2-40B4-BE49-F238E27FC236}">
                <a16:creationId xmlns:a16="http://schemas.microsoft.com/office/drawing/2014/main" id="{68F53948-B88A-3D94-92CB-5D43A8071CB3}"/>
              </a:ext>
            </a:extLst>
          </p:cNvPr>
          <p:cNvSpPr txBox="1"/>
          <p:nvPr/>
        </p:nvSpPr>
        <p:spPr>
          <a:xfrm>
            <a:off x="6775164" y="5708319"/>
            <a:ext cx="4138950" cy="738664"/>
          </a:xfrm>
          <a:prstGeom prst="rect">
            <a:avLst/>
          </a:prstGeom>
          <a:noFill/>
        </p:spPr>
        <p:txBody>
          <a:bodyPr wrap="square" rtlCol="0">
            <a:spAutoFit/>
          </a:bodyPr>
          <a:lstStyle/>
          <a:p>
            <a:pPr marL="285750" indent="-285750">
              <a:buFont typeface="Wingdings" panose="05000000000000000000" pitchFamily="2" charset="2"/>
              <a:buChar char="q"/>
            </a:pPr>
            <a:r>
              <a:rPr lang="en-US" sz="1400" b="0" i="0" dirty="0">
                <a:effectLst/>
                <a:latin typeface="+mj-lt"/>
              </a:rPr>
              <a:t>Indicates that the majority of loans are categorized as Grade B, with Grade G having a lower representation.</a:t>
            </a:r>
            <a:endParaRPr lang="en-US" sz="1400" dirty="0">
              <a:latin typeface="+mj-lt"/>
            </a:endParaRPr>
          </a:p>
        </p:txBody>
      </p:sp>
      <p:cxnSp>
        <p:nvCxnSpPr>
          <p:cNvPr id="21" name="Straight Connector 20">
            <a:extLst>
              <a:ext uri="{FF2B5EF4-FFF2-40B4-BE49-F238E27FC236}">
                <a16:creationId xmlns:a16="http://schemas.microsoft.com/office/drawing/2014/main" id="{0F343B88-5815-75A8-DF2B-2796F0260377}"/>
              </a:ext>
            </a:extLst>
          </p:cNvPr>
          <p:cNvCxnSpPr/>
          <p:nvPr/>
        </p:nvCxnSpPr>
        <p:spPr>
          <a:xfrm>
            <a:off x="5981700" y="805542"/>
            <a:ext cx="0" cy="5486400"/>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5537E119-44A7-5CA0-0527-AAA55198C1F7}"/>
              </a:ext>
            </a:extLst>
          </p:cNvPr>
          <p:cNvPicPr>
            <a:picLocks noChangeAspect="1"/>
          </p:cNvPicPr>
          <p:nvPr/>
        </p:nvPicPr>
        <p:blipFill>
          <a:blip r:embed="rId2"/>
          <a:stretch>
            <a:fillRect/>
          </a:stretch>
        </p:blipFill>
        <p:spPr>
          <a:xfrm>
            <a:off x="1364970" y="1100549"/>
            <a:ext cx="3420487" cy="2597665"/>
          </a:xfrm>
          <a:prstGeom prst="rect">
            <a:avLst/>
          </a:prstGeom>
          <a:ln w="6350">
            <a:solidFill>
              <a:schemeClr val="tx1"/>
            </a:solidFill>
          </a:ln>
        </p:spPr>
      </p:pic>
      <p:pic>
        <p:nvPicPr>
          <p:cNvPr id="8" name="Picture 7">
            <a:extLst>
              <a:ext uri="{FF2B5EF4-FFF2-40B4-BE49-F238E27FC236}">
                <a16:creationId xmlns:a16="http://schemas.microsoft.com/office/drawing/2014/main" id="{916DFBB6-DFF2-96B5-C02B-FBD24C2C3B2D}"/>
              </a:ext>
            </a:extLst>
          </p:cNvPr>
          <p:cNvPicPr>
            <a:picLocks noChangeAspect="1"/>
          </p:cNvPicPr>
          <p:nvPr/>
        </p:nvPicPr>
        <p:blipFill>
          <a:blip r:embed="rId3"/>
          <a:stretch>
            <a:fillRect/>
          </a:stretch>
        </p:blipFill>
        <p:spPr>
          <a:xfrm>
            <a:off x="7047308" y="1105182"/>
            <a:ext cx="3866806" cy="2593032"/>
          </a:xfrm>
          <a:prstGeom prst="rect">
            <a:avLst/>
          </a:prstGeom>
          <a:ln w="6350">
            <a:solidFill>
              <a:schemeClr val="tx1"/>
            </a:solidFill>
          </a:ln>
        </p:spPr>
      </p:pic>
    </p:spTree>
    <p:extLst>
      <p:ext uri="{BB962C8B-B14F-4D97-AF65-F5344CB8AC3E}">
        <p14:creationId xmlns:p14="http://schemas.microsoft.com/office/powerpoint/2010/main" val="74426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0DEF27-9372-568A-CF92-E8D65F04FF13}"/>
              </a:ext>
            </a:extLst>
          </p:cNvPr>
          <p:cNvSpPr txBox="1"/>
          <p:nvPr/>
        </p:nvSpPr>
        <p:spPr>
          <a:xfrm>
            <a:off x="4110715" y="353346"/>
            <a:ext cx="3970566" cy="461665"/>
          </a:xfrm>
          <a:prstGeom prst="rect">
            <a:avLst/>
          </a:prstGeom>
          <a:noFill/>
        </p:spPr>
        <p:txBody>
          <a:bodyPr wrap="square" rtlCol="0">
            <a:spAutoFit/>
          </a:bodyPr>
          <a:lstStyle/>
          <a:p>
            <a:r>
              <a:rPr lang="en-US" sz="24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Loan Term Plan Distribution</a:t>
            </a:r>
          </a:p>
        </p:txBody>
      </p:sp>
      <p:sp>
        <p:nvSpPr>
          <p:cNvPr id="6" name="TextBox 5">
            <a:extLst>
              <a:ext uri="{FF2B5EF4-FFF2-40B4-BE49-F238E27FC236}">
                <a16:creationId xmlns:a16="http://schemas.microsoft.com/office/drawing/2014/main" id="{48CB93DE-32DD-FF3A-0465-0A7E4E329BD9}"/>
              </a:ext>
            </a:extLst>
          </p:cNvPr>
          <p:cNvSpPr txBox="1"/>
          <p:nvPr/>
        </p:nvSpPr>
        <p:spPr>
          <a:xfrm>
            <a:off x="3637953" y="5966044"/>
            <a:ext cx="4916091" cy="307777"/>
          </a:xfrm>
          <a:prstGeom prst="rect">
            <a:avLst/>
          </a:prstGeom>
          <a:noFill/>
        </p:spPr>
        <p:txBody>
          <a:bodyPr wrap="square" rtlCol="0">
            <a:spAutoFit/>
          </a:bodyPr>
          <a:lstStyle/>
          <a:p>
            <a:pPr marL="285750" indent="-285750">
              <a:buFont typeface="Wingdings" panose="05000000000000000000" pitchFamily="2" charset="2"/>
              <a:buChar char="q"/>
            </a:pPr>
            <a:r>
              <a:rPr lang="en-US" sz="1400" b="0" i="0" dirty="0">
                <a:effectLst/>
                <a:latin typeface="+mj-lt"/>
              </a:rPr>
              <a:t>Indicates that significant number of loans have a 3-year term.</a:t>
            </a:r>
            <a:endParaRPr lang="en-US" sz="1400" dirty="0">
              <a:latin typeface="+mj-lt"/>
            </a:endParaRPr>
          </a:p>
        </p:txBody>
      </p:sp>
      <p:pic>
        <p:nvPicPr>
          <p:cNvPr id="3" name="Picture 2">
            <a:extLst>
              <a:ext uri="{FF2B5EF4-FFF2-40B4-BE49-F238E27FC236}">
                <a16:creationId xmlns:a16="http://schemas.microsoft.com/office/drawing/2014/main" id="{661794C3-F758-901E-C63F-03EC638C45C0}"/>
              </a:ext>
            </a:extLst>
          </p:cNvPr>
          <p:cNvPicPr>
            <a:picLocks noChangeAspect="1"/>
          </p:cNvPicPr>
          <p:nvPr/>
        </p:nvPicPr>
        <p:blipFill>
          <a:blip r:embed="rId2"/>
          <a:stretch>
            <a:fillRect/>
          </a:stretch>
        </p:blipFill>
        <p:spPr>
          <a:xfrm>
            <a:off x="1156138" y="815010"/>
            <a:ext cx="9681950" cy="5151033"/>
          </a:xfrm>
          <a:prstGeom prst="rect">
            <a:avLst/>
          </a:prstGeom>
          <a:ln w="6350">
            <a:solidFill>
              <a:schemeClr val="tx1"/>
            </a:solidFill>
          </a:ln>
        </p:spPr>
      </p:pic>
    </p:spTree>
    <p:extLst>
      <p:ext uri="{BB962C8B-B14F-4D97-AF65-F5344CB8AC3E}">
        <p14:creationId xmlns:p14="http://schemas.microsoft.com/office/powerpoint/2010/main" val="3659040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4048D0F-DE97-41CC-9A0C-104316CFBDB9}">
  <we:reference id="wa200005566" version="3.0.0.1" store="en-US" storeType="OMEX"/>
  <we:alternateReferences>
    <we:reference id="wa200005566" version="3.0.0.1"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TM04033929[[fn=Slate]]</Template>
  <TotalTime>1327</TotalTime>
  <Words>1342</Words>
  <Application>Microsoft Office PowerPoint</Application>
  <PresentationFormat>Widescreen</PresentationFormat>
  <Paragraphs>99</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circular</vt:lpstr>
      <vt:lpstr>freight-text-pro</vt:lpstr>
      <vt:lpstr>Arial</vt:lpstr>
      <vt:lpstr>Calibri</vt:lpstr>
      <vt:lpstr>Calisto MT</vt:lpstr>
      <vt:lpstr>Consolas</vt:lpstr>
      <vt:lpstr>Wingdings</vt:lpstr>
      <vt:lpstr>Wingdings 2</vt:lpstr>
      <vt:lpstr>Slate</vt:lpstr>
      <vt:lpstr>Lending Club Case Study</vt:lpstr>
      <vt:lpstr>Problem Statement:</vt:lpstr>
      <vt:lpstr>Data Understanding:</vt:lpstr>
      <vt:lpstr>Data Cleaning and Preprocessing:</vt:lpstr>
      <vt:lpstr>Univariate Analysis</vt:lpstr>
      <vt:lpstr>Unordered Categorical Analysis</vt:lpstr>
      <vt:lpstr>PowerPoint Presentation</vt:lpstr>
      <vt:lpstr>Ordered Categorical Analysis</vt:lpstr>
      <vt:lpstr>PowerPoint Presentation</vt:lpstr>
      <vt:lpstr>Segmented Univariate</vt:lpstr>
      <vt:lpstr>Segmented Representation of Grade wise Funded Amount</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Driven Metric Analysis</vt:lpstr>
      <vt:lpstr>PowerPoint Presentation</vt:lpstr>
      <vt:lpstr>PowerPoint Presentation</vt:lpstr>
      <vt:lpstr>Summary and Key Take 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Deenaz Khanum Hukkeri</dc:creator>
  <cp:lastModifiedBy>D A, Tejas Kumar</cp:lastModifiedBy>
  <cp:revision>70</cp:revision>
  <dcterms:created xsi:type="dcterms:W3CDTF">2024-01-10T14:45:39Z</dcterms:created>
  <dcterms:modified xsi:type="dcterms:W3CDTF">2024-01-14T15:36:51Z</dcterms:modified>
</cp:coreProperties>
</file>