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Roboto Mon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iYBepT5Hrll/rH6xrRkRJHfsdB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Mono-italic.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RobotoMon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Mono-bold.fntdata"/><Relationship Id="rId6" Type="http://schemas.openxmlformats.org/officeDocument/2006/relationships/slide" Target="slides/slide2.xml"/><Relationship Id="rId18" Type="http://schemas.openxmlformats.org/officeDocument/2006/relationships/font" Target="fonts/RobotoMon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305e6a3d7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3305e6a3d7c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4"/>
          <p:cNvSpPr/>
          <p:nvPr>
            <p:ph idx="2" type="pic"/>
          </p:nvPr>
        </p:nvSpPr>
        <p:spPr>
          <a:xfrm>
            <a:off x="5183188" y="987425"/>
            <a:ext cx="6172200" cy="4873625"/>
          </a:xfrm>
          <a:prstGeom prst="rect">
            <a:avLst/>
          </a:prstGeom>
          <a:noFill/>
          <a:ln>
            <a:noFill/>
          </a:ln>
        </p:spPr>
      </p:sp>
      <p:sp>
        <p:nvSpPr>
          <p:cNvPr id="64" name="Google Shape;64;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3.jpg"/><Relationship Id="rId5" Type="http://schemas.openxmlformats.org/officeDocument/2006/relationships/image" Target="../media/image6.jpg"/><Relationship Id="rId6"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5181" r="5181" t="0"/>
          <a:stretch/>
        </p:blipFill>
        <p:spPr>
          <a:xfrm>
            <a:off x="257675" y="235350"/>
            <a:ext cx="7515526" cy="4290484"/>
          </a:xfrm>
          <a:prstGeom prst="rect">
            <a:avLst/>
          </a:prstGeom>
          <a:noFill/>
          <a:ln>
            <a:noFill/>
          </a:ln>
        </p:spPr>
      </p:pic>
      <p:sp>
        <p:nvSpPr>
          <p:cNvPr id="85" name="Google Shape;85;p1"/>
          <p:cNvSpPr txBox="1"/>
          <p:nvPr/>
        </p:nvSpPr>
        <p:spPr>
          <a:xfrm>
            <a:off x="5268166" y="4983182"/>
            <a:ext cx="2291646" cy="1146686"/>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800"/>
              <a:buFont typeface="Calibri"/>
              <a:buNone/>
            </a:pPr>
            <a:r>
              <a:t/>
            </a:r>
            <a:endParaRPr b="1" i="0" sz="4800" u="none" cap="none" strike="noStrike">
              <a:solidFill>
                <a:srgbClr val="FFFFFF"/>
              </a:solidFill>
              <a:latin typeface="Calibri"/>
              <a:ea typeface="Calibri"/>
              <a:cs typeface="Calibri"/>
              <a:sym typeface="Calibri"/>
            </a:endParaRPr>
          </a:p>
        </p:txBody>
      </p:sp>
      <p:sp>
        <p:nvSpPr>
          <p:cNvPr id="86" name="Google Shape;86;p1"/>
          <p:cNvSpPr txBox="1"/>
          <p:nvPr/>
        </p:nvSpPr>
        <p:spPr>
          <a:xfrm>
            <a:off x="7559812" y="4963425"/>
            <a:ext cx="3510355" cy="758843"/>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FEFFFF"/>
              </a:buClr>
              <a:buSzPts val="2000"/>
              <a:buFont typeface="Arial"/>
              <a:buNone/>
            </a:pPr>
            <a:r>
              <a:rPr b="0" i="0" lang="en-US" sz="2000" u="none" cap="none" strike="noStrike">
                <a:solidFill>
                  <a:srgbClr val="FEFFFF"/>
                </a:solidFill>
                <a:latin typeface="Calibri"/>
                <a:ea typeface="Calibri"/>
                <a:cs typeface="Calibri"/>
                <a:sym typeface="Calibri"/>
              </a:rPr>
              <a:t>Guide : Mr. P.M.SOLANKI Sir</a:t>
            </a:r>
            <a:endParaRPr b="0" i="0" sz="2800" u="none" cap="none" strike="noStrike">
              <a:solidFill>
                <a:schemeClr val="dk1"/>
              </a:solidFill>
              <a:latin typeface="Calibri"/>
              <a:ea typeface="Calibri"/>
              <a:cs typeface="Calibri"/>
              <a:sym typeface="Calibri"/>
            </a:endParaRPr>
          </a:p>
        </p:txBody>
      </p:sp>
      <p:sp>
        <p:nvSpPr>
          <p:cNvPr id="87" name="Google Shape;87;p1"/>
          <p:cNvSpPr txBox="1"/>
          <p:nvPr/>
        </p:nvSpPr>
        <p:spPr>
          <a:xfrm>
            <a:off x="828975" y="4540850"/>
            <a:ext cx="4856100" cy="1970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2100" u="none" cap="none" strike="noStrike">
                <a:solidFill>
                  <a:schemeClr val="dk1"/>
                </a:solidFill>
                <a:latin typeface="Calibri"/>
                <a:ea typeface="Calibri"/>
                <a:cs typeface="Calibri"/>
                <a:sym typeface="Calibri"/>
              </a:rPr>
              <a:t>NAME OF STUDENT :​</a:t>
            </a:r>
            <a:endParaRPr i="0" sz="21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a:t>
            </a:r>
            <a:r>
              <a:rPr lang="en-US" sz="1600">
                <a:latin typeface="Calibri"/>
                <a:ea typeface="Calibri"/>
                <a:cs typeface="Calibri"/>
                <a:sym typeface="Calibri"/>
              </a:rPr>
              <a:t>Prashant Kumar      - 240840120117 </a:t>
            </a:r>
            <a:endParaRPr sz="1600">
              <a:latin typeface="Calibri"/>
              <a:ea typeface="Calibri"/>
              <a:cs typeface="Calibri"/>
              <a:sym typeface="Calibri"/>
            </a:endParaRPr>
          </a:p>
          <a:p>
            <a:pPr indent="0" lvl="0" marL="0" marR="0" rtl="0" algn="l">
              <a:spcBef>
                <a:spcPts val="0"/>
              </a:spcBef>
              <a:spcAft>
                <a:spcPts val="0"/>
              </a:spcAft>
              <a:buNone/>
            </a:pPr>
            <a:r>
              <a:rPr lang="en-US" sz="1600">
                <a:latin typeface="Calibri"/>
                <a:ea typeface="Calibri"/>
                <a:cs typeface="Calibri"/>
                <a:sym typeface="Calibri"/>
              </a:rPr>
              <a:t>Saurabh Shirbhate - 240840120158 </a:t>
            </a:r>
            <a:endParaRPr sz="1600">
              <a:latin typeface="Calibri"/>
              <a:ea typeface="Calibri"/>
              <a:cs typeface="Calibri"/>
              <a:sym typeface="Calibri"/>
            </a:endParaRPr>
          </a:p>
          <a:p>
            <a:pPr indent="0" lvl="0" marL="0" marR="0" rtl="0" algn="l">
              <a:spcBef>
                <a:spcPts val="0"/>
              </a:spcBef>
              <a:spcAft>
                <a:spcPts val="0"/>
              </a:spcAft>
              <a:buNone/>
            </a:pPr>
            <a:r>
              <a:rPr lang="en-US" sz="1600">
                <a:latin typeface="Calibri"/>
                <a:ea typeface="Calibri"/>
                <a:cs typeface="Calibri"/>
                <a:sym typeface="Calibri"/>
              </a:rPr>
              <a:t>Prathmesh Joshi     - 240840120121 </a:t>
            </a:r>
            <a:endParaRPr sz="1600">
              <a:latin typeface="Calibri"/>
              <a:ea typeface="Calibri"/>
              <a:cs typeface="Calibri"/>
              <a:sym typeface="Calibri"/>
            </a:endParaRPr>
          </a:p>
          <a:p>
            <a:pPr indent="0" lvl="0" marL="0" marR="0" rtl="0" algn="l">
              <a:spcBef>
                <a:spcPts val="0"/>
              </a:spcBef>
              <a:spcAft>
                <a:spcPts val="0"/>
              </a:spcAft>
              <a:buNone/>
            </a:pPr>
            <a:r>
              <a:rPr lang="en-US" sz="1600">
                <a:latin typeface="Calibri"/>
                <a:ea typeface="Calibri"/>
                <a:cs typeface="Calibri"/>
                <a:sym typeface="Calibri"/>
              </a:rPr>
              <a:t>Siddhesh Darade    -240840120189 </a:t>
            </a:r>
            <a:endParaRPr sz="1600">
              <a:latin typeface="Calibri"/>
              <a:ea typeface="Calibri"/>
              <a:cs typeface="Calibri"/>
              <a:sym typeface="Calibri"/>
            </a:endParaRPr>
          </a:p>
          <a:p>
            <a:pPr indent="0" lvl="0" marL="0" marR="0" rtl="0" algn="l">
              <a:spcBef>
                <a:spcPts val="0"/>
              </a:spcBef>
              <a:spcAft>
                <a:spcPts val="0"/>
              </a:spcAft>
              <a:buClr>
                <a:srgbClr val="000000"/>
              </a:buClr>
              <a:buFont typeface="Arial"/>
              <a:buNone/>
            </a:pPr>
            <a:r>
              <a:rPr lang="en-US" sz="1600">
                <a:latin typeface="Calibri"/>
                <a:ea typeface="Calibri"/>
                <a:cs typeface="Calibri"/>
                <a:sym typeface="Calibri"/>
              </a:rPr>
              <a:t>Tejas Koshti             - 240840120206</a:t>
            </a:r>
            <a:endParaRPr sz="1600">
              <a:latin typeface="Calibri"/>
              <a:ea typeface="Calibri"/>
              <a:cs typeface="Calibri"/>
              <a:sym typeface="Calibri"/>
            </a:endParaRPr>
          </a:p>
        </p:txBody>
      </p:sp>
      <p:sp>
        <p:nvSpPr>
          <p:cNvPr id="88" name="Google Shape;88;p1"/>
          <p:cNvSpPr/>
          <p:nvPr/>
        </p:nvSpPr>
        <p:spPr>
          <a:xfrm>
            <a:off x="7266950" y="4861984"/>
            <a:ext cx="4096077" cy="758843"/>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Guide : Mr. P.M.SOLANKI Sir</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 name="Google Shape;89;p1"/>
          <p:cNvSpPr/>
          <p:nvPr/>
        </p:nvSpPr>
        <p:spPr>
          <a:xfrm>
            <a:off x="6993675" y="3711225"/>
            <a:ext cx="4856100" cy="27642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Calibri"/>
                <a:ea typeface="Calibri"/>
                <a:cs typeface="Calibri"/>
                <a:sym typeface="Calibri"/>
              </a:rPr>
              <a:t>RENT</a:t>
            </a:r>
            <a:r>
              <a:rPr b="1" lang="en-US" sz="3200">
                <a:solidFill>
                  <a:schemeClr val="lt1"/>
                </a:solidFill>
                <a:latin typeface="Calibri"/>
                <a:ea typeface="Calibri"/>
                <a:cs typeface="Calibri"/>
                <a:sym typeface="Calibri"/>
              </a:rPr>
              <a:t>KARO</a:t>
            </a:r>
            <a:endParaRPr sz="3200">
              <a:solidFill>
                <a:schemeClr val="lt1"/>
              </a:solidFill>
              <a:latin typeface="Calibri"/>
              <a:ea typeface="Calibri"/>
              <a:cs typeface="Calibri"/>
              <a:sym typeface="Calibri"/>
            </a:endParaRPr>
          </a:p>
        </p:txBody>
      </p:sp>
      <p:sp>
        <p:nvSpPr>
          <p:cNvPr id="90" name="Google Shape;90;p1"/>
          <p:cNvSpPr txBox="1"/>
          <p:nvPr/>
        </p:nvSpPr>
        <p:spPr>
          <a:xfrm>
            <a:off x="7773202" y="6001993"/>
            <a:ext cx="3589825"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FEFFFF"/>
                </a:solidFill>
                <a:latin typeface="Calibri"/>
                <a:ea typeface="Calibri"/>
                <a:cs typeface="Calibri"/>
                <a:sym typeface="Calibri"/>
              </a:rPr>
              <a:t>Guide : </a:t>
            </a:r>
            <a:r>
              <a:rPr b="1" lang="en-US" sz="2000">
                <a:solidFill>
                  <a:srgbClr val="FEFFFF"/>
                </a:solidFill>
                <a:latin typeface="Calibri"/>
                <a:ea typeface="Calibri"/>
                <a:cs typeface="Calibri"/>
                <a:sym typeface="Calibri"/>
              </a:rPr>
              <a:t>Abhilash Bande</a:t>
            </a:r>
            <a:r>
              <a:rPr b="1" lang="en-US" sz="2000">
                <a:solidFill>
                  <a:srgbClr val="FEFFFF"/>
                </a:solidFill>
                <a:latin typeface="Calibri"/>
                <a:ea typeface="Calibri"/>
                <a:cs typeface="Calibri"/>
                <a:sym typeface="Calibri"/>
              </a:rPr>
              <a:t> Sir</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1"/>
          <p:cNvSpPr txBox="1"/>
          <p:nvPr>
            <p:ph idx="1" type="body"/>
          </p:nvPr>
        </p:nvSpPr>
        <p:spPr>
          <a:xfrm>
            <a:off x="690978" y="1825625"/>
            <a:ext cx="10810042" cy="4351338"/>
          </a:xfrm>
          <a:prstGeom prst="rect">
            <a:avLst/>
          </a:prstGeom>
          <a:noFill/>
          <a:ln>
            <a:noFill/>
          </a:ln>
        </p:spPr>
        <p:txBody>
          <a:bodyPr anchorCtr="0" anchor="t" bIns="45700" lIns="91425" spcFirstLastPara="1" rIns="91425" wrap="square" tIns="45700">
            <a:normAutofit/>
          </a:bodyPr>
          <a:lstStyle/>
          <a:p>
            <a:pPr indent="-260350" lvl="0" marL="228600" rtl="0" algn="l">
              <a:lnSpc>
                <a:spcPct val="150000"/>
              </a:lnSpc>
              <a:spcBef>
                <a:spcPts val="1200"/>
              </a:spcBef>
              <a:spcAft>
                <a:spcPts val="0"/>
              </a:spcAft>
              <a:buSzPts val="2300"/>
              <a:buChar char="•"/>
            </a:pPr>
            <a:r>
              <a:rPr lang="en-US" sz="2300"/>
              <a:t>A fully functional </a:t>
            </a:r>
            <a:r>
              <a:rPr b="1" lang="en-US" sz="2300"/>
              <a:t>Online Rental Platform</a:t>
            </a:r>
            <a:r>
              <a:rPr lang="en-US" sz="2300"/>
              <a:t> for users.</a:t>
            </a:r>
            <a:endParaRPr sz="2300"/>
          </a:p>
          <a:p>
            <a:pPr indent="-260350" lvl="0" marL="228600" rtl="0" algn="l">
              <a:lnSpc>
                <a:spcPct val="150000"/>
              </a:lnSpc>
              <a:spcBef>
                <a:spcPts val="0"/>
              </a:spcBef>
              <a:spcAft>
                <a:spcPts val="0"/>
              </a:spcAft>
              <a:buSzPts val="2300"/>
              <a:buChar char="•"/>
            </a:pPr>
            <a:r>
              <a:rPr b="1" lang="en-US" sz="2300"/>
              <a:t>Secure user authentication</a:t>
            </a:r>
            <a:r>
              <a:rPr lang="en-US" sz="2300"/>
              <a:t> using JWT and encrypted passwords.</a:t>
            </a:r>
            <a:endParaRPr sz="2300"/>
          </a:p>
          <a:p>
            <a:pPr indent="-260350" lvl="0" marL="228600" rtl="0" algn="l">
              <a:lnSpc>
                <a:spcPct val="150000"/>
              </a:lnSpc>
              <a:spcBef>
                <a:spcPts val="0"/>
              </a:spcBef>
              <a:spcAft>
                <a:spcPts val="0"/>
              </a:spcAft>
              <a:buSzPts val="2300"/>
              <a:buChar char="•"/>
            </a:pPr>
            <a:r>
              <a:rPr b="1" lang="en-US" sz="2300"/>
              <a:t>Optimized API performance</a:t>
            </a:r>
            <a:r>
              <a:rPr lang="en-US" sz="2300"/>
              <a:t> using a combination of Express.js, Spring Boot.</a:t>
            </a:r>
            <a:endParaRPr sz="2300"/>
          </a:p>
          <a:p>
            <a:pPr indent="-260350" lvl="0" marL="228600" rtl="0" algn="l">
              <a:lnSpc>
                <a:spcPct val="150000"/>
              </a:lnSpc>
              <a:spcBef>
                <a:spcPts val="0"/>
              </a:spcBef>
              <a:spcAft>
                <a:spcPts val="0"/>
              </a:spcAft>
              <a:buSzPts val="2300"/>
              <a:buChar char="•"/>
            </a:pPr>
            <a:r>
              <a:rPr b="1" lang="en-US" sz="2300"/>
              <a:t>Seamless user experience</a:t>
            </a:r>
            <a:r>
              <a:rPr lang="en-US" sz="2300"/>
              <a:t> with responsive UI and dynamic filtering.</a:t>
            </a:r>
            <a:endParaRPr sz="2300"/>
          </a:p>
          <a:p>
            <a:pPr indent="-260350" lvl="0" marL="228600" rtl="0" algn="l">
              <a:lnSpc>
                <a:spcPct val="150000"/>
              </a:lnSpc>
              <a:spcBef>
                <a:spcPts val="0"/>
              </a:spcBef>
              <a:spcAft>
                <a:spcPts val="0"/>
              </a:spcAft>
              <a:buSzPts val="2300"/>
              <a:buChar char="•"/>
            </a:pPr>
            <a:r>
              <a:rPr b="1" lang="en-US" sz="2300"/>
              <a:t>Scalable cloud-based deployment</a:t>
            </a:r>
            <a:r>
              <a:rPr lang="en-US" sz="2300"/>
              <a:t> for high availability.</a:t>
            </a:r>
            <a:endParaRPr sz="2300"/>
          </a:p>
          <a:p>
            <a:pPr indent="-260350" lvl="0" marL="228600" rtl="0" algn="l">
              <a:lnSpc>
                <a:spcPct val="150000"/>
              </a:lnSpc>
              <a:spcBef>
                <a:spcPts val="0"/>
              </a:spcBef>
              <a:spcAft>
                <a:spcPts val="0"/>
              </a:spcAft>
              <a:buSzPts val="2300"/>
              <a:buChar char="•"/>
            </a:pPr>
            <a:r>
              <a:rPr b="1" lang="en-US" sz="2300"/>
              <a:t>Automated rental management system</a:t>
            </a:r>
            <a:r>
              <a:rPr lang="en-US" sz="2300"/>
              <a:t> for easy transactions.</a:t>
            </a:r>
            <a:endParaRPr sz="2300"/>
          </a:p>
          <a:p>
            <a:pPr indent="0" lvl="0" marL="0" rtl="0" algn="l">
              <a:lnSpc>
                <a:spcPct val="150000"/>
              </a:lnSpc>
              <a:spcBef>
                <a:spcPts val="1600"/>
              </a:spcBef>
              <a:spcAft>
                <a:spcPts val="0"/>
              </a:spcAft>
              <a:buClr>
                <a:schemeClr val="dk1"/>
              </a:buClr>
              <a:buSzPts val="2800"/>
              <a:buNone/>
            </a:pPr>
            <a:r>
              <a:t/>
            </a:r>
            <a:endParaRPr sz="2300"/>
          </a:p>
        </p:txBody>
      </p:sp>
      <p:sp>
        <p:nvSpPr>
          <p:cNvPr id="153" name="Google Shape;153;p11"/>
          <p:cNvSpPr/>
          <p:nvPr/>
        </p:nvSpPr>
        <p:spPr>
          <a:xfrm>
            <a:off x="690978" y="318062"/>
            <a:ext cx="10810043" cy="1172072"/>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chemeClr val="lt1"/>
                </a:solidFill>
                <a:latin typeface="Calibri"/>
                <a:ea typeface="Calibri"/>
                <a:cs typeface="Calibri"/>
                <a:sym typeface="Calibri"/>
              </a:rPr>
              <a:t>EXPECTED KEY OUTCOMES</a:t>
            </a:r>
            <a:endParaRPr b="1" sz="40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animEffect filter="fade" transition="in">
                                      <p:cBhvr>
                                        <p:cTn dur="500"/>
                                        <p:tgtEl>
                                          <p:spTgt spid="1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animEffect filter="fade" transition="in">
                                      <p:cBhvr>
                                        <p:cTn dur="500"/>
                                        <p:tgtEl>
                                          <p:spTgt spid="1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2" st="2"/>
                                            </p:txEl>
                                          </p:spTgt>
                                        </p:tgtEl>
                                        <p:attrNameLst>
                                          <p:attrName>style.visibility</p:attrName>
                                        </p:attrNameLst>
                                      </p:cBhvr>
                                      <p:to>
                                        <p:strVal val="visible"/>
                                      </p:to>
                                    </p:set>
                                    <p:animEffect filter="fade" transition="in">
                                      <p:cBhvr>
                                        <p:cTn dur="500"/>
                                        <p:tgtEl>
                                          <p:spTgt spid="1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3" st="3"/>
                                            </p:txEl>
                                          </p:spTgt>
                                        </p:tgtEl>
                                        <p:attrNameLst>
                                          <p:attrName>style.visibility</p:attrName>
                                        </p:attrNameLst>
                                      </p:cBhvr>
                                      <p:to>
                                        <p:strVal val="visible"/>
                                      </p:to>
                                    </p:set>
                                    <p:animEffect filter="fade" transition="in">
                                      <p:cBhvr>
                                        <p:cTn dur="500"/>
                                        <p:tgtEl>
                                          <p:spTgt spid="1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4" st="4"/>
                                            </p:txEl>
                                          </p:spTgt>
                                        </p:tgtEl>
                                        <p:attrNameLst>
                                          <p:attrName>style.visibility</p:attrName>
                                        </p:attrNameLst>
                                      </p:cBhvr>
                                      <p:to>
                                        <p:strVal val="visible"/>
                                      </p:to>
                                    </p:set>
                                    <p:animEffect filter="fade" transition="in">
                                      <p:cBhvr>
                                        <p:cTn dur="500"/>
                                        <p:tgtEl>
                                          <p:spTgt spid="1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5" st="5"/>
                                            </p:txEl>
                                          </p:spTgt>
                                        </p:tgtEl>
                                        <p:attrNameLst>
                                          <p:attrName>style.visibility</p:attrName>
                                        </p:attrNameLst>
                                      </p:cBhvr>
                                      <p:to>
                                        <p:strVal val="visible"/>
                                      </p:to>
                                    </p:set>
                                    <p:animEffect filter="fade" transition="in">
                                      <p:cBhvr>
                                        <p:cTn dur="500"/>
                                        <p:tgtEl>
                                          <p:spTgt spid="15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6" st="6"/>
                                            </p:txEl>
                                          </p:spTgt>
                                        </p:tgtEl>
                                        <p:attrNameLst>
                                          <p:attrName>style.visibility</p:attrName>
                                        </p:attrNameLst>
                                      </p:cBhvr>
                                      <p:to>
                                        <p:strVal val="visible"/>
                                      </p:to>
                                    </p:set>
                                    <p:animEffect filter="fade" transition="in">
                                      <p:cBhvr>
                                        <p:cTn dur="500"/>
                                        <p:tgtEl>
                                          <p:spTgt spid="15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2"/>
          <p:cNvSpPr txBox="1"/>
          <p:nvPr>
            <p:ph idx="1" type="body"/>
          </p:nvPr>
        </p:nvSpPr>
        <p:spPr>
          <a:xfrm>
            <a:off x="690978" y="1825625"/>
            <a:ext cx="10810042" cy="4351338"/>
          </a:xfrm>
          <a:prstGeom prst="rect">
            <a:avLst/>
          </a:prstGeom>
          <a:noFill/>
          <a:ln>
            <a:noFill/>
          </a:ln>
        </p:spPr>
        <p:txBody>
          <a:bodyPr anchorCtr="0" anchor="t" bIns="45700" lIns="91425" spcFirstLastPara="1" rIns="91425" wrap="square" tIns="45700">
            <a:normAutofit/>
          </a:bodyPr>
          <a:lstStyle/>
          <a:p>
            <a:pPr indent="0" lvl="0" marL="228600" rtl="0" algn="l">
              <a:lnSpc>
                <a:spcPct val="150000"/>
              </a:lnSpc>
              <a:spcBef>
                <a:spcPts val="1000"/>
              </a:spcBef>
              <a:spcAft>
                <a:spcPts val="0"/>
              </a:spcAft>
              <a:buClr>
                <a:schemeClr val="dk1"/>
              </a:buClr>
              <a:buSzPts val="1100"/>
              <a:buFont typeface="Arial"/>
              <a:buNone/>
            </a:pPr>
            <a:r>
              <a:rPr b="1" lang="en-US" sz="2000"/>
              <a:t>E-commerce &amp; Rental Marketplaces</a:t>
            </a:r>
            <a:r>
              <a:rPr lang="en-US" sz="2000"/>
              <a:t> – Renting electronics, appliances, etc.</a:t>
            </a:r>
            <a:endParaRPr sz="2000"/>
          </a:p>
          <a:p>
            <a:pPr indent="0" lvl="0" marL="228600" rtl="0" algn="l">
              <a:lnSpc>
                <a:spcPct val="150000"/>
              </a:lnSpc>
              <a:spcBef>
                <a:spcPts val="1000"/>
              </a:spcBef>
              <a:spcAft>
                <a:spcPts val="0"/>
              </a:spcAft>
              <a:buClr>
                <a:schemeClr val="dk1"/>
              </a:buClr>
              <a:buSzPts val="1100"/>
              <a:buFont typeface="Arial"/>
              <a:buNone/>
            </a:pPr>
            <a:r>
              <a:rPr b="1" lang="en-US" sz="2000"/>
              <a:t>Real Estate &amp; Vehicles</a:t>
            </a:r>
            <a:r>
              <a:rPr lang="en-US" sz="2000"/>
              <a:t> – Online renting of homes, bikes, and cars.</a:t>
            </a:r>
            <a:endParaRPr sz="2000"/>
          </a:p>
          <a:p>
            <a:pPr indent="0" lvl="0" marL="228600" rtl="0" algn="l">
              <a:lnSpc>
                <a:spcPct val="150000"/>
              </a:lnSpc>
              <a:spcBef>
                <a:spcPts val="1000"/>
              </a:spcBef>
              <a:spcAft>
                <a:spcPts val="0"/>
              </a:spcAft>
              <a:buClr>
                <a:schemeClr val="dk1"/>
              </a:buClr>
              <a:buSzPts val="1100"/>
              <a:buFont typeface="Arial"/>
              <a:buNone/>
            </a:pPr>
            <a:r>
              <a:rPr b="1" lang="en-US" sz="2000"/>
              <a:t>Event Management</a:t>
            </a:r>
            <a:r>
              <a:rPr lang="en-US" sz="2000"/>
              <a:t> – Renting event supplies like chairs, tents, and decorations.</a:t>
            </a:r>
            <a:endParaRPr sz="2000"/>
          </a:p>
          <a:p>
            <a:pPr indent="0" lvl="0" marL="228600" rtl="0" algn="l">
              <a:lnSpc>
                <a:spcPct val="150000"/>
              </a:lnSpc>
              <a:spcBef>
                <a:spcPts val="1000"/>
              </a:spcBef>
              <a:spcAft>
                <a:spcPts val="0"/>
              </a:spcAft>
              <a:buClr>
                <a:schemeClr val="dk1"/>
              </a:buClr>
              <a:buSzPts val="1100"/>
              <a:buFont typeface="Arial"/>
              <a:buNone/>
            </a:pPr>
            <a:r>
              <a:rPr b="1" lang="en-US" sz="2000"/>
              <a:t>Educational Sector</a:t>
            </a:r>
            <a:r>
              <a:rPr lang="en-US" sz="2000"/>
              <a:t> – Renting books, project kits, and lab equipment.</a:t>
            </a:r>
            <a:endParaRPr sz="2000"/>
          </a:p>
          <a:p>
            <a:pPr indent="0" lvl="0" marL="228600" rtl="0" algn="l">
              <a:lnSpc>
                <a:spcPct val="150000"/>
              </a:lnSpc>
              <a:spcBef>
                <a:spcPts val="1000"/>
              </a:spcBef>
              <a:spcAft>
                <a:spcPts val="0"/>
              </a:spcAft>
              <a:buNone/>
            </a:pPr>
            <a:r>
              <a:rPr b="1" lang="en-US" sz="2000"/>
              <a:t>Tool &amp; Equipment Rentals</a:t>
            </a:r>
            <a:r>
              <a:rPr lang="en-US" sz="2000"/>
              <a:t> – Construction tools, cameras, and heavy machinery rentals.</a:t>
            </a:r>
            <a:endParaRPr sz="2000"/>
          </a:p>
        </p:txBody>
      </p:sp>
      <p:sp>
        <p:nvSpPr>
          <p:cNvPr id="159" name="Google Shape;159;p12"/>
          <p:cNvSpPr/>
          <p:nvPr/>
        </p:nvSpPr>
        <p:spPr>
          <a:xfrm>
            <a:off x="690978" y="318062"/>
            <a:ext cx="10810043" cy="1172072"/>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chemeClr val="lt1"/>
                </a:solidFill>
                <a:latin typeface="Calibri"/>
                <a:ea typeface="Calibri"/>
                <a:cs typeface="Calibri"/>
                <a:sym typeface="Calibri"/>
              </a:rPr>
              <a:t>APPLICATIONS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animEffect filter="fade" transition="in">
                                      <p:cBhvr>
                                        <p:cTn dur="500"/>
                                        <p:tgtEl>
                                          <p:spTgt spid="1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animEffect filter="fade" transition="in">
                                      <p:cBhvr>
                                        <p:cTn dur="500"/>
                                        <p:tgtEl>
                                          <p:spTgt spid="1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animEffect filter="fade" transition="in">
                                      <p:cBhvr>
                                        <p:cTn dur="500"/>
                                        <p:tgtEl>
                                          <p:spTgt spid="1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animEffect filter="fade" transition="in">
                                      <p:cBhvr>
                                        <p:cTn dur="500"/>
                                        <p:tgtEl>
                                          <p:spTgt spid="1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4" st="4"/>
                                            </p:txEl>
                                          </p:spTgt>
                                        </p:tgtEl>
                                        <p:attrNameLst>
                                          <p:attrName>style.visibility</p:attrName>
                                        </p:attrNameLst>
                                      </p:cBhvr>
                                      <p:to>
                                        <p:strVal val="visible"/>
                                      </p:to>
                                    </p:set>
                                    <p:animEffect filter="fade" transition="in">
                                      <p:cBhvr>
                                        <p:cTn dur="500"/>
                                        <p:tgtEl>
                                          <p:spTgt spid="1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3"/>
          <p:cNvSpPr/>
          <p:nvPr/>
        </p:nvSpPr>
        <p:spPr>
          <a:xfrm>
            <a:off x="884807" y="399495"/>
            <a:ext cx="10422385" cy="129614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0">
                <a:solidFill>
                  <a:schemeClr val="lt1"/>
                </a:solidFill>
                <a:latin typeface="Calibri"/>
                <a:ea typeface="Calibri"/>
                <a:cs typeface="Calibri"/>
                <a:sym typeface="Calibri"/>
              </a:rPr>
              <a:t>CONCLUSION</a:t>
            </a:r>
            <a:endParaRPr sz="4000">
              <a:solidFill>
                <a:schemeClr val="lt1"/>
              </a:solidFill>
              <a:latin typeface="Calibri"/>
              <a:ea typeface="Calibri"/>
              <a:cs typeface="Calibri"/>
              <a:sym typeface="Calibri"/>
            </a:endParaRPr>
          </a:p>
        </p:txBody>
      </p:sp>
      <p:sp>
        <p:nvSpPr>
          <p:cNvPr id="165" name="Google Shape;165;p13"/>
          <p:cNvSpPr txBox="1"/>
          <p:nvPr/>
        </p:nvSpPr>
        <p:spPr>
          <a:xfrm>
            <a:off x="798990" y="1882066"/>
            <a:ext cx="10422300" cy="3478500"/>
          </a:xfrm>
          <a:prstGeom prst="rect">
            <a:avLst/>
          </a:prstGeom>
          <a:noFill/>
          <a:ln>
            <a:noFill/>
          </a:ln>
        </p:spPr>
        <p:txBody>
          <a:bodyPr anchorCtr="0" anchor="t" bIns="45700" lIns="91425" spcFirstLastPara="1" rIns="91425" wrap="square" tIns="45700">
            <a:spAutoFit/>
          </a:bodyPr>
          <a:lstStyle/>
          <a:p>
            <a:pPr indent="0" lvl="0" marL="0" rtl="0" algn="just">
              <a:lnSpc>
                <a:spcPct val="200000"/>
              </a:lnSpc>
              <a:spcBef>
                <a:spcPts val="0"/>
              </a:spcBef>
              <a:spcAft>
                <a:spcPts val="0"/>
              </a:spcAft>
              <a:buClr>
                <a:schemeClr val="dk1"/>
              </a:buClr>
              <a:buSzPts val="1100"/>
              <a:buFont typeface="Arial"/>
              <a:buNone/>
            </a:pPr>
            <a:r>
              <a:rPr lang="en-US" sz="2000">
                <a:solidFill>
                  <a:schemeClr val="dk1"/>
                </a:solidFill>
                <a:latin typeface="Calibri"/>
                <a:ea typeface="Calibri"/>
                <a:cs typeface="Calibri"/>
                <a:sym typeface="Calibri"/>
              </a:rPr>
              <a:t>RentKaro provides a </a:t>
            </a:r>
            <a:r>
              <a:rPr b="1" lang="en-US" sz="2000">
                <a:solidFill>
                  <a:schemeClr val="dk1"/>
                </a:solidFill>
                <a:latin typeface="Calibri"/>
                <a:ea typeface="Calibri"/>
                <a:cs typeface="Calibri"/>
                <a:sym typeface="Calibri"/>
              </a:rPr>
              <a:t>secure, efficient, and scalable</a:t>
            </a:r>
            <a:r>
              <a:rPr lang="en-US" sz="2000">
                <a:solidFill>
                  <a:schemeClr val="dk1"/>
                </a:solidFill>
                <a:latin typeface="Calibri"/>
                <a:ea typeface="Calibri"/>
                <a:cs typeface="Calibri"/>
                <a:sym typeface="Calibri"/>
              </a:rPr>
              <a:t> rental management system.</a:t>
            </a:r>
            <a:endParaRPr sz="2000">
              <a:solidFill>
                <a:schemeClr val="dk1"/>
              </a:solidFill>
              <a:latin typeface="Calibri"/>
              <a:ea typeface="Calibri"/>
              <a:cs typeface="Calibri"/>
              <a:sym typeface="Calibri"/>
            </a:endParaRPr>
          </a:p>
          <a:p>
            <a:pPr indent="0" lvl="0" marL="0" rtl="0" algn="just">
              <a:lnSpc>
                <a:spcPct val="200000"/>
              </a:lnSpc>
              <a:spcBef>
                <a:spcPts val="0"/>
              </a:spcBef>
              <a:spcAft>
                <a:spcPts val="0"/>
              </a:spcAft>
              <a:buClr>
                <a:schemeClr val="dk1"/>
              </a:buClr>
              <a:buSzPts val="1100"/>
              <a:buFont typeface="Arial"/>
              <a:buNone/>
            </a:pPr>
            <a:r>
              <a:rPr lang="en-US" sz="2000">
                <a:solidFill>
                  <a:schemeClr val="dk1"/>
                </a:solidFill>
                <a:latin typeface="Calibri"/>
                <a:ea typeface="Calibri"/>
                <a:cs typeface="Calibri"/>
                <a:sym typeface="Calibri"/>
              </a:rPr>
              <a:t>Combines </a:t>
            </a:r>
            <a:r>
              <a:rPr b="1" lang="en-US" sz="2000">
                <a:solidFill>
                  <a:schemeClr val="dk1"/>
                </a:solidFill>
                <a:latin typeface="Calibri"/>
                <a:ea typeface="Calibri"/>
                <a:cs typeface="Calibri"/>
                <a:sym typeface="Calibri"/>
              </a:rPr>
              <a:t>multiple backend technologies</a:t>
            </a:r>
            <a:r>
              <a:rPr lang="en-US" sz="2000">
                <a:solidFill>
                  <a:schemeClr val="dk1"/>
                </a:solidFill>
                <a:latin typeface="Calibri"/>
                <a:ea typeface="Calibri"/>
                <a:cs typeface="Calibri"/>
                <a:sym typeface="Calibri"/>
              </a:rPr>
              <a:t> to improve API efficiency.</a:t>
            </a:r>
            <a:endParaRPr sz="2000">
              <a:solidFill>
                <a:schemeClr val="dk1"/>
              </a:solidFill>
              <a:latin typeface="Calibri"/>
              <a:ea typeface="Calibri"/>
              <a:cs typeface="Calibri"/>
              <a:sym typeface="Calibri"/>
            </a:endParaRPr>
          </a:p>
          <a:p>
            <a:pPr indent="0" lvl="0" marL="0" rtl="0" algn="just">
              <a:lnSpc>
                <a:spcPct val="200000"/>
              </a:lnSpc>
              <a:spcBef>
                <a:spcPts val="0"/>
              </a:spcBef>
              <a:spcAft>
                <a:spcPts val="0"/>
              </a:spcAft>
              <a:buClr>
                <a:schemeClr val="dk1"/>
              </a:buClr>
              <a:buSzPts val="1100"/>
              <a:buFont typeface="Arial"/>
              <a:buNone/>
            </a:pPr>
            <a:r>
              <a:rPr lang="en-US" sz="2000">
                <a:solidFill>
                  <a:schemeClr val="dk1"/>
                </a:solidFill>
                <a:latin typeface="Calibri"/>
                <a:ea typeface="Calibri"/>
                <a:cs typeface="Calibri"/>
                <a:sym typeface="Calibri"/>
              </a:rPr>
              <a:t>Ensures </a:t>
            </a:r>
            <a:r>
              <a:rPr b="1" lang="en-US" sz="2000">
                <a:solidFill>
                  <a:schemeClr val="dk1"/>
                </a:solidFill>
                <a:latin typeface="Calibri"/>
                <a:ea typeface="Calibri"/>
                <a:cs typeface="Calibri"/>
                <a:sym typeface="Calibri"/>
              </a:rPr>
              <a:t>user security</a:t>
            </a:r>
            <a:r>
              <a:rPr lang="en-US" sz="2000">
                <a:solidFill>
                  <a:schemeClr val="dk1"/>
                </a:solidFill>
                <a:latin typeface="Calibri"/>
                <a:ea typeface="Calibri"/>
                <a:cs typeface="Calibri"/>
                <a:sym typeface="Calibri"/>
              </a:rPr>
              <a:t> through authentication and safe transactions.</a:t>
            </a:r>
            <a:endParaRPr sz="2000">
              <a:solidFill>
                <a:schemeClr val="dk1"/>
              </a:solidFill>
              <a:latin typeface="Calibri"/>
              <a:ea typeface="Calibri"/>
              <a:cs typeface="Calibri"/>
              <a:sym typeface="Calibri"/>
            </a:endParaRPr>
          </a:p>
          <a:p>
            <a:pPr indent="0" lvl="0" marL="0" rtl="0" algn="just">
              <a:lnSpc>
                <a:spcPct val="200000"/>
              </a:lnSpc>
              <a:spcBef>
                <a:spcPts val="0"/>
              </a:spcBef>
              <a:spcAft>
                <a:spcPts val="0"/>
              </a:spcAft>
              <a:buClr>
                <a:schemeClr val="dk1"/>
              </a:buClr>
              <a:buSzPts val="1100"/>
              <a:buFont typeface="Arial"/>
              <a:buNone/>
            </a:pPr>
            <a:r>
              <a:rPr b="1" lang="en-US" sz="2000">
                <a:solidFill>
                  <a:schemeClr val="dk1"/>
                </a:solidFill>
                <a:latin typeface="Calibri"/>
                <a:ea typeface="Calibri"/>
                <a:cs typeface="Calibri"/>
                <a:sym typeface="Calibri"/>
              </a:rPr>
              <a:t>Cloud deployment</a:t>
            </a:r>
            <a:r>
              <a:rPr lang="en-US" sz="2000">
                <a:solidFill>
                  <a:schemeClr val="dk1"/>
                </a:solidFill>
                <a:latin typeface="Calibri"/>
                <a:ea typeface="Calibri"/>
                <a:cs typeface="Calibri"/>
                <a:sym typeface="Calibri"/>
              </a:rPr>
              <a:t> using AWS enhances availability and performance.</a:t>
            </a:r>
            <a:endParaRPr sz="2000">
              <a:solidFill>
                <a:schemeClr val="dk1"/>
              </a:solidFill>
              <a:latin typeface="Calibri"/>
              <a:ea typeface="Calibri"/>
              <a:cs typeface="Calibri"/>
              <a:sym typeface="Calibri"/>
            </a:endParaRPr>
          </a:p>
          <a:p>
            <a:pPr indent="0" lvl="0" marL="0" rtl="0" algn="just">
              <a:lnSpc>
                <a:spcPct val="200000"/>
              </a:lnSpc>
              <a:spcBef>
                <a:spcPts val="0"/>
              </a:spcBef>
              <a:spcAft>
                <a:spcPts val="0"/>
              </a:spcAft>
              <a:buClr>
                <a:schemeClr val="dk1"/>
              </a:buClr>
              <a:buSzPts val="1100"/>
              <a:buFont typeface="Arial"/>
              <a:buNone/>
            </a:pPr>
            <a:r>
              <a:rPr lang="en-US" sz="2000">
                <a:solidFill>
                  <a:schemeClr val="dk1"/>
                </a:solidFill>
                <a:latin typeface="Calibri"/>
                <a:ea typeface="Calibri"/>
                <a:cs typeface="Calibri"/>
                <a:sym typeface="Calibri"/>
              </a:rPr>
              <a:t>Future enhancements include </a:t>
            </a:r>
            <a:r>
              <a:rPr b="1" lang="en-US" sz="2000">
                <a:solidFill>
                  <a:schemeClr val="dk1"/>
                </a:solidFill>
                <a:latin typeface="Calibri"/>
                <a:ea typeface="Calibri"/>
                <a:cs typeface="Calibri"/>
                <a:sym typeface="Calibri"/>
              </a:rPr>
              <a:t>AI-based rental suggestions</a:t>
            </a:r>
            <a:r>
              <a:rPr lang="en-US" sz="2000">
                <a:solidFill>
                  <a:schemeClr val="dk1"/>
                </a:solidFill>
                <a:latin typeface="Calibri"/>
                <a:ea typeface="Calibri"/>
                <a:cs typeface="Calibri"/>
                <a:sym typeface="Calibri"/>
              </a:rPr>
              <a:t> and </a:t>
            </a:r>
            <a:r>
              <a:rPr b="1" lang="en-US" sz="2000">
                <a:solidFill>
                  <a:schemeClr val="dk1"/>
                </a:solidFill>
                <a:latin typeface="Calibri"/>
                <a:ea typeface="Calibri"/>
                <a:cs typeface="Calibri"/>
                <a:sym typeface="Calibri"/>
              </a:rPr>
              <a:t>mobile app development</a:t>
            </a: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0" lvl="1" marL="0" marR="0" rtl="0" algn="just">
              <a:lnSpc>
                <a:spcPct val="200000"/>
              </a:lnSpc>
              <a:spcBef>
                <a:spcPts val="0"/>
              </a:spcBef>
              <a:spcAft>
                <a:spcPts val="0"/>
              </a:spcAft>
              <a:buNone/>
            </a:pPr>
            <a:r>
              <a:t/>
            </a:r>
            <a:endParaRPr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500"/>
                                        <p:tgtEl>
                                          <p:spTgt spid="16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4"/>
          <p:cNvSpPr/>
          <p:nvPr/>
        </p:nvSpPr>
        <p:spPr>
          <a:xfrm>
            <a:off x="400755" y="268112"/>
            <a:ext cx="11390489" cy="1109133"/>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chemeClr val="lt1"/>
                </a:solidFill>
                <a:latin typeface="Calibri"/>
                <a:ea typeface="Calibri"/>
                <a:cs typeface="Calibri"/>
                <a:sym typeface="Calibri"/>
              </a:rPr>
              <a:t>THANK YOU</a:t>
            </a:r>
            <a:endParaRPr b="1" sz="4000">
              <a:solidFill>
                <a:schemeClr val="lt1"/>
              </a:solidFill>
              <a:latin typeface="Calibri"/>
              <a:ea typeface="Calibri"/>
              <a:cs typeface="Calibri"/>
              <a:sym typeface="Calibri"/>
            </a:endParaRPr>
          </a:p>
        </p:txBody>
      </p:sp>
      <p:pic>
        <p:nvPicPr>
          <p:cNvPr id="171" name="Google Shape;171;p14"/>
          <p:cNvPicPr preferRelativeResize="0"/>
          <p:nvPr/>
        </p:nvPicPr>
        <p:blipFill rotWithShape="1">
          <a:blip r:embed="rId3">
            <a:alphaModFix/>
          </a:blip>
          <a:srcRect b="0" l="0" r="0" t="0"/>
          <a:stretch/>
        </p:blipFill>
        <p:spPr>
          <a:xfrm>
            <a:off x="3871583" y="2208788"/>
            <a:ext cx="4087083" cy="408708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idx="1" type="body"/>
          </p:nvPr>
        </p:nvSpPr>
        <p:spPr>
          <a:xfrm>
            <a:off x="544689" y="1595199"/>
            <a:ext cx="10809112" cy="4351338"/>
          </a:xfrm>
          <a:prstGeom prst="rect">
            <a:avLst/>
          </a:prstGeom>
          <a:noFill/>
          <a:ln>
            <a:noFill/>
          </a:ln>
        </p:spPr>
        <p:txBody>
          <a:bodyPr anchorCtr="0" anchor="t" bIns="45700" lIns="91425" spcFirstLastPara="1" rIns="91425" wrap="square" tIns="45700">
            <a:noAutofit/>
          </a:bodyPr>
          <a:lstStyle/>
          <a:p>
            <a:pPr indent="-210184" lvl="1" marL="685800" rtl="0" algn="just">
              <a:lnSpc>
                <a:spcPct val="110000"/>
              </a:lnSpc>
              <a:spcBef>
                <a:spcPts val="0"/>
              </a:spcBef>
              <a:spcAft>
                <a:spcPts val="0"/>
              </a:spcAft>
              <a:buClr>
                <a:schemeClr val="dk1"/>
              </a:buClr>
              <a:buSzPts val="2300"/>
              <a:buChar char="•"/>
            </a:pPr>
            <a:r>
              <a:rPr b="1" lang="en-US" sz="2300"/>
              <a:t>RentKaro - Full Stack Application</a:t>
            </a:r>
            <a:r>
              <a:rPr lang="en-US" sz="2300"/>
              <a:t> </a:t>
            </a:r>
            <a:endParaRPr sz="2300"/>
          </a:p>
          <a:p>
            <a:pPr indent="0" lvl="0" marL="685800" rtl="0" algn="just">
              <a:lnSpc>
                <a:spcPct val="110000"/>
              </a:lnSpc>
              <a:spcBef>
                <a:spcPts val="0"/>
              </a:spcBef>
              <a:spcAft>
                <a:spcPts val="0"/>
              </a:spcAft>
              <a:buNone/>
            </a:pPr>
            <a:r>
              <a:t/>
            </a:r>
            <a:endParaRPr sz="2300"/>
          </a:p>
          <a:p>
            <a:pPr indent="-210184" lvl="1" marL="685800" rtl="0" algn="just">
              <a:lnSpc>
                <a:spcPct val="110000"/>
              </a:lnSpc>
              <a:spcBef>
                <a:spcPts val="0"/>
              </a:spcBef>
              <a:spcAft>
                <a:spcPts val="0"/>
              </a:spcAft>
              <a:buClr>
                <a:schemeClr val="dk1"/>
              </a:buClr>
              <a:buSzPts val="2300"/>
              <a:buChar char="•"/>
            </a:pPr>
            <a:r>
              <a:rPr lang="en-US" sz="2300"/>
              <a:t>Everything on Rent is a full-stack web application designed to facilitate a seamless renting experience for users. The platform allows individuals to rent various items, including cars, furniture, and gadgets, from sellers, negotiate prices, and complete transactions securely. The system consists of three </a:t>
            </a:r>
            <a:r>
              <a:rPr b="1" lang="en-US" sz="2300"/>
              <a:t>primary roles: Buyer, Seller, and Admin.</a:t>
            </a:r>
            <a:r>
              <a:rPr lang="en-US" sz="2300"/>
              <a:t> </a:t>
            </a:r>
            <a:endParaRPr sz="2300"/>
          </a:p>
          <a:p>
            <a:pPr indent="-210184" lvl="1" marL="685800" rtl="0" algn="just">
              <a:lnSpc>
                <a:spcPct val="110000"/>
              </a:lnSpc>
              <a:spcBef>
                <a:spcPts val="0"/>
              </a:spcBef>
              <a:spcAft>
                <a:spcPts val="0"/>
              </a:spcAft>
              <a:buClr>
                <a:schemeClr val="dk1"/>
              </a:buClr>
              <a:buSzPts val="2300"/>
              <a:buChar char="•"/>
            </a:pPr>
            <a:r>
              <a:rPr lang="en-US" sz="2300"/>
              <a:t>This project follows a </a:t>
            </a:r>
            <a:r>
              <a:rPr b="1" lang="en-US" sz="2300"/>
              <a:t>Microservices Architecture</a:t>
            </a:r>
            <a:r>
              <a:rPr lang="en-US" sz="2300"/>
              <a:t> and adheres to  design patterns to ensure scalability and maintainability. With features like real-time price negotiation, a secure booking system, and an admin dashboard for managing users and listings, Everything on Rent provides an intuitive and efficient rental marketplace</a:t>
            </a:r>
            <a:endParaRPr sz="2300"/>
          </a:p>
          <a:p>
            <a:pPr indent="0" lvl="0" marL="0" rtl="0" algn="l">
              <a:lnSpc>
                <a:spcPct val="90000"/>
              </a:lnSpc>
              <a:spcBef>
                <a:spcPts val="1000"/>
              </a:spcBef>
              <a:spcAft>
                <a:spcPts val="0"/>
              </a:spcAft>
              <a:buClr>
                <a:schemeClr val="dk1"/>
              </a:buClr>
              <a:buSzPts val="2800"/>
              <a:buNone/>
            </a:pPr>
            <a:r>
              <a:t/>
            </a:r>
            <a:endParaRPr sz="2300"/>
          </a:p>
        </p:txBody>
      </p:sp>
      <p:sp>
        <p:nvSpPr>
          <p:cNvPr id="96" name="Google Shape;96;p2"/>
          <p:cNvSpPr/>
          <p:nvPr/>
        </p:nvSpPr>
        <p:spPr>
          <a:xfrm>
            <a:off x="1041401" y="239808"/>
            <a:ext cx="10312400" cy="1137436"/>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chemeClr val="lt1"/>
                </a:solidFill>
                <a:latin typeface="Calibri"/>
                <a:ea typeface="Calibri"/>
                <a:cs typeface="Calibri"/>
                <a:sym typeface="Calibri"/>
              </a:rPr>
              <a:t>INTRODUCTION</a:t>
            </a:r>
            <a:endParaRPr b="1" sz="40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0" st="0"/>
                                            </p:txEl>
                                          </p:spTgt>
                                        </p:tgtEl>
                                        <p:attrNameLst>
                                          <p:attrName>style.visibility</p:attrName>
                                        </p:attrNameLst>
                                      </p:cBhvr>
                                      <p:to>
                                        <p:strVal val="visible"/>
                                      </p:to>
                                    </p:set>
                                    <p:animEffect filter="fade" transition="in">
                                      <p:cBhvr>
                                        <p:cTn dur="1000"/>
                                        <p:tgtEl>
                                          <p:spTgt spid="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1" st="1"/>
                                            </p:txEl>
                                          </p:spTgt>
                                        </p:tgtEl>
                                        <p:attrNameLst>
                                          <p:attrName>style.visibility</p:attrName>
                                        </p:attrNameLst>
                                      </p:cBhvr>
                                      <p:to>
                                        <p:strVal val="visible"/>
                                      </p:to>
                                    </p:set>
                                    <p:animEffect filter="fade" transition="in">
                                      <p:cBhvr>
                                        <p:cTn dur="1000"/>
                                        <p:tgtEl>
                                          <p:spTgt spid="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2" st="2"/>
                                            </p:txEl>
                                          </p:spTgt>
                                        </p:tgtEl>
                                        <p:attrNameLst>
                                          <p:attrName>style.visibility</p:attrName>
                                        </p:attrNameLst>
                                      </p:cBhvr>
                                      <p:to>
                                        <p:strVal val="visible"/>
                                      </p:to>
                                    </p:set>
                                    <p:animEffect filter="fade" transition="in">
                                      <p:cBhvr>
                                        <p:cTn dur="1000"/>
                                        <p:tgtEl>
                                          <p:spTgt spid="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3" st="3"/>
                                            </p:txEl>
                                          </p:spTgt>
                                        </p:tgtEl>
                                        <p:attrNameLst>
                                          <p:attrName>style.visibility</p:attrName>
                                        </p:attrNameLst>
                                      </p:cBhvr>
                                      <p:to>
                                        <p:strVal val="visible"/>
                                      </p:to>
                                    </p:set>
                                    <p:animEffect filter="fade" transition="in">
                                      <p:cBhvr>
                                        <p:cTn dur="1000"/>
                                        <p:tgtEl>
                                          <p:spTgt spid="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4" st="4"/>
                                            </p:txEl>
                                          </p:spTgt>
                                        </p:tgtEl>
                                        <p:attrNameLst>
                                          <p:attrName>style.visibility</p:attrName>
                                        </p:attrNameLst>
                                      </p:cBhvr>
                                      <p:to>
                                        <p:strVal val="visible"/>
                                      </p:to>
                                    </p:set>
                                    <p:animEffect filter="fade" transition="in">
                                      <p:cBhvr>
                                        <p:cTn dur="1000"/>
                                        <p:tgtEl>
                                          <p:spTgt spid="95">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p:nvPr/>
        </p:nvSpPr>
        <p:spPr>
          <a:xfrm>
            <a:off x="896014" y="341717"/>
            <a:ext cx="10399971" cy="1022621"/>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chemeClr val="lt1"/>
                </a:solidFill>
                <a:latin typeface="Calibri"/>
                <a:ea typeface="Calibri"/>
                <a:cs typeface="Calibri"/>
                <a:sym typeface="Calibri"/>
              </a:rPr>
              <a:t>INTRODUCTION</a:t>
            </a:r>
            <a:endParaRPr b="1" sz="4000">
              <a:solidFill>
                <a:schemeClr val="lt1"/>
              </a:solidFill>
              <a:latin typeface="Calibri"/>
              <a:ea typeface="Calibri"/>
              <a:cs typeface="Calibri"/>
              <a:sym typeface="Calibri"/>
            </a:endParaRPr>
          </a:p>
        </p:txBody>
      </p:sp>
      <p:sp>
        <p:nvSpPr>
          <p:cNvPr id="102" name="Google Shape;102;p3"/>
          <p:cNvSpPr txBox="1"/>
          <p:nvPr/>
        </p:nvSpPr>
        <p:spPr>
          <a:xfrm>
            <a:off x="1177500" y="1781375"/>
            <a:ext cx="9572100" cy="3857700"/>
          </a:xfrm>
          <a:prstGeom prst="rect">
            <a:avLst/>
          </a:prstGeom>
          <a:noFill/>
          <a:ln>
            <a:noFill/>
          </a:ln>
        </p:spPr>
        <p:txBody>
          <a:bodyPr anchorCtr="0" anchor="t" bIns="91425" lIns="91425" spcFirstLastPara="1" rIns="91425" wrap="square" tIns="91425">
            <a:spAutoFit/>
          </a:bodyPr>
          <a:lstStyle/>
          <a:p>
            <a:pPr indent="0" lvl="0" marL="0" marR="584835" rtl="0" algn="just">
              <a:lnSpc>
                <a:spcPct val="156250"/>
              </a:lnSpc>
              <a:spcBef>
                <a:spcPts val="0"/>
              </a:spcBef>
              <a:spcAft>
                <a:spcPts val="0"/>
              </a:spcAft>
              <a:buNone/>
            </a:pPr>
            <a:r>
              <a:rPr b="1" lang="en-US" sz="2300">
                <a:solidFill>
                  <a:schemeClr val="dk1"/>
                </a:solidFill>
                <a:latin typeface="Calibri"/>
                <a:ea typeface="Calibri"/>
                <a:cs typeface="Calibri"/>
                <a:sym typeface="Calibri"/>
              </a:rPr>
              <a:t>Features :</a:t>
            </a:r>
            <a:r>
              <a:rPr lang="en-US" sz="2300">
                <a:solidFill>
                  <a:schemeClr val="dk1"/>
                </a:solidFill>
                <a:latin typeface="Calibri"/>
                <a:ea typeface="Calibri"/>
                <a:cs typeface="Calibri"/>
                <a:sym typeface="Calibri"/>
              </a:rPr>
              <a:t> </a:t>
            </a:r>
            <a:endParaRPr sz="2300">
              <a:solidFill>
                <a:schemeClr val="dk1"/>
              </a:solidFill>
              <a:latin typeface="Calibri"/>
              <a:ea typeface="Calibri"/>
              <a:cs typeface="Calibri"/>
              <a:sym typeface="Calibri"/>
            </a:endParaRPr>
          </a:p>
          <a:p>
            <a:pPr indent="-374650" lvl="0" marL="457200" marR="584835" rtl="0" algn="just">
              <a:lnSpc>
                <a:spcPct val="15625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User Authentication &amp; Role-based Access (Buyer, Seller, Admin)</a:t>
            </a:r>
            <a:endParaRPr sz="2300">
              <a:solidFill>
                <a:schemeClr val="dk1"/>
              </a:solidFill>
              <a:latin typeface="Calibri"/>
              <a:ea typeface="Calibri"/>
              <a:cs typeface="Calibri"/>
              <a:sym typeface="Calibri"/>
            </a:endParaRPr>
          </a:p>
          <a:p>
            <a:pPr indent="-374650" lvl="0" marL="457200" marR="584835" rtl="0" algn="just">
              <a:lnSpc>
                <a:spcPct val="15625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Listing of Rental Items (Cars, Furniture, Gadgets, etc.)</a:t>
            </a:r>
            <a:endParaRPr sz="2300">
              <a:solidFill>
                <a:schemeClr val="dk1"/>
              </a:solidFill>
              <a:latin typeface="Calibri"/>
              <a:ea typeface="Calibri"/>
              <a:cs typeface="Calibri"/>
              <a:sym typeface="Calibri"/>
            </a:endParaRPr>
          </a:p>
          <a:p>
            <a:pPr indent="-374650" lvl="0" marL="457200" marR="584835" rtl="0" algn="just">
              <a:lnSpc>
                <a:spcPct val="15625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Booking System for Renting Items</a:t>
            </a:r>
            <a:endParaRPr sz="2300">
              <a:solidFill>
                <a:schemeClr val="dk1"/>
              </a:solidFill>
              <a:latin typeface="Calibri"/>
              <a:ea typeface="Calibri"/>
              <a:cs typeface="Calibri"/>
              <a:sym typeface="Calibri"/>
            </a:endParaRPr>
          </a:p>
          <a:p>
            <a:pPr indent="-374650" lvl="0" marL="457200" marR="584835" rtl="0" algn="just">
              <a:lnSpc>
                <a:spcPct val="15625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Secure Payments (UPI, PayPal, Credit/Debit Card)</a:t>
            </a:r>
            <a:endParaRPr sz="2300">
              <a:solidFill>
                <a:schemeClr val="dk1"/>
              </a:solidFill>
              <a:latin typeface="Calibri"/>
              <a:ea typeface="Calibri"/>
              <a:cs typeface="Calibri"/>
              <a:sym typeface="Calibri"/>
            </a:endParaRPr>
          </a:p>
          <a:p>
            <a:pPr indent="-374650" lvl="0" marL="457200" marR="584835" rtl="0" algn="just">
              <a:lnSpc>
                <a:spcPct val="15625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Ratings &amp; Reviews for Sellers and Rental Items</a:t>
            </a:r>
            <a:endParaRPr sz="2300">
              <a:solidFill>
                <a:schemeClr val="dk1"/>
              </a:solidFill>
              <a:latin typeface="Calibri"/>
              <a:ea typeface="Calibri"/>
              <a:cs typeface="Calibri"/>
              <a:sym typeface="Calibri"/>
            </a:endParaRPr>
          </a:p>
          <a:p>
            <a:pPr indent="-374650" lvl="0" marL="457200" marR="584835" rtl="0" algn="just">
              <a:lnSpc>
                <a:spcPct val="15625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 Admin Dashboard for Managing Users and Listings</a:t>
            </a:r>
            <a:endParaRPr sz="2300">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500"/>
                                        <p:tgtEl>
                                          <p:spTgt spid="101"/>
                                        </p:tgtEl>
                                        <p:attrNameLst>
                                          <p:attrName>ppt_w</p:attrName>
                                        </p:attrNameLst>
                                      </p:cBhvr>
                                      <p:tavLst>
                                        <p:tav fmla="" tm="0">
                                          <p:val>
                                            <p:strVal val="0"/>
                                          </p:val>
                                        </p:tav>
                                        <p:tav fmla="" tm="100000">
                                          <p:val>
                                            <p:strVal val="#ppt_w"/>
                                          </p:val>
                                        </p:tav>
                                      </p:tavLst>
                                    </p:anim>
                                    <p:anim calcmode="lin" valueType="num">
                                      <p:cBhvr additive="base">
                                        <p:cTn dur="500"/>
                                        <p:tgtEl>
                                          <p:spTgt spid="10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4"/>
          <p:cNvSpPr/>
          <p:nvPr/>
        </p:nvSpPr>
        <p:spPr>
          <a:xfrm>
            <a:off x="636397" y="230221"/>
            <a:ext cx="10855692" cy="1056711"/>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b="1" lang="en-US" sz="4000">
                <a:solidFill>
                  <a:schemeClr val="lt1"/>
                </a:solidFill>
                <a:latin typeface="Calibri"/>
                <a:ea typeface="Calibri"/>
                <a:cs typeface="Calibri"/>
                <a:sym typeface="Calibri"/>
              </a:rPr>
              <a:t>PROBLEM STATEMENT</a:t>
            </a:r>
            <a:endParaRPr/>
          </a:p>
        </p:txBody>
      </p:sp>
      <p:sp>
        <p:nvSpPr>
          <p:cNvPr id="108" name="Google Shape;108;p4"/>
          <p:cNvSpPr txBox="1"/>
          <p:nvPr>
            <p:ph idx="1" type="body"/>
          </p:nvPr>
        </p:nvSpPr>
        <p:spPr>
          <a:xfrm>
            <a:off x="636401" y="1853300"/>
            <a:ext cx="10750800" cy="47553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1200"/>
              </a:spcBef>
              <a:spcAft>
                <a:spcPts val="0"/>
              </a:spcAft>
              <a:buClr>
                <a:schemeClr val="dk1"/>
              </a:buClr>
              <a:buSzPts val="1100"/>
              <a:buNone/>
            </a:pPr>
            <a:r>
              <a:rPr lang="en-US" sz="2300"/>
              <a:t>🔹 </a:t>
            </a:r>
            <a:r>
              <a:rPr b="1" lang="en-US" sz="2300"/>
              <a:t>Challenges Without RentKaro:</a:t>
            </a:r>
            <a:endParaRPr b="1" sz="2300"/>
          </a:p>
          <a:p>
            <a:pPr indent="-374650" lvl="0" marL="457200" rtl="0" algn="l">
              <a:lnSpc>
                <a:spcPct val="150000"/>
              </a:lnSpc>
              <a:spcBef>
                <a:spcPts val="1200"/>
              </a:spcBef>
              <a:spcAft>
                <a:spcPts val="0"/>
              </a:spcAft>
              <a:buSzPts val="2300"/>
              <a:buFont typeface="Calibri"/>
              <a:buChar char="●"/>
            </a:pPr>
            <a:r>
              <a:rPr lang="en-US" sz="2300"/>
              <a:t>Finding rental items is time-consuming.</a:t>
            </a:r>
            <a:endParaRPr sz="2300"/>
          </a:p>
          <a:p>
            <a:pPr indent="-374650" lvl="0" marL="457200" rtl="0" algn="l">
              <a:lnSpc>
                <a:spcPct val="150000"/>
              </a:lnSpc>
              <a:spcBef>
                <a:spcPts val="0"/>
              </a:spcBef>
              <a:spcAft>
                <a:spcPts val="0"/>
              </a:spcAft>
              <a:buSzPts val="2300"/>
              <a:buFont typeface="Calibri"/>
              <a:buChar char="●"/>
            </a:pPr>
            <a:r>
              <a:rPr lang="en-US" sz="2300"/>
              <a:t>No structured platform for owners to list items.</a:t>
            </a:r>
            <a:endParaRPr sz="2300"/>
          </a:p>
          <a:p>
            <a:pPr indent="-374650" lvl="0" marL="457200" rtl="0" algn="l">
              <a:lnSpc>
                <a:spcPct val="150000"/>
              </a:lnSpc>
              <a:spcBef>
                <a:spcPts val="0"/>
              </a:spcBef>
              <a:spcAft>
                <a:spcPts val="0"/>
              </a:spcAft>
              <a:buSzPts val="2300"/>
              <a:buFont typeface="Calibri"/>
              <a:buChar char="●"/>
            </a:pPr>
            <a:r>
              <a:rPr lang="en-US" sz="2300"/>
              <a:t>Lack of security in rental transactions.</a:t>
            </a:r>
            <a:endParaRPr sz="2300"/>
          </a:p>
          <a:p>
            <a:pPr indent="0" lvl="0" marL="0" rtl="0" algn="l">
              <a:lnSpc>
                <a:spcPct val="150000"/>
              </a:lnSpc>
              <a:spcBef>
                <a:spcPts val="1200"/>
              </a:spcBef>
              <a:spcAft>
                <a:spcPts val="0"/>
              </a:spcAft>
              <a:buClr>
                <a:schemeClr val="dk1"/>
              </a:buClr>
              <a:buSzPts val="1100"/>
              <a:buNone/>
            </a:pPr>
            <a:r>
              <a:rPr lang="en-US" sz="2300"/>
              <a:t>🔹 </a:t>
            </a:r>
            <a:r>
              <a:rPr b="1" lang="en-US" sz="2300"/>
              <a:t>How RentKaro Solves It:</a:t>
            </a:r>
            <a:endParaRPr b="1" sz="2300"/>
          </a:p>
          <a:p>
            <a:pPr indent="-374650" lvl="0" marL="457200" rtl="0" algn="l">
              <a:lnSpc>
                <a:spcPct val="150000"/>
              </a:lnSpc>
              <a:spcBef>
                <a:spcPts val="1200"/>
              </a:spcBef>
              <a:spcAft>
                <a:spcPts val="0"/>
              </a:spcAft>
              <a:buSzPts val="2300"/>
              <a:buFont typeface="Calibri"/>
              <a:buChar char="●"/>
            </a:pPr>
            <a:r>
              <a:rPr lang="en-US" sz="2300"/>
              <a:t>A centralized platform to list and rent products.</a:t>
            </a:r>
            <a:endParaRPr sz="2300"/>
          </a:p>
          <a:p>
            <a:pPr indent="-374650" lvl="0" marL="457200" rtl="0" algn="l">
              <a:lnSpc>
                <a:spcPct val="150000"/>
              </a:lnSpc>
              <a:spcBef>
                <a:spcPts val="0"/>
              </a:spcBef>
              <a:spcAft>
                <a:spcPts val="0"/>
              </a:spcAft>
              <a:buSzPts val="2300"/>
              <a:buFont typeface="Calibri"/>
              <a:buChar char="●"/>
            </a:pPr>
            <a:r>
              <a:rPr lang="en-US" sz="2300"/>
              <a:t>Secure payments and user authentication.</a:t>
            </a:r>
            <a:endParaRPr sz="2300"/>
          </a:p>
          <a:p>
            <a:pPr indent="-374650" lvl="0" marL="457200" rtl="0" algn="l">
              <a:lnSpc>
                <a:spcPct val="150000"/>
              </a:lnSpc>
              <a:spcBef>
                <a:spcPts val="0"/>
              </a:spcBef>
              <a:spcAft>
                <a:spcPts val="0"/>
              </a:spcAft>
              <a:buSzPts val="2300"/>
              <a:buFont typeface="Calibri"/>
              <a:buChar char="●"/>
            </a:pPr>
            <a:r>
              <a:rPr lang="en-US" sz="2300"/>
              <a:t>Location-based search and rental management.</a:t>
            </a:r>
            <a:endParaRPr sz="2300"/>
          </a:p>
          <a:p>
            <a:pPr indent="0" lvl="0" marL="0" rtl="0" algn="l">
              <a:lnSpc>
                <a:spcPct val="115000"/>
              </a:lnSpc>
              <a:spcBef>
                <a:spcPts val="1200"/>
              </a:spcBef>
              <a:spcAft>
                <a:spcPts val="0"/>
              </a:spcAft>
              <a:buClr>
                <a:schemeClr val="dk1"/>
              </a:buClr>
              <a:buSzPts val="1100"/>
              <a:buFont typeface="Arial"/>
              <a:buNone/>
            </a:pPr>
            <a:r>
              <a:t/>
            </a:r>
            <a:endParaRPr sz="2300"/>
          </a:p>
          <a:p>
            <a:pPr indent="-111125" lvl="0" marL="228600" rtl="0" algn="l">
              <a:lnSpc>
                <a:spcPct val="90000"/>
              </a:lnSpc>
              <a:spcBef>
                <a:spcPts val="1200"/>
              </a:spcBef>
              <a:spcAft>
                <a:spcPts val="0"/>
              </a:spcAft>
              <a:buClr>
                <a:schemeClr val="dk1"/>
              </a:buClr>
              <a:buSzPts val="2000"/>
              <a:buNone/>
            </a:pPr>
            <a:r>
              <a:t/>
            </a:r>
            <a:endParaRPr sz="2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animEffect filter="fade" transition="in">
                                      <p:cBhvr>
                                        <p:cTn dur="1000"/>
                                        <p:tgtEl>
                                          <p:spTgt spid="1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animEffect filter="fade" transition="in">
                                      <p:cBhvr>
                                        <p:cTn dur="1000"/>
                                        <p:tgtEl>
                                          <p:spTgt spid="1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animEffect filter="fade" transition="in">
                                      <p:cBhvr>
                                        <p:cTn dur="1000"/>
                                        <p:tgtEl>
                                          <p:spTgt spid="1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animEffect filter="fade" transition="in">
                                      <p:cBhvr>
                                        <p:cTn dur="1000"/>
                                        <p:tgtEl>
                                          <p:spTgt spid="1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4" st="4"/>
                                            </p:txEl>
                                          </p:spTgt>
                                        </p:tgtEl>
                                        <p:attrNameLst>
                                          <p:attrName>style.visibility</p:attrName>
                                        </p:attrNameLst>
                                      </p:cBhvr>
                                      <p:to>
                                        <p:strVal val="visible"/>
                                      </p:to>
                                    </p:set>
                                    <p:animEffect filter="fade" transition="in">
                                      <p:cBhvr>
                                        <p:cTn dur="1000"/>
                                        <p:tgtEl>
                                          <p:spTgt spid="1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5" st="5"/>
                                            </p:txEl>
                                          </p:spTgt>
                                        </p:tgtEl>
                                        <p:attrNameLst>
                                          <p:attrName>style.visibility</p:attrName>
                                        </p:attrNameLst>
                                      </p:cBhvr>
                                      <p:to>
                                        <p:strVal val="visible"/>
                                      </p:to>
                                    </p:set>
                                    <p:animEffect filter="fade" transition="in">
                                      <p:cBhvr>
                                        <p:cTn dur="1000"/>
                                        <p:tgtEl>
                                          <p:spTgt spid="10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6" st="6"/>
                                            </p:txEl>
                                          </p:spTgt>
                                        </p:tgtEl>
                                        <p:attrNameLst>
                                          <p:attrName>style.visibility</p:attrName>
                                        </p:attrNameLst>
                                      </p:cBhvr>
                                      <p:to>
                                        <p:strVal val="visible"/>
                                      </p:to>
                                    </p:set>
                                    <p:animEffect filter="fade" transition="in">
                                      <p:cBhvr>
                                        <p:cTn dur="1000"/>
                                        <p:tgtEl>
                                          <p:spTgt spid="10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7" st="7"/>
                                            </p:txEl>
                                          </p:spTgt>
                                        </p:tgtEl>
                                        <p:attrNameLst>
                                          <p:attrName>style.visibility</p:attrName>
                                        </p:attrNameLst>
                                      </p:cBhvr>
                                      <p:to>
                                        <p:strVal val="visible"/>
                                      </p:to>
                                    </p:set>
                                    <p:animEffect filter="fade" transition="in">
                                      <p:cBhvr>
                                        <p:cTn dur="1000"/>
                                        <p:tgtEl>
                                          <p:spTgt spid="10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8" st="8"/>
                                            </p:txEl>
                                          </p:spTgt>
                                        </p:tgtEl>
                                        <p:attrNameLst>
                                          <p:attrName>style.visibility</p:attrName>
                                        </p:attrNameLst>
                                      </p:cBhvr>
                                      <p:to>
                                        <p:strVal val="visible"/>
                                      </p:to>
                                    </p:set>
                                    <p:animEffect filter="fade" transition="in">
                                      <p:cBhvr>
                                        <p:cTn dur="1000"/>
                                        <p:tgtEl>
                                          <p:spTgt spid="10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9" st="9"/>
                                            </p:txEl>
                                          </p:spTgt>
                                        </p:tgtEl>
                                        <p:attrNameLst>
                                          <p:attrName>style.visibility</p:attrName>
                                        </p:attrNameLst>
                                      </p:cBhvr>
                                      <p:to>
                                        <p:strVal val="visible"/>
                                      </p:to>
                                    </p:set>
                                    <p:animEffect filter="fade" transition="in">
                                      <p:cBhvr>
                                        <p:cTn dur="1000"/>
                                        <p:tgtEl>
                                          <p:spTgt spid="10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5"/>
          <p:cNvSpPr txBox="1"/>
          <p:nvPr>
            <p:ph idx="1" type="body"/>
          </p:nvPr>
        </p:nvSpPr>
        <p:spPr>
          <a:xfrm>
            <a:off x="372532" y="1682242"/>
            <a:ext cx="10981268"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20000"/>
              </a:lnSpc>
              <a:spcBef>
                <a:spcPts val="0"/>
              </a:spcBef>
              <a:spcAft>
                <a:spcPts val="0"/>
              </a:spcAft>
              <a:buNone/>
            </a:pPr>
            <a:r>
              <a:t/>
            </a:r>
            <a:endParaRPr sz="2300"/>
          </a:p>
          <a:p>
            <a:pPr indent="-249396" lvl="1" marL="685800" rtl="0" algn="l">
              <a:lnSpc>
                <a:spcPct val="200000"/>
              </a:lnSpc>
              <a:spcBef>
                <a:spcPts val="0"/>
              </a:spcBef>
              <a:spcAft>
                <a:spcPts val="0"/>
              </a:spcAft>
              <a:buSzPct val="100000"/>
              <a:buChar char="•"/>
            </a:pPr>
            <a:r>
              <a:rPr lang="en-US" sz="2300"/>
              <a:t>To develop an online rental platform for easy renting and lending of products</a:t>
            </a:r>
            <a:endParaRPr sz="2300"/>
          </a:p>
          <a:p>
            <a:pPr indent="-249396" lvl="1" marL="685800" rtl="0" algn="l">
              <a:lnSpc>
                <a:spcPct val="200000"/>
              </a:lnSpc>
              <a:spcBef>
                <a:spcPts val="0"/>
              </a:spcBef>
              <a:spcAft>
                <a:spcPts val="0"/>
              </a:spcAft>
              <a:buSzPct val="100000"/>
              <a:buChar char="•"/>
            </a:pPr>
            <a:r>
              <a:rPr lang="en-US" sz="2300"/>
              <a:t>To provide a secure and scalable system for managing rental transactions.</a:t>
            </a:r>
            <a:endParaRPr sz="2300"/>
          </a:p>
          <a:p>
            <a:pPr indent="-249396" lvl="1" marL="685800" rtl="0" algn="l">
              <a:lnSpc>
                <a:spcPct val="200000"/>
              </a:lnSpc>
              <a:spcBef>
                <a:spcPts val="0"/>
              </a:spcBef>
              <a:spcAft>
                <a:spcPts val="0"/>
              </a:spcAft>
              <a:buSzPct val="100000"/>
              <a:buChar char="•"/>
            </a:pPr>
            <a:r>
              <a:rPr lang="en-US" sz="2300"/>
              <a:t>To integrate multiple backend technologies for efficient API management.</a:t>
            </a:r>
            <a:endParaRPr sz="2300"/>
          </a:p>
          <a:p>
            <a:pPr indent="-249396" lvl="1" marL="685800" rtl="0" algn="l">
              <a:lnSpc>
                <a:spcPct val="200000"/>
              </a:lnSpc>
              <a:spcBef>
                <a:spcPts val="0"/>
              </a:spcBef>
              <a:spcAft>
                <a:spcPts val="0"/>
              </a:spcAft>
              <a:buSzPct val="100000"/>
              <a:buChar char="•"/>
            </a:pPr>
            <a:r>
              <a:rPr lang="en-US" sz="2300"/>
              <a:t>To ensure user authentication and secure payments using JWT and .NET API.</a:t>
            </a:r>
            <a:endParaRPr sz="2300"/>
          </a:p>
          <a:p>
            <a:pPr indent="-249396" lvl="1" marL="685800" rtl="0" algn="l">
              <a:lnSpc>
                <a:spcPct val="200000"/>
              </a:lnSpc>
              <a:spcBef>
                <a:spcPts val="0"/>
              </a:spcBef>
              <a:spcAft>
                <a:spcPts val="0"/>
              </a:spcAft>
              <a:buSzPct val="100000"/>
              <a:buChar char="•"/>
            </a:pPr>
            <a:r>
              <a:rPr lang="en-US" sz="2300"/>
              <a:t>To optimize the platform using cloud deployment (AWS, Docker).</a:t>
            </a:r>
            <a:endParaRPr sz="2300"/>
          </a:p>
          <a:p>
            <a:pPr indent="0" lvl="0" marL="685800" rtl="0" algn="l">
              <a:lnSpc>
                <a:spcPct val="120000"/>
              </a:lnSpc>
              <a:spcBef>
                <a:spcPts val="1200"/>
              </a:spcBef>
              <a:spcAft>
                <a:spcPts val="0"/>
              </a:spcAft>
              <a:buNone/>
            </a:pPr>
            <a:r>
              <a:t/>
            </a:r>
            <a:endParaRPr sz="2300"/>
          </a:p>
          <a:p>
            <a:pPr indent="0" lvl="0" marL="0" rtl="0" algn="l">
              <a:lnSpc>
                <a:spcPct val="90000"/>
              </a:lnSpc>
              <a:spcBef>
                <a:spcPts val="1000"/>
              </a:spcBef>
              <a:spcAft>
                <a:spcPts val="0"/>
              </a:spcAft>
              <a:buClr>
                <a:schemeClr val="dk1"/>
              </a:buClr>
              <a:buSzPct val="121739"/>
              <a:buNone/>
            </a:pPr>
            <a:r>
              <a:t/>
            </a:r>
            <a:endParaRPr sz="2300"/>
          </a:p>
        </p:txBody>
      </p:sp>
      <p:sp>
        <p:nvSpPr>
          <p:cNvPr id="114" name="Google Shape;114;p5"/>
          <p:cNvSpPr/>
          <p:nvPr/>
        </p:nvSpPr>
        <p:spPr>
          <a:xfrm>
            <a:off x="838200" y="361575"/>
            <a:ext cx="10515600" cy="1091953"/>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chemeClr val="lt1"/>
                </a:solidFill>
                <a:latin typeface="Calibri"/>
                <a:ea typeface="Calibri"/>
                <a:cs typeface="Calibri"/>
                <a:sym typeface="Calibri"/>
              </a:rPr>
              <a:t>OBJECTIVE OF PROJECT</a:t>
            </a:r>
            <a:endParaRPr b="1" sz="40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p:nvPr/>
        </p:nvSpPr>
        <p:spPr>
          <a:xfrm>
            <a:off x="0" y="0"/>
            <a:ext cx="7913511" cy="6858000"/>
          </a:xfrm>
          <a:prstGeom prst="rect">
            <a:avLst/>
          </a:prstGeom>
          <a:solidFill>
            <a:schemeClr val="accen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u="sng">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u="sng">
              <a:solidFill>
                <a:schemeClr val="lt1"/>
              </a:solidFill>
              <a:latin typeface="Times New Roman"/>
              <a:ea typeface="Times New Roman"/>
              <a:cs typeface="Times New Roman"/>
              <a:sym typeface="Times New Roman"/>
            </a:endParaRPr>
          </a:p>
          <a:p>
            <a:pPr indent="-184150" lvl="0" marL="285750" marR="0" rtl="0" algn="l">
              <a:spcBef>
                <a:spcPts val="0"/>
              </a:spcBef>
              <a:spcAft>
                <a:spcPts val="0"/>
              </a:spcAft>
              <a:buClr>
                <a:schemeClr val="dk1"/>
              </a:buClr>
              <a:buSzPts val="1600"/>
              <a:buFont typeface="Arial"/>
              <a:buNone/>
            </a:pPr>
            <a:r>
              <a:t/>
            </a:r>
            <a:endParaRPr sz="2300" u="sng">
              <a:solidFill>
                <a:schemeClr val="lt1"/>
              </a:solidFill>
              <a:latin typeface="Calibri"/>
              <a:ea typeface="Calibri"/>
              <a:cs typeface="Calibri"/>
              <a:sym typeface="Calibri"/>
            </a:endParaRPr>
          </a:p>
          <a:p>
            <a:pPr indent="0" lvl="0" marL="0" rtl="0" algn="l">
              <a:lnSpc>
                <a:spcPct val="200000"/>
              </a:lnSpc>
              <a:spcBef>
                <a:spcPts val="0"/>
              </a:spcBef>
              <a:spcAft>
                <a:spcPts val="0"/>
              </a:spcAft>
              <a:buNone/>
            </a:pPr>
            <a:r>
              <a:rPr b="1" lang="en-US" sz="2300">
                <a:solidFill>
                  <a:schemeClr val="lt1"/>
                </a:solidFill>
                <a:latin typeface="Calibri"/>
                <a:ea typeface="Calibri"/>
                <a:cs typeface="Calibri"/>
                <a:sym typeface="Calibri"/>
              </a:rPr>
              <a:t>Step 1:</a:t>
            </a:r>
            <a:r>
              <a:rPr lang="en-US" sz="2300">
                <a:solidFill>
                  <a:schemeClr val="lt1"/>
                </a:solidFill>
                <a:latin typeface="Calibri"/>
                <a:ea typeface="Calibri"/>
                <a:cs typeface="Calibri"/>
                <a:sym typeface="Calibri"/>
              </a:rPr>
              <a:t> Requirement gathering and system analysis.</a:t>
            </a:r>
            <a:endParaRPr sz="2300">
              <a:solidFill>
                <a:schemeClr val="lt1"/>
              </a:solidFill>
              <a:latin typeface="Calibri"/>
              <a:ea typeface="Calibri"/>
              <a:cs typeface="Calibri"/>
              <a:sym typeface="Calibri"/>
            </a:endParaRPr>
          </a:p>
          <a:p>
            <a:pPr indent="0" lvl="0" marL="0" rtl="0" algn="l">
              <a:lnSpc>
                <a:spcPct val="200000"/>
              </a:lnSpc>
              <a:spcBef>
                <a:spcPts val="0"/>
              </a:spcBef>
              <a:spcAft>
                <a:spcPts val="0"/>
              </a:spcAft>
              <a:buNone/>
            </a:pPr>
            <a:r>
              <a:rPr b="1" lang="en-US" sz="2300">
                <a:solidFill>
                  <a:schemeClr val="lt1"/>
                </a:solidFill>
                <a:latin typeface="Calibri"/>
                <a:ea typeface="Calibri"/>
                <a:cs typeface="Calibri"/>
                <a:sym typeface="Calibri"/>
              </a:rPr>
              <a:t>Step 2:</a:t>
            </a:r>
            <a:r>
              <a:rPr lang="en-US" sz="2300">
                <a:solidFill>
                  <a:schemeClr val="lt1"/>
                </a:solidFill>
                <a:latin typeface="Calibri"/>
                <a:ea typeface="Calibri"/>
                <a:cs typeface="Calibri"/>
                <a:sym typeface="Calibri"/>
              </a:rPr>
              <a:t> Designing UI and Database schema.</a:t>
            </a:r>
            <a:endParaRPr sz="2300">
              <a:solidFill>
                <a:schemeClr val="lt1"/>
              </a:solidFill>
              <a:latin typeface="Calibri"/>
              <a:ea typeface="Calibri"/>
              <a:cs typeface="Calibri"/>
              <a:sym typeface="Calibri"/>
            </a:endParaRPr>
          </a:p>
          <a:p>
            <a:pPr indent="0" lvl="0" marL="0" rtl="0" algn="l">
              <a:lnSpc>
                <a:spcPct val="200000"/>
              </a:lnSpc>
              <a:spcBef>
                <a:spcPts val="0"/>
              </a:spcBef>
              <a:spcAft>
                <a:spcPts val="0"/>
              </a:spcAft>
              <a:buNone/>
            </a:pPr>
            <a:r>
              <a:rPr b="1" lang="en-US" sz="2300">
                <a:solidFill>
                  <a:schemeClr val="lt1"/>
                </a:solidFill>
                <a:latin typeface="Calibri"/>
                <a:ea typeface="Calibri"/>
                <a:cs typeface="Calibri"/>
                <a:sym typeface="Calibri"/>
              </a:rPr>
              <a:t>Step 3:</a:t>
            </a:r>
            <a:r>
              <a:rPr lang="en-US" sz="2300">
                <a:solidFill>
                  <a:schemeClr val="lt1"/>
                </a:solidFill>
                <a:latin typeface="Calibri"/>
                <a:ea typeface="Calibri"/>
                <a:cs typeface="Calibri"/>
                <a:sym typeface="Calibri"/>
              </a:rPr>
              <a:t> Developing frontend using </a:t>
            </a:r>
            <a:r>
              <a:rPr b="1" lang="en-US" sz="2300">
                <a:solidFill>
                  <a:schemeClr val="lt1"/>
                </a:solidFill>
                <a:latin typeface="Calibri"/>
                <a:ea typeface="Calibri"/>
                <a:cs typeface="Calibri"/>
                <a:sym typeface="Calibri"/>
              </a:rPr>
              <a:t>React.js + Tailwind CSS</a:t>
            </a:r>
            <a:r>
              <a:rPr lang="en-US" sz="2300">
                <a:solidFill>
                  <a:schemeClr val="lt1"/>
                </a:solidFill>
                <a:latin typeface="Calibri"/>
                <a:ea typeface="Calibri"/>
                <a:cs typeface="Calibri"/>
                <a:sym typeface="Calibri"/>
              </a:rPr>
              <a:t>.</a:t>
            </a:r>
            <a:endParaRPr sz="2300">
              <a:solidFill>
                <a:schemeClr val="lt1"/>
              </a:solidFill>
              <a:latin typeface="Calibri"/>
              <a:ea typeface="Calibri"/>
              <a:cs typeface="Calibri"/>
              <a:sym typeface="Calibri"/>
            </a:endParaRPr>
          </a:p>
          <a:p>
            <a:pPr indent="0" lvl="0" marL="0" rtl="0" algn="l">
              <a:lnSpc>
                <a:spcPct val="200000"/>
              </a:lnSpc>
              <a:spcBef>
                <a:spcPts val="0"/>
              </a:spcBef>
              <a:spcAft>
                <a:spcPts val="0"/>
              </a:spcAft>
              <a:buNone/>
            </a:pPr>
            <a:r>
              <a:rPr b="1" lang="en-US" sz="2300">
                <a:solidFill>
                  <a:schemeClr val="lt1"/>
                </a:solidFill>
                <a:latin typeface="Calibri"/>
                <a:ea typeface="Calibri"/>
                <a:cs typeface="Calibri"/>
                <a:sym typeface="Calibri"/>
              </a:rPr>
              <a:t>Step 4:</a:t>
            </a:r>
            <a:r>
              <a:rPr lang="en-US" sz="2300">
                <a:solidFill>
                  <a:schemeClr val="lt1"/>
                </a:solidFill>
                <a:latin typeface="Calibri"/>
                <a:ea typeface="Calibri"/>
                <a:cs typeface="Calibri"/>
                <a:sym typeface="Calibri"/>
              </a:rPr>
              <a:t> Implementing backend using </a:t>
            </a:r>
            <a:r>
              <a:rPr b="1" lang="en-US" sz="2300">
                <a:solidFill>
                  <a:schemeClr val="lt1"/>
                </a:solidFill>
                <a:latin typeface="Calibri"/>
                <a:ea typeface="Calibri"/>
                <a:cs typeface="Calibri"/>
                <a:sym typeface="Calibri"/>
              </a:rPr>
              <a:t>Express.js, Spring Boot.</a:t>
            </a:r>
            <a:endParaRPr sz="2300">
              <a:solidFill>
                <a:schemeClr val="lt1"/>
              </a:solidFill>
              <a:latin typeface="Calibri"/>
              <a:ea typeface="Calibri"/>
              <a:cs typeface="Calibri"/>
              <a:sym typeface="Calibri"/>
            </a:endParaRPr>
          </a:p>
          <a:p>
            <a:pPr indent="0" lvl="0" marL="0" rtl="0" algn="l">
              <a:lnSpc>
                <a:spcPct val="200000"/>
              </a:lnSpc>
              <a:spcBef>
                <a:spcPts val="0"/>
              </a:spcBef>
              <a:spcAft>
                <a:spcPts val="0"/>
              </a:spcAft>
              <a:buNone/>
            </a:pPr>
            <a:r>
              <a:rPr b="1" lang="en-US" sz="2300">
                <a:solidFill>
                  <a:schemeClr val="lt1"/>
                </a:solidFill>
                <a:latin typeface="Calibri"/>
                <a:ea typeface="Calibri"/>
                <a:cs typeface="Calibri"/>
                <a:sym typeface="Calibri"/>
              </a:rPr>
              <a:t>Step 5:</a:t>
            </a:r>
            <a:r>
              <a:rPr lang="en-US" sz="2300">
                <a:solidFill>
                  <a:schemeClr val="lt1"/>
                </a:solidFill>
                <a:latin typeface="Calibri"/>
                <a:ea typeface="Calibri"/>
                <a:cs typeface="Calibri"/>
                <a:sym typeface="Calibri"/>
              </a:rPr>
              <a:t> Securing authentication and payment integration.</a:t>
            </a:r>
            <a:endParaRPr sz="2300">
              <a:solidFill>
                <a:schemeClr val="lt1"/>
              </a:solidFill>
              <a:latin typeface="Calibri"/>
              <a:ea typeface="Calibri"/>
              <a:cs typeface="Calibri"/>
              <a:sym typeface="Calibri"/>
            </a:endParaRPr>
          </a:p>
          <a:p>
            <a:pPr indent="0" lvl="0" marL="0" rtl="0" algn="l">
              <a:lnSpc>
                <a:spcPct val="200000"/>
              </a:lnSpc>
              <a:spcBef>
                <a:spcPts val="0"/>
              </a:spcBef>
              <a:spcAft>
                <a:spcPts val="0"/>
              </a:spcAft>
              <a:buNone/>
            </a:pPr>
            <a:r>
              <a:rPr b="1" lang="en-US" sz="2300">
                <a:solidFill>
                  <a:schemeClr val="lt1"/>
                </a:solidFill>
                <a:latin typeface="Calibri"/>
                <a:ea typeface="Calibri"/>
                <a:cs typeface="Calibri"/>
                <a:sym typeface="Calibri"/>
              </a:rPr>
              <a:t>Step 6:</a:t>
            </a:r>
            <a:r>
              <a:rPr lang="en-US" sz="2300">
                <a:solidFill>
                  <a:schemeClr val="lt1"/>
                </a:solidFill>
                <a:latin typeface="Calibri"/>
                <a:ea typeface="Calibri"/>
                <a:cs typeface="Calibri"/>
                <a:sym typeface="Calibri"/>
              </a:rPr>
              <a:t> Testing for performance, security, and user experience.</a:t>
            </a:r>
            <a:endParaRPr sz="2300">
              <a:solidFill>
                <a:schemeClr val="lt1"/>
              </a:solidFill>
              <a:latin typeface="Calibri"/>
              <a:ea typeface="Calibri"/>
              <a:cs typeface="Calibri"/>
              <a:sym typeface="Calibri"/>
            </a:endParaRPr>
          </a:p>
          <a:p>
            <a:pPr indent="0" lvl="0" marL="0" rtl="0" algn="l">
              <a:lnSpc>
                <a:spcPct val="200000"/>
              </a:lnSpc>
              <a:spcBef>
                <a:spcPts val="0"/>
              </a:spcBef>
              <a:spcAft>
                <a:spcPts val="0"/>
              </a:spcAft>
              <a:buNone/>
            </a:pPr>
            <a:r>
              <a:rPr b="1" lang="en-US" sz="2300">
                <a:solidFill>
                  <a:schemeClr val="lt1"/>
                </a:solidFill>
                <a:latin typeface="Calibri"/>
                <a:ea typeface="Calibri"/>
                <a:cs typeface="Calibri"/>
                <a:sym typeface="Calibri"/>
              </a:rPr>
              <a:t>Step 7:</a:t>
            </a:r>
            <a:r>
              <a:rPr lang="en-US" sz="2300">
                <a:solidFill>
                  <a:schemeClr val="lt1"/>
                </a:solidFill>
                <a:latin typeface="Calibri"/>
                <a:ea typeface="Calibri"/>
                <a:cs typeface="Calibri"/>
                <a:sym typeface="Calibri"/>
              </a:rPr>
              <a:t> Deploying on AWS using Docker for scalability.</a:t>
            </a:r>
            <a:endParaRPr sz="2300">
              <a:solidFill>
                <a:schemeClr val="lt1"/>
              </a:solidFill>
              <a:latin typeface="Calibri"/>
              <a:ea typeface="Calibri"/>
              <a:cs typeface="Calibri"/>
              <a:sym typeface="Calibri"/>
            </a:endParaRPr>
          </a:p>
          <a:p>
            <a:pPr indent="0" lvl="0" marL="457200" marR="0" rtl="0" algn="l">
              <a:spcBef>
                <a:spcPts val="0"/>
              </a:spcBef>
              <a:spcAft>
                <a:spcPts val="0"/>
              </a:spcAft>
              <a:buNone/>
            </a:pPr>
            <a:r>
              <a:t/>
            </a:r>
            <a:endParaRPr sz="1600" u="sng">
              <a:solidFill>
                <a:schemeClr val="lt1"/>
              </a:solidFill>
              <a:latin typeface="Times New Roman"/>
              <a:ea typeface="Times New Roman"/>
              <a:cs typeface="Times New Roman"/>
              <a:sym typeface="Times New Roman"/>
            </a:endParaRPr>
          </a:p>
        </p:txBody>
      </p:sp>
      <p:sp>
        <p:nvSpPr>
          <p:cNvPr id="120" name="Google Shape;120;p6"/>
          <p:cNvSpPr txBox="1"/>
          <p:nvPr/>
        </p:nvSpPr>
        <p:spPr>
          <a:xfrm>
            <a:off x="142043" y="257452"/>
            <a:ext cx="6498454"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u="sng">
                <a:solidFill>
                  <a:schemeClr val="lt1"/>
                </a:solidFill>
                <a:latin typeface="Calibri"/>
                <a:ea typeface="Calibri"/>
                <a:cs typeface="Calibri"/>
                <a:sym typeface="Calibri"/>
              </a:rPr>
              <a:t>METHODOLOGY</a:t>
            </a:r>
            <a:endParaRPr b="1" sz="4000" u="sng">
              <a:solidFill>
                <a:schemeClr val="lt1"/>
              </a:solidFill>
              <a:latin typeface="Calibri"/>
              <a:ea typeface="Calibri"/>
              <a:cs typeface="Calibri"/>
              <a:sym typeface="Calibri"/>
            </a:endParaRPr>
          </a:p>
        </p:txBody>
      </p:sp>
      <p:pic>
        <p:nvPicPr>
          <p:cNvPr id="121" name="Google Shape;121;p6"/>
          <p:cNvPicPr preferRelativeResize="0"/>
          <p:nvPr/>
        </p:nvPicPr>
        <p:blipFill>
          <a:blip r:embed="rId3">
            <a:alphaModFix/>
          </a:blip>
          <a:stretch>
            <a:fillRect/>
          </a:stretch>
        </p:blipFill>
        <p:spPr>
          <a:xfrm>
            <a:off x="7913500" y="0"/>
            <a:ext cx="4278499" cy="6858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animEffect filter="fade" transition="in">
                                      <p:cBhvr>
                                        <p:cTn dur="500"/>
                                        <p:tgtEl>
                                          <p:spTgt spid="12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p:nvPr/>
        </p:nvSpPr>
        <p:spPr>
          <a:xfrm>
            <a:off x="556493" y="270935"/>
            <a:ext cx="11116217" cy="107808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chemeClr val="lt1"/>
                </a:solidFill>
                <a:latin typeface="Calibri"/>
                <a:ea typeface="Calibri"/>
                <a:cs typeface="Calibri"/>
                <a:sym typeface="Calibri"/>
              </a:rPr>
              <a:t>METHODOLOGY</a:t>
            </a:r>
            <a:endParaRPr b="1" sz="4000">
              <a:solidFill>
                <a:schemeClr val="lt1"/>
              </a:solidFill>
              <a:latin typeface="Calibri"/>
              <a:ea typeface="Calibri"/>
              <a:cs typeface="Calibri"/>
              <a:sym typeface="Calibri"/>
            </a:endParaRPr>
          </a:p>
        </p:txBody>
      </p:sp>
      <p:pic>
        <p:nvPicPr>
          <p:cNvPr id="127" name="Google Shape;127;p8"/>
          <p:cNvPicPr preferRelativeResize="0"/>
          <p:nvPr/>
        </p:nvPicPr>
        <p:blipFill>
          <a:blip r:embed="rId3">
            <a:alphaModFix/>
          </a:blip>
          <a:stretch>
            <a:fillRect/>
          </a:stretch>
        </p:blipFill>
        <p:spPr>
          <a:xfrm>
            <a:off x="556500" y="1501425"/>
            <a:ext cx="4527025" cy="4890900"/>
          </a:xfrm>
          <a:prstGeom prst="rect">
            <a:avLst/>
          </a:prstGeom>
          <a:noFill/>
          <a:ln>
            <a:noFill/>
          </a:ln>
        </p:spPr>
      </p:pic>
      <p:sp>
        <p:nvSpPr>
          <p:cNvPr id="128" name="Google Shape;128;p8"/>
          <p:cNvSpPr txBox="1"/>
          <p:nvPr/>
        </p:nvSpPr>
        <p:spPr>
          <a:xfrm>
            <a:off x="5697350" y="1710975"/>
            <a:ext cx="5401200" cy="32325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1800"/>
              </a:spcBef>
              <a:spcAft>
                <a:spcPts val="0"/>
              </a:spcAft>
              <a:buNone/>
            </a:pPr>
            <a:r>
              <a:rPr b="1" lang="en-US" sz="1800">
                <a:solidFill>
                  <a:schemeClr val="dk1"/>
                </a:solidFill>
                <a:highlight>
                  <a:schemeClr val="lt1"/>
                </a:highlight>
              </a:rPr>
              <a:t>Relationships </a:t>
            </a:r>
            <a:endParaRPr b="1" sz="1800">
              <a:solidFill>
                <a:schemeClr val="dk1"/>
              </a:solidFill>
              <a:highlight>
                <a:schemeClr val="lt1"/>
              </a:highlight>
            </a:endParaRPr>
          </a:p>
          <a:p>
            <a:pPr indent="0" lvl="0" marL="0" rtl="0" algn="l">
              <a:lnSpc>
                <a:spcPct val="125000"/>
              </a:lnSpc>
              <a:spcBef>
                <a:spcPts val="1800"/>
              </a:spcBef>
              <a:spcAft>
                <a:spcPts val="0"/>
              </a:spcAft>
              <a:buNone/>
            </a:pPr>
            <a:r>
              <a:rPr lang="en-US" sz="1800">
                <a:solidFill>
                  <a:schemeClr val="dk1"/>
                </a:solidFill>
                <a:highlight>
                  <a:schemeClr val="lt1"/>
                </a:highlight>
              </a:rPr>
              <a:t>1.Users → Bookings → A buyer can make multiple bookings. </a:t>
            </a:r>
            <a:endParaRPr sz="1800">
              <a:solidFill>
                <a:schemeClr val="dk1"/>
              </a:solidFill>
              <a:highlight>
                <a:schemeClr val="lt1"/>
              </a:highlight>
            </a:endParaRPr>
          </a:p>
          <a:p>
            <a:pPr indent="0" lvl="0" marL="0" rtl="0" algn="l">
              <a:lnSpc>
                <a:spcPct val="125000"/>
              </a:lnSpc>
              <a:spcBef>
                <a:spcPts val="1800"/>
              </a:spcBef>
              <a:spcAft>
                <a:spcPts val="0"/>
              </a:spcAft>
              <a:buNone/>
            </a:pPr>
            <a:r>
              <a:rPr lang="en-US" sz="1800">
                <a:solidFill>
                  <a:schemeClr val="dk1"/>
                </a:solidFill>
                <a:highlight>
                  <a:schemeClr val="lt1"/>
                </a:highlight>
              </a:rPr>
              <a:t>2. Sellers → Rental Items → A seller can list multiple rental items. </a:t>
            </a:r>
            <a:endParaRPr sz="1800">
              <a:solidFill>
                <a:schemeClr val="dk1"/>
              </a:solidFill>
              <a:highlight>
                <a:schemeClr val="lt1"/>
              </a:highlight>
            </a:endParaRPr>
          </a:p>
          <a:p>
            <a:pPr indent="0" lvl="0" marL="0" rtl="0" algn="l">
              <a:lnSpc>
                <a:spcPct val="125000"/>
              </a:lnSpc>
              <a:spcBef>
                <a:spcPts val="1800"/>
              </a:spcBef>
              <a:spcAft>
                <a:spcPts val="400"/>
              </a:spcAft>
              <a:buNone/>
            </a:pPr>
            <a:r>
              <a:rPr lang="en-US" sz="1800">
                <a:solidFill>
                  <a:schemeClr val="dk1"/>
                </a:solidFill>
                <a:highlight>
                  <a:schemeClr val="lt1"/>
                </a:highlight>
              </a:rPr>
              <a:t>3.Bookings → Payments → Each booking has one payment.</a:t>
            </a:r>
            <a:endParaRPr sz="1800">
              <a:solidFill>
                <a:schemeClr val="dk1"/>
              </a:solidFill>
              <a:highlight>
                <a:schemeClr val="lt1"/>
              </a:highlight>
            </a:endParaRPr>
          </a:p>
        </p:txBody>
      </p:sp>
      <p:sp>
        <p:nvSpPr>
          <p:cNvPr id="129" name="Google Shape;129;p8"/>
          <p:cNvSpPr txBox="1"/>
          <p:nvPr/>
        </p:nvSpPr>
        <p:spPr>
          <a:xfrm>
            <a:off x="556513" y="6392325"/>
            <a:ext cx="4527000" cy="4617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1800"/>
              </a:spcBef>
              <a:spcAft>
                <a:spcPts val="400"/>
              </a:spcAft>
              <a:buNone/>
            </a:pPr>
            <a:r>
              <a:rPr lang="en-US" sz="1800">
                <a:solidFill>
                  <a:schemeClr val="dk1"/>
                </a:solidFill>
                <a:highlight>
                  <a:schemeClr val="lt1"/>
                </a:highlight>
              </a:rPr>
              <a:t>ER Diagram Representation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500"/>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3305e6a3d7c_0_32"/>
          <p:cNvSpPr/>
          <p:nvPr/>
        </p:nvSpPr>
        <p:spPr>
          <a:xfrm>
            <a:off x="556493" y="270935"/>
            <a:ext cx="11116200" cy="10782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chemeClr val="lt1"/>
                </a:solidFill>
                <a:latin typeface="Calibri"/>
                <a:ea typeface="Calibri"/>
                <a:cs typeface="Calibri"/>
                <a:sym typeface="Calibri"/>
              </a:rPr>
              <a:t>METHODOLOGY</a:t>
            </a:r>
            <a:endParaRPr b="1" sz="4000">
              <a:solidFill>
                <a:schemeClr val="lt1"/>
              </a:solidFill>
              <a:latin typeface="Calibri"/>
              <a:ea typeface="Calibri"/>
              <a:cs typeface="Calibri"/>
              <a:sym typeface="Calibri"/>
            </a:endParaRPr>
          </a:p>
        </p:txBody>
      </p:sp>
      <p:sp>
        <p:nvSpPr>
          <p:cNvPr id="135" name="Google Shape;135;g3305e6a3d7c_0_32"/>
          <p:cNvSpPr txBox="1"/>
          <p:nvPr/>
        </p:nvSpPr>
        <p:spPr>
          <a:xfrm>
            <a:off x="5697350" y="1710975"/>
            <a:ext cx="5401200" cy="4617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1800"/>
              </a:spcBef>
              <a:spcAft>
                <a:spcPts val="400"/>
              </a:spcAft>
              <a:buNone/>
            </a:pPr>
            <a:r>
              <a:t/>
            </a:r>
            <a:endParaRPr sz="1800">
              <a:solidFill>
                <a:schemeClr val="dk1"/>
              </a:solidFill>
              <a:highlight>
                <a:schemeClr val="lt1"/>
              </a:highlight>
            </a:endParaRPr>
          </a:p>
        </p:txBody>
      </p:sp>
      <p:sp>
        <p:nvSpPr>
          <p:cNvPr id="136" name="Google Shape;136;g3305e6a3d7c_0_32"/>
          <p:cNvSpPr txBox="1"/>
          <p:nvPr/>
        </p:nvSpPr>
        <p:spPr>
          <a:xfrm>
            <a:off x="556488" y="5545650"/>
            <a:ext cx="4527000" cy="4617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1800"/>
              </a:spcBef>
              <a:spcAft>
                <a:spcPts val="400"/>
              </a:spcAft>
              <a:buNone/>
            </a:pPr>
            <a:r>
              <a:rPr lang="en-US" sz="1800">
                <a:solidFill>
                  <a:schemeClr val="dk1"/>
                </a:solidFill>
                <a:highlight>
                  <a:schemeClr val="lt1"/>
                </a:highlight>
              </a:rPr>
              <a:t>Folder </a:t>
            </a:r>
            <a:r>
              <a:rPr lang="en-US" sz="1800">
                <a:solidFill>
                  <a:schemeClr val="dk1"/>
                </a:solidFill>
                <a:highlight>
                  <a:schemeClr val="lt1"/>
                </a:highlight>
              </a:rPr>
              <a:t>Structure</a:t>
            </a:r>
            <a:endParaRPr/>
          </a:p>
        </p:txBody>
      </p:sp>
      <p:sp>
        <p:nvSpPr>
          <p:cNvPr id="137" name="Google Shape;137;g3305e6a3d7c_0_32"/>
          <p:cNvSpPr txBox="1"/>
          <p:nvPr/>
        </p:nvSpPr>
        <p:spPr>
          <a:xfrm>
            <a:off x="705550" y="2067275"/>
            <a:ext cx="3000000" cy="36069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1800"/>
              </a:spcBef>
              <a:spcAft>
                <a:spcPts val="0"/>
              </a:spcAft>
              <a:buNone/>
            </a:pPr>
            <a:r>
              <a:rPr b="1" lang="en-US" sz="1800">
                <a:solidFill>
                  <a:schemeClr val="dk1"/>
                </a:solidFill>
                <a:highlight>
                  <a:srgbClr val="0D1117"/>
                </a:highlight>
              </a:rPr>
              <a:t>📂</a:t>
            </a:r>
            <a:r>
              <a:rPr b="1" lang="en-US" sz="1800">
                <a:solidFill>
                  <a:schemeClr val="lt1"/>
                </a:solidFill>
                <a:highlight>
                  <a:srgbClr val="0D1117"/>
                </a:highlight>
              </a:rPr>
              <a:t> Folder Structure</a:t>
            </a:r>
            <a:endParaRPr b="1" sz="1800">
              <a:solidFill>
                <a:schemeClr val="lt1"/>
              </a:solidFill>
              <a:highlight>
                <a:srgbClr val="0D1117"/>
              </a:highlight>
            </a:endParaRPr>
          </a:p>
          <a:p>
            <a:pPr indent="0" lvl="0" marL="0" rtl="0" algn="l">
              <a:spcBef>
                <a:spcPts val="400"/>
              </a:spcBef>
              <a:spcAft>
                <a:spcPts val="0"/>
              </a:spcAft>
              <a:buNone/>
            </a:pPr>
            <a:r>
              <a:rPr lang="en-US" sz="1000">
                <a:solidFill>
                  <a:schemeClr val="dk1"/>
                </a:solidFill>
              </a:rPr>
              <a:t>📦 everything-on-rent</a:t>
            </a:r>
            <a:endParaRPr sz="1000">
              <a:solidFill>
                <a:schemeClr val="dk1"/>
              </a:solidFill>
            </a:endParaRPr>
          </a:p>
          <a:p>
            <a:pPr indent="0" lvl="0" marL="0" rtl="0" algn="l">
              <a:spcBef>
                <a:spcPts val="0"/>
              </a:spcBef>
              <a:spcAft>
                <a:spcPts val="0"/>
              </a:spcAft>
              <a:buNone/>
            </a:pPr>
            <a:r>
              <a:rPr lang="en-US" sz="1000">
                <a:solidFill>
                  <a:schemeClr val="dk1"/>
                </a:solidFill>
              </a:rPr>
              <a:t> ┣ 📂 backend</a:t>
            </a:r>
            <a:endParaRPr sz="1000">
              <a:solidFill>
                <a:schemeClr val="dk1"/>
              </a:solidFill>
            </a:endParaRPr>
          </a:p>
          <a:p>
            <a:pPr indent="0" lvl="0" marL="0" rtl="0" algn="l">
              <a:spcBef>
                <a:spcPts val="0"/>
              </a:spcBef>
              <a:spcAft>
                <a:spcPts val="0"/>
              </a:spcAft>
              <a:buNone/>
            </a:pPr>
            <a:r>
              <a:rPr lang="en-US" sz="1000">
                <a:solidFill>
                  <a:schemeClr val="dk1"/>
                </a:solidFill>
              </a:rPr>
              <a:t> ┃ ┣ 📂 user-service</a:t>
            </a:r>
            <a:endParaRPr sz="1000">
              <a:solidFill>
                <a:schemeClr val="dk1"/>
              </a:solidFill>
            </a:endParaRPr>
          </a:p>
          <a:p>
            <a:pPr indent="0" lvl="0" marL="0" rtl="0" algn="l">
              <a:spcBef>
                <a:spcPts val="0"/>
              </a:spcBef>
              <a:spcAft>
                <a:spcPts val="0"/>
              </a:spcAft>
              <a:buNone/>
            </a:pPr>
            <a:r>
              <a:rPr lang="en-US" sz="1000">
                <a:solidFill>
                  <a:schemeClr val="dk1"/>
                </a:solidFill>
              </a:rPr>
              <a:t> ┃ ┣ 📂 rental-service</a:t>
            </a:r>
            <a:endParaRPr sz="1000">
              <a:solidFill>
                <a:schemeClr val="dk1"/>
              </a:solidFill>
            </a:endParaRPr>
          </a:p>
          <a:p>
            <a:pPr indent="0" lvl="0" marL="0" rtl="0" algn="l">
              <a:spcBef>
                <a:spcPts val="0"/>
              </a:spcBef>
              <a:spcAft>
                <a:spcPts val="0"/>
              </a:spcAft>
              <a:buNone/>
            </a:pPr>
            <a:r>
              <a:rPr lang="en-US" sz="1000">
                <a:solidFill>
                  <a:schemeClr val="dk1"/>
                </a:solidFill>
              </a:rPr>
              <a:t> ┃ ┣ 📂 negotiation-service</a:t>
            </a:r>
            <a:endParaRPr sz="1000">
              <a:solidFill>
                <a:schemeClr val="dk1"/>
              </a:solidFill>
            </a:endParaRPr>
          </a:p>
          <a:p>
            <a:pPr indent="0" lvl="0" marL="0" rtl="0" algn="l">
              <a:spcBef>
                <a:spcPts val="0"/>
              </a:spcBef>
              <a:spcAft>
                <a:spcPts val="0"/>
              </a:spcAft>
              <a:buNone/>
            </a:pPr>
            <a:r>
              <a:rPr lang="en-US" sz="1000">
                <a:solidFill>
                  <a:schemeClr val="dk1"/>
                </a:solidFill>
              </a:rPr>
              <a:t> ┃ ┣ 📂 payment-service</a:t>
            </a:r>
            <a:endParaRPr sz="1000">
              <a:solidFill>
                <a:schemeClr val="dk1"/>
              </a:solidFill>
            </a:endParaRPr>
          </a:p>
          <a:p>
            <a:pPr indent="0" lvl="0" marL="0" rtl="0" algn="l">
              <a:spcBef>
                <a:spcPts val="0"/>
              </a:spcBef>
              <a:spcAft>
                <a:spcPts val="0"/>
              </a:spcAft>
              <a:buNone/>
            </a:pPr>
            <a:r>
              <a:rPr lang="en-US" sz="1000">
                <a:solidFill>
                  <a:schemeClr val="dk1"/>
                </a:solidFill>
              </a:rPr>
              <a:t> ┃ ┗ 📂 review-service</a:t>
            </a:r>
            <a:endParaRPr sz="1000">
              <a:solidFill>
                <a:schemeClr val="dk1"/>
              </a:solidFill>
            </a:endParaRPr>
          </a:p>
          <a:p>
            <a:pPr indent="0" lvl="0" marL="0" rtl="0" algn="l">
              <a:spcBef>
                <a:spcPts val="0"/>
              </a:spcBef>
              <a:spcAft>
                <a:spcPts val="0"/>
              </a:spcAft>
              <a:buNone/>
            </a:pPr>
            <a:r>
              <a:rPr lang="en-US" sz="1000">
                <a:solidFill>
                  <a:schemeClr val="dk1"/>
                </a:solidFill>
              </a:rPr>
              <a:t> ┣ 📂 frontend</a:t>
            </a:r>
            <a:endParaRPr sz="1000">
              <a:solidFill>
                <a:schemeClr val="dk1"/>
              </a:solidFill>
            </a:endParaRPr>
          </a:p>
          <a:p>
            <a:pPr indent="0" lvl="0" marL="0" rtl="0" algn="l">
              <a:spcBef>
                <a:spcPts val="0"/>
              </a:spcBef>
              <a:spcAft>
                <a:spcPts val="0"/>
              </a:spcAft>
              <a:buNone/>
            </a:pPr>
            <a:r>
              <a:rPr lang="en-US" sz="1000">
                <a:solidFill>
                  <a:schemeClr val="dk1"/>
                </a:solidFill>
              </a:rPr>
              <a:t> ┃ ┣ 📂 src</a:t>
            </a:r>
            <a:endParaRPr sz="1000">
              <a:solidFill>
                <a:schemeClr val="dk1"/>
              </a:solidFill>
            </a:endParaRPr>
          </a:p>
          <a:p>
            <a:pPr indent="0" lvl="0" marL="0" rtl="0" algn="l">
              <a:spcBef>
                <a:spcPts val="0"/>
              </a:spcBef>
              <a:spcAft>
                <a:spcPts val="0"/>
              </a:spcAft>
              <a:buNone/>
            </a:pPr>
            <a:r>
              <a:rPr lang="en-US" sz="1000">
                <a:solidFill>
                  <a:schemeClr val="dk1"/>
                </a:solidFill>
              </a:rPr>
              <a:t> ┃ ┣ 📂 components</a:t>
            </a:r>
            <a:endParaRPr sz="1000">
              <a:solidFill>
                <a:schemeClr val="dk1"/>
              </a:solidFill>
            </a:endParaRPr>
          </a:p>
          <a:p>
            <a:pPr indent="0" lvl="0" marL="0" rtl="0" algn="l">
              <a:spcBef>
                <a:spcPts val="0"/>
              </a:spcBef>
              <a:spcAft>
                <a:spcPts val="0"/>
              </a:spcAft>
              <a:buNone/>
            </a:pPr>
            <a:r>
              <a:rPr lang="en-US" sz="1000">
                <a:solidFill>
                  <a:schemeClr val="dk1"/>
                </a:solidFill>
              </a:rPr>
              <a:t> ┃ ┣ 📂 pages</a:t>
            </a:r>
            <a:endParaRPr sz="1000">
              <a:solidFill>
                <a:schemeClr val="dk1"/>
              </a:solidFill>
            </a:endParaRPr>
          </a:p>
          <a:p>
            <a:pPr indent="0" lvl="0" marL="0" rtl="0" algn="l">
              <a:spcBef>
                <a:spcPts val="0"/>
              </a:spcBef>
              <a:spcAft>
                <a:spcPts val="0"/>
              </a:spcAft>
              <a:buNone/>
            </a:pPr>
            <a:r>
              <a:rPr lang="en-US" sz="1000">
                <a:solidFill>
                  <a:schemeClr val="dk1"/>
                </a:solidFill>
              </a:rPr>
              <a:t> ┃ ┣ 📂 redux</a:t>
            </a:r>
            <a:endParaRPr sz="1000">
              <a:solidFill>
                <a:schemeClr val="dk1"/>
              </a:solidFill>
            </a:endParaRPr>
          </a:p>
          <a:p>
            <a:pPr indent="0" lvl="0" marL="0" rtl="0" algn="l">
              <a:spcBef>
                <a:spcPts val="0"/>
              </a:spcBef>
              <a:spcAft>
                <a:spcPts val="0"/>
              </a:spcAft>
              <a:buNone/>
            </a:pPr>
            <a:r>
              <a:rPr lang="en-US" sz="1000">
                <a:solidFill>
                  <a:schemeClr val="dk1"/>
                </a:solidFill>
              </a:rPr>
              <a:t> ┃ ┗ 📂 assets</a:t>
            </a:r>
            <a:endParaRPr sz="1000">
              <a:solidFill>
                <a:schemeClr val="dk1"/>
              </a:solidFill>
            </a:endParaRPr>
          </a:p>
          <a:p>
            <a:pPr indent="0" lvl="0" marL="0" rtl="0" algn="l">
              <a:spcBef>
                <a:spcPts val="0"/>
              </a:spcBef>
              <a:spcAft>
                <a:spcPts val="0"/>
              </a:spcAft>
              <a:buNone/>
            </a:pPr>
            <a:r>
              <a:rPr lang="en-US" sz="1000">
                <a:solidFill>
                  <a:schemeClr val="dk1"/>
                </a:solidFill>
              </a:rPr>
              <a:t> ┣ 📜 docker-compose.yml</a:t>
            </a:r>
            <a:endParaRPr sz="1000">
              <a:solidFill>
                <a:schemeClr val="dk1"/>
              </a:solidFill>
            </a:endParaRPr>
          </a:p>
          <a:p>
            <a:pPr indent="0" lvl="0" marL="0" rtl="0" algn="l">
              <a:spcBef>
                <a:spcPts val="0"/>
              </a:spcBef>
              <a:spcAft>
                <a:spcPts val="0"/>
              </a:spcAft>
              <a:buNone/>
            </a:pPr>
            <a:r>
              <a:rPr lang="en-US" sz="1000">
                <a:solidFill>
                  <a:schemeClr val="dk1"/>
                </a:solidFill>
              </a:rPr>
              <a:t> ┣ 📜 README.md</a:t>
            </a:r>
            <a:endParaRPr sz="1000">
              <a:solidFill>
                <a:schemeClr val="dk1"/>
              </a:solidFill>
            </a:endParaRPr>
          </a:p>
          <a:p>
            <a:pPr indent="0" lvl="0" marL="0" rtl="0" algn="l">
              <a:spcBef>
                <a:spcPts val="0"/>
              </a:spcBef>
              <a:spcAft>
                <a:spcPts val="0"/>
              </a:spcAft>
              <a:buNone/>
            </a:pPr>
            <a:r>
              <a:rPr lang="en-US" sz="1000">
                <a:solidFill>
                  <a:schemeClr val="dk1"/>
                </a:solidFill>
              </a:rPr>
              <a:t> ┣ 📜 .gitignore</a:t>
            </a:r>
            <a:endParaRPr sz="1000">
              <a:solidFill>
                <a:schemeClr val="dk1"/>
              </a:solidFill>
            </a:endParaRPr>
          </a:p>
          <a:p>
            <a:pPr indent="0" lvl="0" marL="0" rtl="0" algn="l">
              <a:spcBef>
                <a:spcPts val="0"/>
              </a:spcBef>
              <a:spcAft>
                <a:spcPts val="0"/>
              </a:spcAft>
              <a:buNone/>
            </a:pPr>
            <a:r>
              <a:rPr lang="en-US" sz="1000">
                <a:solidFill>
                  <a:schemeClr val="dk1"/>
                </a:solidFill>
              </a:rPr>
              <a:t> ┗ 📜 package.json</a:t>
            </a:r>
            <a:endParaRPr sz="1000">
              <a:solidFill>
                <a:schemeClr val="dk1"/>
              </a:solidFill>
            </a:endParaRPr>
          </a:p>
          <a:p>
            <a:pPr indent="0" lvl="0" marL="0" rtl="0" algn="l">
              <a:lnSpc>
                <a:spcPct val="14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t/>
            </a:r>
            <a:endParaRPr sz="1200">
              <a:solidFill>
                <a:schemeClr val="dk1"/>
              </a:solidFill>
              <a:latin typeface="Roboto Mono"/>
              <a:ea typeface="Roboto Mono"/>
              <a:cs typeface="Roboto Mono"/>
              <a:sym typeface="Roboto Mono"/>
            </a:endParaRPr>
          </a:p>
        </p:txBody>
      </p:sp>
      <p:pic>
        <p:nvPicPr>
          <p:cNvPr id="138" name="Google Shape;138;g3305e6a3d7c_0_32"/>
          <p:cNvPicPr preferRelativeResize="0"/>
          <p:nvPr/>
        </p:nvPicPr>
        <p:blipFill>
          <a:blip r:embed="rId3">
            <a:alphaModFix/>
          </a:blip>
          <a:stretch>
            <a:fillRect/>
          </a:stretch>
        </p:blipFill>
        <p:spPr>
          <a:xfrm>
            <a:off x="3775375" y="1609062"/>
            <a:ext cx="3304851" cy="4523324"/>
          </a:xfrm>
          <a:prstGeom prst="rect">
            <a:avLst/>
          </a:prstGeom>
          <a:noFill/>
          <a:ln>
            <a:noFill/>
          </a:ln>
        </p:spPr>
      </p:pic>
      <p:pic>
        <p:nvPicPr>
          <p:cNvPr id="139" name="Google Shape;139;g3305e6a3d7c_0_32"/>
          <p:cNvPicPr preferRelativeResize="0"/>
          <p:nvPr/>
        </p:nvPicPr>
        <p:blipFill rotWithShape="1">
          <a:blip r:embed="rId4">
            <a:alphaModFix/>
          </a:blip>
          <a:srcRect b="31712" l="1601" r="68004" t="0"/>
          <a:stretch/>
        </p:blipFill>
        <p:spPr>
          <a:xfrm>
            <a:off x="9714625" y="3851475"/>
            <a:ext cx="1958083" cy="2206551"/>
          </a:xfrm>
          <a:prstGeom prst="rect">
            <a:avLst/>
          </a:prstGeom>
          <a:noFill/>
          <a:ln>
            <a:noFill/>
          </a:ln>
        </p:spPr>
      </p:pic>
      <p:pic>
        <p:nvPicPr>
          <p:cNvPr id="140" name="Google Shape;140;g3305e6a3d7c_0_32"/>
          <p:cNvPicPr preferRelativeResize="0"/>
          <p:nvPr/>
        </p:nvPicPr>
        <p:blipFill rotWithShape="1">
          <a:blip r:embed="rId5">
            <a:alphaModFix/>
          </a:blip>
          <a:srcRect b="31656" l="1024" r="69606" t="0"/>
          <a:stretch/>
        </p:blipFill>
        <p:spPr>
          <a:xfrm>
            <a:off x="9714625" y="1448675"/>
            <a:ext cx="1958074" cy="2303241"/>
          </a:xfrm>
          <a:prstGeom prst="rect">
            <a:avLst/>
          </a:prstGeom>
          <a:noFill/>
          <a:ln>
            <a:noFill/>
          </a:ln>
        </p:spPr>
      </p:pic>
      <p:pic>
        <p:nvPicPr>
          <p:cNvPr id="141" name="Google Shape;141;g3305e6a3d7c_0_32"/>
          <p:cNvPicPr preferRelativeResize="0"/>
          <p:nvPr/>
        </p:nvPicPr>
        <p:blipFill rotWithShape="1">
          <a:blip r:embed="rId6">
            <a:alphaModFix/>
          </a:blip>
          <a:srcRect b="0" l="942" r="68550" t="0"/>
          <a:stretch/>
        </p:blipFill>
        <p:spPr>
          <a:xfrm>
            <a:off x="7459625" y="1609081"/>
            <a:ext cx="2024701" cy="346053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5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p:nvPr/>
        </p:nvSpPr>
        <p:spPr>
          <a:xfrm>
            <a:off x="161365" y="270936"/>
            <a:ext cx="11877176" cy="83172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chemeClr val="lt1"/>
                </a:solidFill>
                <a:latin typeface="Calibri"/>
                <a:ea typeface="Calibri"/>
                <a:cs typeface="Calibri"/>
                <a:sym typeface="Calibri"/>
              </a:rPr>
              <a:t>LITERATURE SURVEY</a:t>
            </a:r>
            <a:endParaRPr b="1" sz="4000">
              <a:solidFill>
                <a:schemeClr val="lt1"/>
              </a:solidFill>
              <a:latin typeface="Calibri"/>
              <a:ea typeface="Calibri"/>
              <a:cs typeface="Calibri"/>
              <a:sym typeface="Calibri"/>
            </a:endParaRPr>
          </a:p>
        </p:txBody>
      </p:sp>
      <p:sp>
        <p:nvSpPr>
          <p:cNvPr id="147" name="Google Shape;147;p9"/>
          <p:cNvSpPr txBox="1"/>
          <p:nvPr/>
        </p:nvSpPr>
        <p:spPr>
          <a:xfrm>
            <a:off x="696950" y="1370675"/>
            <a:ext cx="10655700" cy="475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1"/>
                </a:solidFill>
                <a:latin typeface="Calibri"/>
                <a:ea typeface="Calibri"/>
                <a:cs typeface="Calibri"/>
                <a:sym typeface="Calibri"/>
              </a:rPr>
              <a:t>Existing Systems:</a:t>
            </a:r>
            <a:endParaRPr b="1" sz="2000">
              <a:solidFill>
                <a:schemeClr val="dk1"/>
              </a:solidFill>
              <a:latin typeface="Calibri"/>
              <a:ea typeface="Calibri"/>
              <a:cs typeface="Calibri"/>
              <a:sym typeface="Calibri"/>
            </a:endParaRPr>
          </a:p>
          <a:p>
            <a:pPr indent="-355600" lvl="0" marL="457200" rtl="0" algn="l">
              <a:lnSpc>
                <a:spcPct val="115000"/>
              </a:lnSpc>
              <a:spcBef>
                <a:spcPts val="120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Traditional rental services are offline and lack automation.</a:t>
            </a:r>
            <a:endParaRPr sz="2000">
              <a:solidFill>
                <a:schemeClr val="dk1"/>
              </a:solidFill>
              <a:latin typeface="Calibri"/>
              <a:ea typeface="Calibri"/>
              <a:cs typeface="Calibri"/>
              <a:sym typeface="Calibri"/>
            </a:endParaRPr>
          </a:p>
          <a:p>
            <a:pPr indent="-355600" lvl="0" marL="457200" rtl="0" algn="l">
              <a:lnSpc>
                <a:spcPct val="115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Some online platforms exist but have limited functionality.</a:t>
            </a:r>
            <a:endParaRPr sz="20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000">
                <a:solidFill>
                  <a:schemeClr val="dk1"/>
                </a:solidFill>
                <a:latin typeface="Calibri"/>
                <a:ea typeface="Calibri"/>
                <a:cs typeface="Calibri"/>
                <a:sym typeface="Calibri"/>
              </a:rPr>
              <a:t>Gap Analysis:</a:t>
            </a:r>
            <a:endParaRPr b="1" sz="2000">
              <a:solidFill>
                <a:schemeClr val="dk1"/>
              </a:solidFill>
              <a:latin typeface="Calibri"/>
              <a:ea typeface="Calibri"/>
              <a:cs typeface="Calibri"/>
              <a:sym typeface="Calibri"/>
            </a:endParaRPr>
          </a:p>
          <a:p>
            <a:pPr indent="-355600" lvl="0" marL="457200" rtl="0" algn="l">
              <a:lnSpc>
                <a:spcPct val="115000"/>
              </a:lnSpc>
              <a:spcBef>
                <a:spcPts val="120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Lack of integrated systems supporting multiple categories.</a:t>
            </a:r>
            <a:endParaRPr sz="2000">
              <a:solidFill>
                <a:schemeClr val="dk1"/>
              </a:solidFill>
              <a:latin typeface="Calibri"/>
              <a:ea typeface="Calibri"/>
              <a:cs typeface="Calibri"/>
              <a:sym typeface="Calibri"/>
            </a:endParaRPr>
          </a:p>
          <a:p>
            <a:pPr indent="-355600" lvl="0" marL="457200" rtl="0" algn="l">
              <a:lnSpc>
                <a:spcPct val="115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Security concerns in existing platforms.</a:t>
            </a:r>
            <a:endParaRPr sz="2000">
              <a:solidFill>
                <a:schemeClr val="dk1"/>
              </a:solidFill>
              <a:latin typeface="Calibri"/>
              <a:ea typeface="Calibri"/>
              <a:cs typeface="Calibri"/>
              <a:sym typeface="Calibri"/>
            </a:endParaRPr>
          </a:p>
          <a:p>
            <a:pPr indent="-355600" lvl="0" marL="457200" rtl="0" algn="l">
              <a:lnSpc>
                <a:spcPct val="115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Limited backend scalability.</a:t>
            </a:r>
            <a:endParaRPr sz="20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000">
                <a:solidFill>
                  <a:schemeClr val="dk1"/>
                </a:solidFill>
                <a:latin typeface="Calibri"/>
                <a:ea typeface="Calibri"/>
                <a:cs typeface="Calibri"/>
                <a:sym typeface="Calibri"/>
              </a:rPr>
              <a:t>Proposed Solution:</a:t>
            </a:r>
            <a:endParaRPr b="1" sz="2000">
              <a:solidFill>
                <a:schemeClr val="dk1"/>
              </a:solidFill>
              <a:latin typeface="Calibri"/>
              <a:ea typeface="Calibri"/>
              <a:cs typeface="Calibri"/>
              <a:sym typeface="Calibri"/>
            </a:endParaRPr>
          </a:p>
          <a:p>
            <a:pPr indent="-355600" lvl="0" marL="457200" rtl="0" algn="l">
              <a:lnSpc>
                <a:spcPct val="115000"/>
              </a:lnSpc>
              <a:spcBef>
                <a:spcPts val="120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A multi-technology platform integrating Express.js, Spring Boot, and .NET.</a:t>
            </a:r>
            <a:endParaRPr sz="2000">
              <a:solidFill>
                <a:schemeClr val="dk1"/>
              </a:solidFill>
              <a:latin typeface="Calibri"/>
              <a:ea typeface="Calibri"/>
              <a:cs typeface="Calibri"/>
              <a:sym typeface="Calibri"/>
            </a:endParaRPr>
          </a:p>
          <a:p>
            <a:pPr indent="-355600" lvl="0" marL="457200" rtl="0" algn="l">
              <a:lnSpc>
                <a:spcPct val="115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Secure transactions and authentication with JWT.</a:t>
            </a:r>
            <a:endParaRPr sz="2000">
              <a:solidFill>
                <a:schemeClr val="dk1"/>
              </a:solidFill>
              <a:latin typeface="Calibri"/>
              <a:ea typeface="Calibri"/>
              <a:cs typeface="Calibri"/>
              <a:sym typeface="Calibri"/>
            </a:endParaRPr>
          </a:p>
          <a:p>
            <a:pPr indent="-355600" lvl="0" marL="457200" rtl="0" algn="l">
              <a:lnSpc>
                <a:spcPct val="115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Scalable cloud deployment using AWS and Docker.</a:t>
            </a:r>
            <a:endParaRPr sz="20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2021-12-08T03:36:21Z</dcterms:created>
  <dc:creator>VNOM</dc:creator>
</cp:coreProperties>
</file>