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9" r:id="rId6"/>
    <p:sldId id="260" r:id="rId7"/>
    <p:sldId id="280" r:id="rId8"/>
    <p:sldId id="261" r:id="rId9"/>
    <p:sldId id="262" r:id="rId10"/>
    <p:sldId id="263" r:id="rId11"/>
    <p:sldId id="283" r:id="rId12"/>
    <p:sldId id="264" r:id="rId13"/>
    <p:sldId id="265" r:id="rId14"/>
    <p:sldId id="282" r:id="rId15"/>
    <p:sldId id="266" r:id="rId16"/>
    <p:sldId id="275" r:id="rId17"/>
    <p:sldId id="276" r:id="rId18"/>
    <p:sldId id="272" r:id="rId19"/>
    <p:sldId id="267" r:id="rId20"/>
    <p:sldId id="273" r:id="rId21"/>
    <p:sldId id="274" r:id="rId22"/>
    <p:sldId id="268" r:id="rId23"/>
    <p:sldId id="278" r:id="rId24"/>
    <p:sldId id="269" r:id="rId25"/>
    <p:sldId id="281" r:id="rId26"/>
    <p:sldId id="271"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834AB9-85E3-42FF-BA25-E37C65E3A7EF}" v="15" dt="2025-04-26T01:03:06.16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01737" y="182683"/>
            <a:ext cx="6933565" cy="452120"/>
          </a:xfrm>
          <a:prstGeom prst="rect">
            <a:avLst/>
          </a:prstGeom>
        </p:spPr>
        <p:txBody>
          <a:bodyPr wrap="square" lIns="0" tIns="0" rIns="0" bIns="0">
            <a:spAutoFit/>
          </a:bodyPr>
          <a:lstStyle>
            <a:lvl1pPr>
              <a:defRPr sz="2800" b="1" i="0">
                <a:solidFill>
                  <a:srgbClr val="002060"/>
                </a:solidFill>
                <a:latin typeface="Cambria"/>
                <a:cs typeface="Cambr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206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p:txBody>
          <a:bodyPr lIns="0" tIns="0" rIns="0" bIns="0"/>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2060"/>
                </a:solidFill>
                <a:latin typeface="Cambria"/>
                <a:cs typeface="Cambr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7" name="Holder 7"/>
          <p:cNvSpPr>
            <a:spLocks noGrp="1"/>
          </p:cNvSpPr>
          <p:nvPr>
            <p:ph type="sldNum" sz="quarter" idx="7"/>
          </p:nvPr>
        </p:nvSpPr>
        <p:spPr/>
        <p:txBody>
          <a:bodyPr lIns="0" tIns="0" rIns="0" bIns="0"/>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206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5" name="Holder 5"/>
          <p:cNvSpPr>
            <a:spLocks noGrp="1"/>
          </p:cNvSpPr>
          <p:nvPr>
            <p:ph type="sldNum" sz="quarter" idx="7"/>
          </p:nvPr>
        </p:nvSpPr>
        <p:spPr/>
        <p:txBody>
          <a:bodyPr lIns="0" tIns="0" rIns="0" bIns="0"/>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4" name="Holder 4"/>
          <p:cNvSpPr>
            <a:spLocks noGrp="1"/>
          </p:cNvSpPr>
          <p:nvPr>
            <p:ph type="sldNum" sz="quarter" idx="7"/>
          </p:nvPr>
        </p:nvSpPr>
        <p:spPr/>
        <p:txBody>
          <a:bodyPr lIns="0" tIns="0" rIns="0" bIns="0"/>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48900" y="6302375"/>
            <a:ext cx="1481455" cy="0"/>
          </a:xfrm>
          <a:custGeom>
            <a:avLst/>
            <a:gdLst/>
            <a:ahLst/>
            <a:cxnLst/>
            <a:rect l="l" t="t" r="r" b="b"/>
            <a:pathLst>
              <a:path w="1481454">
                <a:moveTo>
                  <a:pt x="0" y="0"/>
                </a:moveTo>
                <a:lnTo>
                  <a:pt x="1481138" y="0"/>
                </a:lnTo>
              </a:path>
            </a:pathLst>
          </a:custGeom>
          <a:ln w="28574">
            <a:solidFill>
              <a:srgbClr val="A4238F"/>
            </a:solidFill>
          </a:ln>
        </p:spPr>
        <p:txBody>
          <a:bodyPr wrap="square" lIns="0" tIns="0" rIns="0" bIns="0" rtlCol="0"/>
          <a:lstStyle/>
          <a:p>
            <a:endParaRPr/>
          </a:p>
        </p:txBody>
      </p:sp>
      <p:sp>
        <p:nvSpPr>
          <p:cNvPr id="17" name="bg object 17"/>
          <p:cNvSpPr/>
          <p:nvPr/>
        </p:nvSpPr>
        <p:spPr>
          <a:xfrm>
            <a:off x="8696325" y="6302375"/>
            <a:ext cx="1539875" cy="0"/>
          </a:xfrm>
          <a:custGeom>
            <a:avLst/>
            <a:gdLst/>
            <a:ahLst/>
            <a:cxnLst/>
            <a:rect l="l" t="t" r="r" b="b"/>
            <a:pathLst>
              <a:path w="1539875">
                <a:moveTo>
                  <a:pt x="0" y="0"/>
                </a:moveTo>
                <a:lnTo>
                  <a:pt x="1539874" y="0"/>
                </a:lnTo>
              </a:path>
            </a:pathLst>
          </a:custGeom>
          <a:ln w="28574">
            <a:solidFill>
              <a:srgbClr val="A7CE38"/>
            </a:solidFill>
          </a:ln>
        </p:spPr>
        <p:txBody>
          <a:bodyPr wrap="square" lIns="0" tIns="0" rIns="0" bIns="0" rtlCol="0"/>
          <a:lstStyle/>
          <a:p>
            <a:endParaRPr/>
          </a:p>
        </p:txBody>
      </p:sp>
      <p:sp>
        <p:nvSpPr>
          <p:cNvPr id="18" name="bg object 18"/>
          <p:cNvSpPr/>
          <p:nvPr/>
        </p:nvSpPr>
        <p:spPr>
          <a:xfrm>
            <a:off x="7240588" y="6302375"/>
            <a:ext cx="1538605" cy="0"/>
          </a:xfrm>
          <a:custGeom>
            <a:avLst/>
            <a:gdLst/>
            <a:ahLst/>
            <a:cxnLst/>
            <a:rect l="l" t="t" r="r" b="b"/>
            <a:pathLst>
              <a:path w="1538604">
                <a:moveTo>
                  <a:pt x="0" y="0"/>
                </a:moveTo>
                <a:lnTo>
                  <a:pt x="1538287" y="0"/>
                </a:lnTo>
              </a:path>
            </a:pathLst>
          </a:custGeom>
          <a:ln w="28574">
            <a:solidFill>
              <a:srgbClr val="F48221"/>
            </a:solidFill>
          </a:ln>
        </p:spPr>
        <p:txBody>
          <a:bodyPr wrap="square" lIns="0" tIns="0" rIns="0" bIns="0" rtlCol="0"/>
          <a:lstStyle/>
          <a:p>
            <a:endParaRPr/>
          </a:p>
        </p:txBody>
      </p:sp>
      <p:sp>
        <p:nvSpPr>
          <p:cNvPr id="19" name="bg object 19"/>
          <p:cNvSpPr/>
          <p:nvPr/>
        </p:nvSpPr>
        <p:spPr>
          <a:xfrm>
            <a:off x="119062" y="895350"/>
            <a:ext cx="4351655" cy="25400"/>
          </a:xfrm>
          <a:custGeom>
            <a:avLst/>
            <a:gdLst/>
            <a:ahLst/>
            <a:cxnLst/>
            <a:rect l="l" t="t" r="r" b="b"/>
            <a:pathLst>
              <a:path w="4351655" h="25400">
                <a:moveTo>
                  <a:pt x="0" y="25399"/>
                </a:moveTo>
                <a:lnTo>
                  <a:pt x="4351336" y="0"/>
                </a:lnTo>
              </a:path>
            </a:pathLst>
          </a:custGeom>
          <a:ln w="57149">
            <a:solidFill>
              <a:srgbClr val="002060"/>
            </a:solidFill>
          </a:ln>
        </p:spPr>
        <p:txBody>
          <a:bodyPr wrap="square" lIns="0" tIns="0" rIns="0" bIns="0" rtlCol="0"/>
          <a:lstStyle/>
          <a:p>
            <a:endParaRPr/>
          </a:p>
        </p:txBody>
      </p:sp>
      <p:pic>
        <p:nvPicPr>
          <p:cNvPr id="20" name="bg object 20"/>
          <p:cNvPicPr/>
          <p:nvPr/>
        </p:nvPicPr>
        <p:blipFill>
          <a:blip r:embed="rId7" cstate="print"/>
          <a:stretch>
            <a:fillRect/>
          </a:stretch>
        </p:blipFill>
        <p:spPr>
          <a:xfrm>
            <a:off x="322087" y="138113"/>
            <a:ext cx="698244" cy="565451"/>
          </a:xfrm>
          <a:prstGeom prst="rect">
            <a:avLst/>
          </a:prstGeom>
        </p:spPr>
      </p:pic>
      <p:pic>
        <p:nvPicPr>
          <p:cNvPr id="21" name="bg object 21"/>
          <p:cNvPicPr/>
          <p:nvPr/>
        </p:nvPicPr>
        <p:blipFill>
          <a:blip r:embed="rId8" cstate="print"/>
          <a:stretch>
            <a:fillRect/>
          </a:stretch>
        </p:blipFill>
        <p:spPr>
          <a:xfrm>
            <a:off x="10990263" y="138113"/>
            <a:ext cx="980829" cy="560386"/>
          </a:xfrm>
          <a:prstGeom prst="rect">
            <a:avLst/>
          </a:prstGeom>
        </p:spPr>
      </p:pic>
      <p:sp>
        <p:nvSpPr>
          <p:cNvPr id="2" name="Holder 2"/>
          <p:cNvSpPr>
            <a:spLocks noGrp="1"/>
          </p:cNvSpPr>
          <p:nvPr>
            <p:ph type="title"/>
          </p:nvPr>
        </p:nvSpPr>
        <p:spPr>
          <a:xfrm>
            <a:off x="1201737" y="182683"/>
            <a:ext cx="9599295" cy="452120"/>
          </a:xfrm>
          <a:prstGeom prst="rect">
            <a:avLst/>
          </a:prstGeom>
        </p:spPr>
        <p:txBody>
          <a:bodyPr wrap="square" lIns="0" tIns="0" rIns="0" bIns="0">
            <a:spAutoFit/>
          </a:bodyPr>
          <a:lstStyle>
            <a:lvl1pPr>
              <a:defRPr sz="2800" b="1" i="0">
                <a:solidFill>
                  <a:srgbClr val="002060"/>
                </a:solidFill>
                <a:latin typeface="Cambria"/>
                <a:cs typeface="Cambria"/>
              </a:defRPr>
            </a:lvl1pPr>
          </a:lstStyle>
          <a:p>
            <a:endParaRPr/>
          </a:p>
        </p:txBody>
      </p:sp>
      <p:sp>
        <p:nvSpPr>
          <p:cNvPr id="3" name="Holder 3"/>
          <p:cNvSpPr>
            <a:spLocks noGrp="1"/>
          </p:cNvSpPr>
          <p:nvPr>
            <p:ph type="body" idx="1"/>
          </p:nvPr>
        </p:nvSpPr>
        <p:spPr>
          <a:xfrm>
            <a:off x="1288093" y="1060742"/>
            <a:ext cx="9531350" cy="1391285"/>
          </a:xfrm>
          <a:prstGeom prst="rect">
            <a:avLst/>
          </a:prstGeom>
        </p:spPr>
        <p:txBody>
          <a:bodyPr wrap="square" lIns="0" tIns="0" rIns="0" bIns="0">
            <a:spAutoFit/>
          </a:bodyPr>
          <a:lstStyle>
            <a:lvl1pPr>
              <a:defRPr sz="32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5/27/2025</a:t>
            </a:fld>
            <a:endParaRPr lang="en-US"/>
          </a:p>
        </p:txBody>
      </p:sp>
      <p:sp>
        <p:nvSpPr>
          <p:cNvPr id="6" name="Holder 6"/>
          <p:cNvSpPr>
            <a:spLocks noGrp="1"/>
          </p:cNvSpPr>
          <p:nvPr>
            <p:ph type="sldNum" sz="quarter" idx="7"/>
          </p:nvPr>
        </p:nvSpPr>
        <p:spPr>
          <a:xfrm>
            <a:off x="11020754" y="6422751"/>
            <a:ext cx="298450" cy="234315"/>
          </a:xfrm>
          <a:prstGeom prst="rect">
            <a:avLst/>
          </a:prstGeom>
        </p:spPr>
        <p:txBody>
          <a:bodyPr wrap="square" lIns="0" tIns="0" rIns="0" bIns="0">
            <a:spAutoFit/>
          </a:bodyPr>
          <a:lstStyle>
            <a:lvl1pPr>
              <a:defRPr sz="1400" b="1" i="0">
                <a:solidFill>
                  <a:srgbClr val="002060"/>
                </a:solidFill>
                <a:latin typeface="Cambria"/>
                <a:cs typeface="Cambria"/>
              </a:defRPr>
            </a:lvl1pPr>
          </a:lstStyle>
          <a:p>
            <a:pPr marL="129539">
              <a:lnSpc>
                <a:spcPct val="100000"/>
              </a:lnSpc>
              <a:spcBef>
                <a:spcPts val="15"/>
              </a:spcBef>
            </a:pPr>
            <a:fld id="{81D60167-4931-47E6-BA6A-407CBD079E47}" type="slidenum">
              <a:rPr spc="45" dirty="0"/>
              <a:t>‹#›</a:t>
            </a:fld>
            <a:endParaRPr spc="45"/>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597633" y="88090"/>
            <a:ext cx="967925" cy="903864"/>
          </a:xfrm>
          <a:prstGeom prst="rect">
            <a:avLst/>
          </a:prstGeom>
        </p:spPr>
      </p:pic>
      <p:pic>
        <p:nvPicPr>
          <p:cNvPr id="3" name="object 3"/>
          <p:cNvPicPr/>
          <p:nvPr/>
        </p:nvPicPr>
        <p:blipFill>
          <a:blip r:embed="rId3" cstate="print"/>
          <a:stretch>
            <a:fillRect/>
          </a:stretch>
        </p:blipFill>
        <p:spPr>
          <a:xfrm>
            <a:off x="5159375" y="5467350"/>
            <a:ext cx="2216986" cy="798512"/>
          </a:xfrm>
          <a:prstGeom prst="rect">
            <a:avLst/>
          </a:prstGeom>
        </p:spPr>
      </p:pic>
      <p:sp>
        <p:nvSpPr>
          <p:cNvPr id="4" name="object 4"/>
          <p:cNvSpPr txBox="1">
            <a:spLocks noGrp="1"/>
          </p:cNvSpPr>
          <p:nvPr>
            <p:ph type="title"/>
          </p:nvPr>
        </p:nvSpPr>
        <p:spPr>
          <a:xfrm>
            <a:off x="1871787" y="1035939"/>
            <a:ext cx="8735060" cy="629285"/>
          </a:xfrm>
          <a:prstGeom prst="rect">
            <a:avLst/>
          </a:prstGeom>
        </p:spPr>
        <p:txBody>
          <a:bodyPr vert="horz" wrap="square" lIns="0" tIns="13970" rIns="0" bIns="0" rtlCol="0">
            <a:spAutoFit/>
          </a:bodyPr>
          <a:lstStyle/>
          <a:p>
            <a:pPr marL="12700">
              <a:lnSpc>
                <a:spcPct val="100000"/>
              </a:lnSpc>
              <a:spcBef>
                <a:spcPts val="110"/>
              </a:spcBef>
            </a:pPr>
            <a:r>
              <a:rPr sz="3950"/>
              <a:t>B</a:t>
            </a:r>
            <a:r>
              <a:rPr sz="3950" spc="-45"/>
              <a:t> </a:t>
            </a:r>
            <a:r>
              <a:rPr sz="3950"/>
              <a:t>V</a:t>
            </a:r>
            <a:r>
              <a:rPr sz="3950" spc="-30"/>
              <a:t> </a:t>
            </a:r>
            <a:r>
              <a:rPr sz="3950"/>
              <a:t>RAJU</a:t>
            </a:r>
            <a:r>
              <a:rPr sz="3950" spc="-25"/>
              <a:t> </a:t>
            </a:r>
            <a:r>
              <a:rPr sz="3950"/>
              <a:t>INSTITUTE</a:t>
            </a:r>
            <a:r>
              <a:rPr sz="3950" spc="-35"/>
              <a:t> </a:t>
            </a:r>
            <a:r>
              <a:rPr sz="3950"/>
              <a:t>OF</a:t>
            </a:r>
            <a:r>
              <a:rPr sz="3950" spc="-25"/>
              <a:t> </a:t>
            </a:r>
            <a:r>
              <a:rPr sz="3950" spc="-10"/>
              <a:t>TECHNOLOGY</a:t>
            </a:r>
            <a:endParaRPr sz="3950"/>
          </a:p>
        </p:txBody>
      </p:sp>
      <p:sp>
        <p:nvSpPr>
          <p:cNvPr id="5" name="object 5"/>
          <p:cNvSpPr txBox="1"/>
          <p:nvPr/>
        </p:nvSpPr>
        <p:spPr>
          <a:xfrm>
            <a:off x="1580784" y="1657588"/>
            <a:ext cx="9291102" cy="2375613"/>
          </a:xfrm>
          <a:prstGeom prst="rect">
            <a:avLst/>
          </a:prstGeom>
        </p:spPr>
        <p:txBody>
          <a:bodyPr vert="horz" wrap="square" lIns="0" tIns="43815" rIns="0" bIns="0" rtlCol="0" anchor="t">
            <a:spAutoFit/>
          </a:bodyPr>
          <a:lstStyle/>
          <a:p>
            <a:pPr marL="2735580" marR="1369695" indent="901700">
              <a:lnSpc>
                <a:spcPts val="1939"/>
              </a:lnSpc>
              <a:spcBef>
                <a:spcPts val="345"/>
              </a:spcBef>
            </a:pPr>
            <a:r>
              <a:rPr sz="1800" b="1" dirty="0">
                <a:solidFill>
                  <a:srgbClr val="002060"/>
                </a:solidFill>
                <a:latin typeface="Cambria"/>
                <a:cs typeface="Cambria"/>
              </a:rPr>
              <a:t>(UGC</a:t>
            </a:r>
            <a:r>
              <a:rPr sz="1800" b="1" spc="-65" dirty="0">
                <a:solidFill>
                  <a:srgbClr val="002060"/>
                </a:solidFill>
                <a:latin typeface="Cambria"/>
                <a:cs typeface="Cambria"/>
              </a:rPr>
              <a:t> </a:t>
            </a:r>
            <a:r>
              <a:rPr sz="1800" b="1" spc="-10" dirty="0">
                <a:solidFill>
                  <a:srgbClr val="002060"/>
                </a:solidFill>
                <a:latin typeface="Cambria"/>
                <a:cs typeface="Cambria"/>
              </a:rPr>
              <a:t>Autonomous) </a:t>
            </a:r>
            <a:r>
              <a:rPr sz="1800" b="1" spc="-20" dirty="0" err="1">
                <a:solidFill>
                  <a:srgbClr val="002060"/>
                </a:solidFill>
                <a:latin typeface="Cambria"/>
                <a:cs typeface="Cambria"/>
              </a:rPr>
              <a:t>Vishnupur</a:t>
            </a:r>
            <a:r>
              <a:rPr sz="1800" b="1" spc="-20" dirty="0">
                <a:solidFill>
                  <a:srgbClr val="002060"/>
                </a:solidFill>
                <a:latin typeface="Cambria"/>
                <a:cs typeface="Cambria"/>
              </a:rPr>
              <a:t>,</a:t>
            </a:r>
            <a:r>
              <a:rPr sz="1800" b="1" spc="-35" dirty="0">
                <a:solidFill>
                  <a:srgbClr val="002060"/>
                </a:solidFill>
                <a:latin typeface="Cambria"/>
                <a:cs typeface="Cambria"/>
              </a:rPr>
              <a:t> </a:t>
            </a:r>
            <a:r>
              <a:rPr sz="1800" b="1" spc="-20" dirty="0" err="1">
                <a:solidFill>
                  <a:srgbClr val="002060"/>
                </a:solidFill>
                <a:latin typeface="Cambria"/>
                <a:cs typeface="Cambria"/>
              </a:rPr>
              <a:t>Narsapur,</a:t>
            </a:r>
            <a:r>
              <a:rPr sz="1800" b="1" dirty="0" err="1">
                <a:solidFill>
                  <a:srgbClr val="002060"/>
                </a:solidFill>
                <a:latin typeface="Cambria"/>
                <a:cs typeface="Cambria"/>
              </a:rPr>
              <a:t>Medak</a:t>
            </a:r>
            <a:r>
              <a:rPr sz="1800" b="1" spc="-30" dirty="0">
                <a:solidFill>
                  <a:srgbClr val="002060"/>
                </a:solidFill>
                <a:latin typeface="Cambria"/>
                <a:cs typeface="Cambria"/>
              </a:rPr>
              <a:t> </a:t>
            </a:r>
            <a:r>
              <a:rPr lang="en-GB" b="1" spc="-10" dirty="0">
                <a:solidFill>
                  <a:srgbClr val="002060"/>
                </a:solidFill>
                <a:latin typeface="Cambria"/>
                <a:cs typeface="Cambria"/>
              </a:rPr>
              <a:t>District</a:t>
            </a:r>
            <a:endParaRPr lang="en-US" dirty="0">
              <a:solidFill>
                <a:srgbClr val="000000"/>
              </a:solidFill>
              <a:latin typeface="Cambria"/>
              <a:cs typeface="Cambria"/>
            </a:endParaRPr>
          </a:p>
          <a:p>
            <a:pPr marL="920115" algn="ctr">
              <a:spcBef>
                <a:spcPts val="320"/>
              </a:spcBef>
            </a:pPr>
            <a:r>
              <a:rPr lang="en-GB" sz="2400" b="1" spc="-10" dirty="0">
                <a:solidFill>
                  <a:srgbClr val="C55A11"/>
                </a:solidFill>
                <a:latin typeface="Cambria"/>
                <a:cs typeface="Cambria"/>
              </a:rPr>
              <a:t>Department</a:t>
            </a:r>
            <a:r>
              <a:rPr sz="2400" b="1" spc="-65" dirty="0">
                <a:solidFill>
                  <a:srgbClr val="C55A11"/>
                </a:solidFill>
                <a:latin typeface="Cambria"/>
                <a:cs typeface="Cambria"/>
              </a:rPr>
              <a:t> </a:t>
            </a:r>
            <a:r>
              <a:rPr sz="2400" b="1" dirty="0">
                <a:solidFill>
                  <a:srgbClr val="C55A11"/>
                </a:solidFill>
                <a:latin typeface="Cambria"/>
                <a:cs typeface="Cambria"/>
              </a:rPr>
              <a:t>of</a:t>
            </a:r>
            <a:r>
              <a:rPr sz="2400" b="1" spc="-65" dirty="0">
                <a:solidFill>
                  <a:srgbClr val="C55A11"/>
                </a:solidFill>
                <a:latin typeface="Cambria"/>
                <a:cs typeface="Cambria"/>
              </a:rPr>
              <a:t> </a:t>
            </a:r>
            <a:r>
              <a:rPr sz="2400" b="1" spc="-10" dirty="0">
                <a:solidFill>
                  <a:srgbClr val="C55A11"/>
                </a:solidFill>
                <a:latin typeface="Cambria"/>
                <a:cs typeface="Cambria"/>
              </a:rPr>
              <a:t>Computer</a:t>
            </a:r>
            <a:r>
              <a:rPr sz="2400" b="1" spc="-65" dirty="0">
                <a:solidFill>
                  <a:srgbClr val="C55A11"/>
                </a:solidFill>
                <a:latin typeface="Cambria"/>
                <a:cs typeface="Cambria"/>
              </a:rPr>
              <a:t> </a:t>
            </a:r>
            <a:r>
              <a:rPr sz="2400" b="1" dirty="0">
                <a:solidFill>
                  <a:srgbClr val="C55A11"/>
                </a:solidFill>
                <a:latin typeface="Cambria"/>
                <a:cs typeface="Cambria"/>
              </a:rPr>
              <a:t>Science</a:t>
            </a:r>
            <a:r>
              <a:rPr sz="2400" b="1" spc="-65" dirty="0">
                <a:solidFill>
                  <a:srgbClr val="C55A11"/>
                </a:solidFill>
                <a:latin typeface="Cambria"/>
                <a:cs typeface="Cambria"/>
              </a:rPr>
              <a:t> </a:t>
            </a:r>
            <a:r>
              <a:rPr lang="en-GB" sz="2400" b="1" dirty="0">
                <a:solidFill>
                  <a:srgbClr val="C55A11"/>
                </a:solidFill>
                <a:latin typeface="Cambria"/>
                <a:cs typeface="Cambria"/>
              </a:rPr>
              <a:t>and</a:t>
            </a:r>
            <a:r>
              <a:rPr lang="en-GB" sz="2400" b="1" spc="-65" dirty="0">
                <a:solidFill>
                  <a:srgbClr val="C55A11"/>
                </a:solidFill>
                <a:latin typeface="Cambria"/>
                <a:cs typeface="Cambria"/>
              </a:rPr>
              <a:t> </a:t>
            </a:r>
            <a:r>
              <a:rPr lang="en-GB" sz="2400" b="1" spc="-10" dirty="0">
                <a:solidFill>
                  <a:srgbClr val="C55A11"/>
                </a:solidFill>
                <a:latin typeface="Cambria"/>
                <a:cs typeface="Cambria"/>
              </a:rPr>
              <a:t>Engineering</a:t>
            </a:r>
            <a:endParaRPr lang="en-US" sz="2400" dirty="0">
              <a:latin typeface="Cambria"/>
              <a:cs typeface="Cambria"/>
            </a:endParaRPr>
          </a:p>
          <a:p>
            <a:pPr marL="920750" algn="ctr">
              <a:lnSpc>
                <a:spcPct val="100000"/>
              </a:lnSpc>
              <a:spcBef>
                <a:spcPts val="710"/>
              </a:spcBef>
            </a:pPr>
            <a:r>
              <a:rPr sz="2400" b="1" dirty="0">
                <a:solidFill>
                  <a:srgbClr val="C55A11"/>
                </a:solidFill>
                <a:latin typeface="Cambria"/>
                <a:cs typeface="Cambria"/>
              </a:rPr>
              <a:t>Minor</a:t>
            </a:r>
            <a:r>
              <a:rPr sz="2400" b="1" spc="-40" dirty="0">
                <a:solidFill>
                  <a:srgbClr val="C55A11"/>
                </a:solidFill>
                <a:latin typeface="Cambria"/>
                <a:cs typeface="Cambria"/>
              </a:rPr>
              <a:t> </a:t>
            </a:r>
            <a:r>
              <a:rPr sz="2400" b="1" dirty="0">
                <a:solidFill>
                  <a:srgbClr val="C55A11"/>
                </a:solidFill>
                <a:latin typeface="Cambria"/>
                <a:cs typeface="Cambria"/>
              </a:rPr>
              <a:t>Project</a:t>
            </a:r>
            <a:r>
              <a:rPr sz="2400" b="1" spc="-35" dirty="0">
                <a:solidFill>
                  <a:srgbClr val="C55A11"/>
                </a:solidFill>
                <a:latin typeface="Cambria"/>
                <a:cs typeface="Cambria"/>
              </a:rPr>
              <a:t> </a:t>
            </a:r>
            <a:r>
              <a:rPr sz="2400" b="1" dirty="0">
                <a:solidFill>
                  <a:srgbClr val="C55A11"/>
                </a:solidFill>
                <a:latin typeface="Cambria"/>
                <a:cs typeface="Cambria"/>
              </a:rPr>
              <a:t>–</a:t>
            </a:r>
            <a:r>
              <a:rPr sz="2400" b="1" spc="-35" dirty="0">
                <a:solidFill>
                  <a:srgbClr val="C55A11"/>
                </a:solidFill>
                <a:latin typeface="Cambria"/>
                <a:cs typeface="Cambria"/>
              </a:rPr>
              <a:t> </a:t>
            </a:r>
            <a:r>
              <a:rPr sz="2400" b="1" dirty="0">
                <a:solidFill>
                  <a:srgbClr val="C55A11"/>
                </a:solidFill>
                <a:latin typeface="Cambria"/>
                <a:cs typeface="Cambria"/>
              </a:rPr>
              <a:t>Final</a:t>
            </a:r>
            <a:r>
              <a:rPr sz="2400" b="1" spc="-40" dirty="0">
                <a:solidFill>
                  <a:srgbClr val="C55A11"/>
                </a:solidFill>
                <a:latin typeface="Cambria"/>
                <a:cs typeface="Cambria"/>
              </a:rPr>
              <a:t> </a:t>
            </a:r>
            <a:r>
              <a:rPr sz="2400" b="1" spc="-10" dirty="0">
                <a:solidFill>
                  <a:srgbClr val="C55A11"/>
                </a:solidFill>
                <a:latin typeface="Cambria"/>
                <a:cs typeface="Cambria"/>
              </a:rPr>
              <a:t>Review</a:t>
            </a:r>
            <a:endParaRPr sz="2400" dirty="0">
              <a:latin typeface="Cambria"/>
              <a:cs typeface="Cambria"/>
            </a:endParaRPr>
          </a:p>
          <a:p>
            <a:pPr>
              <a:lnSpc>
                <a:spcPct val="100000"/>
              </a:lnSpc>
              <a:spcBef>
                <a:spcPts val="515"/>
              </a:spcBef>
            </a:pPr>
            <a:endParaRPr sz="2400" dirty="0">
              <a:latin typeface="Cambria"/>
              <a:cs typeface="Cambria"/>
            </a:endParaRPr>
          </a:p>
          <a:p>
            <a:pPr marL="12700"/>
            <a:r>
              <a:rPr lang="en-GB" b="1" spc="95" dirty="0">
                <a:latin typeface="Cambria"/>
                <a:cs typeface="Cambria"/>
              </a:rPr>
              <a:t> </a:t>
            </a:r>
            <a:r>
              <a:rPr sz="1800" b="1" spc="95" dirty="0">
                <a:latin typeface="Cambria"/>
                <a:cs typeface="Cambria"/>
              </a:rPr>
              <a:t>Title</a:t>
            </a:r>
            <a:r>
              <a:rPr sz="1800" b="1" spc="220" dirty="0">
                <a:latin typeface="Cambria"/>
                <a:cs typeface="Cambria"/>
              </a:rPr>
              <a:t> </a:t>
            </a:r>
            <a:r>
              <a:rPr sz="1800" b="1" spc="60" dirty="0">
                <a:latin typeface="Cambria"/>
                <a:cs typeface="Cambria"/>
              </a:rPr>
              <a:t>:</a:t>
            </a:r>
            <a:r>
              <a:rPr lang="en-US" sz="1800" b="1" spc="60" dirty="0">
                <a:latin typeface="Cambria"/>
                <a:cs typeface="Cambria"/>
              </a:rPr>
              <a:t>Driver </a:t>
            </a:r>
            <a:r>
              <a:rPr lang="en-US" sz="1800" b="1" spc="60" dirty="0" err="1">
                <a:latin typeface="Cambria"/>
                <a:cs typeface="Cambria"/>
              </a:rPr>
              <a:t>Fatigueness</a:t>
            </a:r>
            <a:r>
              <a:rPr lang="en-US" sz="1800" b="1" spc="60" dirty="0">
                <a:latin typeface="Cambria"/>
                <a:cs typeface="Cambria"/>
              </a:rPr>
              <a:t> Detection Using a Hybrid CNN-LSTM  Approach with </a:t>
            </a:r>
            <a:r>
              <a:rPr lang="en-US" b="1" spc="60" dirty="0">
                <a:latin typeface="Cambria"/>
                <a:cs typeface="Cambria"/>
              </a:rPr>
              <a:t>  </a:t>
            </a:r>
          </a:p>
          <a:p>
            <a:pPr marL="12700"/>
            <a:r>
              <a:rPr lang="en-US" sz="1800" b="1" spc="60" dirty="0">
                <a:latin typeface="Cambria"/>
                <a:cs typeface="Cambria"/>
              </a:rPr>
              <a:t> D-Lib Based Facial Analysis</a:t>
            </a:r>
            <a:endParaRPr sz="1800" dirty="0">
              <a:latin typeface="Cambria"/>
              <a:cs typeface="Cambria"/>
            </a:endParaRPr>
          </a:p>
        </p:txBody>
      </p:sp>
      <p:sp>
        <p:nvSpPr>
          <p:cNvPr id="6" name="object 6"/>
          <p:cNvSpPr txBox="1"/>
          <p:nvPr/>
        </p:nvSpPr>
        <p:spPr>
          <a:xfrm>
            <a:off x="472195" y="4735965"/>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95">
                <a:latin typeface="Cambria"/>
                <a:cs typeface="Cambria"/>
              </a:rPr>
              <a:t>By</a:t>
            </a:r>
            <a:r>
              <a:rPr sz="1800" spc="95">
                <a:latin typeface="Cambria"/>
                <a:cs typeface="Cambria"/>
              </a:rPr>
              <a:t>:</a:t>
            </a:r>
            <a:endParaRPr sz="1800">
              <a:latin typeface="Cambria"/>
              <a:cs typeface="Cambria"/>
            </a:endParaRPr>
          </a:p>
        </p:txBody>
      </p:sp>
      <p:sp>
        <p:nvSpPr>
          <p:cNvPr id="7" name="object 7"/>
          <p:cNvSpPr txBox="1"/>
          <p:nvPr/>
        </p:nvSpPr>
        <p:spPr>
          <a:xfrm>
            <a:off x="472195" y="5035685"/>
            <a:ext cx="3718805" cy="1449115"/>
          </a:xfrm>
          <a:prstGeom prst="rect">
            <a:avLst/>
          </a:prstGeom>
        </p:spPr>
        <p:txBody>
          <a:bodyPr vert="horz" wrap="square" lIns="0" tIns="12700" rIns="0" bIns="0" rtlCol="0">
            <a:spAutoFit/>
          </a:bodyPr>
          <a:lstStyle/>
          <a:p>
            <a:pPr marL="12700" marR="5080" algn="just">
              <a:lnSpc>
                <a:spcPct val="100000"/>
              </a:lnSpc>
              <a:spcBef>
                <a:spcPts val="100"/>
              </a:spcBef>
            </a:pPr>
            <a:r>
              <a:rPr lang="en-IN" spc="140">
                <a:latin typeface="Cambria"/>
                <a:cs typeface="Cambria"/>
              </a:rPr>
              <a:t>23211A05D0: K. Kalyan Yadav</a:t>
            </a:r>
          </a:p>
          <a:p>
            <a:pPr marL="12700" marR="5080" algn="just">
              <a:lnSpc>
                <a:spcPct val="100000"/>
              </a:lnSpc>
              <a:spcBef>
                <a:spcPts val="100"/>
              </a:spcBef>
            </a:pPr>
            <a:r>
              <a:rPr lang="en-IN" sz="1800" spc="140">
                <a:latin typeface="Cambria"/>
                <a:cs typeface="Cambria"/>
              </a:rPr>
              <a:t>23211A05F4: K. </a:t>
            </a:r>
            <a:r>
              <a:rPr lang="en-IN" spc="140">
                <a:latin typeface="Cambria"/>
                <a:cs typeface="Cambria"/>
              </a:rPr>
              <a:t>Tejas Kumar</a:t>
            </a:r>
          </a:p>
          <a:p>
            <a:pPr marL="12700" marR="5080" algn="just">
              <a:lnSpc>
                <a:spcPct val="100000"/>
              </a:lnSpc>
              <a:spcBef>
                <a:spcPts val="100"/>
              </a:spcBef>
            </a:pPr>
            <a:r>
              <a:rPr lang="en-IN" spc="140">
                <a:latin typeface="Cambria"/>
                <a:cs typeface="Cambria"/>
              </a:rPr>
              <a:t>23211A05F9: K. Manoj Kumar</a:t>
            </a:r>
          </a:p>
          <a:p>
            <a:pPr marL="12700" marR="5080" algn="just">
              <a:lnSpc>
                <a:spcPct val="100000"/>
              </a:lnSpc>
              <a:spcBef>
                <a:spcPts val="100"/>
              </a:spcBef>
            </a:pPr>
            <a:r>
              <a:rPr lang="en-IN" spc="140">
                <a:latin typeface="Cambria"/>
                <a:cs typeface="Cambria"/>
              </a:rPr>
              <a:t>23211A05G2: L. Vishnu Nayak</a:t>
            </a:r>
          </a:p>
          <a:p>
            <a:pPr marL="12700" marR="5080" algn="just">
              <a:lnSpc>
                <a:spcPct val="100000"/>
              </a:lnSpc>
              <a:spcBef>
                <a:spcPts val="100"/>
              </a:spcBef>
            </a:pPr>
            <a:endParaRPr sz="1800">
              <a:latin typeface="Cambria"/>
              <a:cs typeface="Cambria"/>
            </a:endParaRPr>
          </a:p>
        </p:txBody>
      </p:sp>
      <p:sp>
        <p:nvSpPr>
          <p:cNvPr id="8" name="object 8"/>
          <p:cNvSpPr txBox="1"/>
          <p:nvPr/>
        </p:nvSpPr>
        <p:spPr>
          <a:xfrm>
            <a:off x="8224247" y="4823386"/>
            <a:ext cx="3416300" cy="1397819"/>
          </a:xfrm>
          <a:prstGeom prst="rect">
            <a:avLst/>
          </a:prstGeom>
        </p:spPr>
        <p:txBody>
          <a:bodyPr vert="horz" wrap="square" lIns="0" tIns="12700" rIns="0" bIns="0" rtlCol="0">
            <a:spAutoFit/>
          </a:bodyPr>
          <a:lstStyle/>
          <a:p>
            <a:pPr marL="12700">
              <a:lnSpc>
                <a:spcPct val="100000"/>
              </a:lnSpc>
              <a:spcBef>
                <a:spcPts val="100"/>
              </a:spcBef>
            </a:pPr>
            <a:r>
              <a:rPr sz="1800" b="1" spc="100">
                <a:latin typeface="Cambria"/>
                <a:cs typeface="Cambria"/>
              </a:rPr>
              <a:t>Guided</a:t>
            </a:r>
            <a:r>
              <a:rPr sz="1800" b="1" spc="235">
                <a:latin typeface="Cambria"/>
                <a:cs typeface="Cambria"/>
              </a:rPr>
              <a:t> </a:t>
            </a:r>
            <a:r>
              <a:rPr sz="1800" b="1" spc="100">
                <a:latin typeface="Cambria"/>
                <a:cs typeface="Cambria"/>
              </a:rPr>
              <a:t>By:</a:t>
            </a:r>
            <a:endParaRPr sz="1800">
              <a:latin typeface="Cambria"/>
              <a:cs typeface="Cambria"/>
            </a:endParaRPr>
          </a:p>
          <a:p>
            <a:pPr marL="12700" marR="5080">
              <a:lnSpc>
                <a:spcPct val="100000"/>
              </a:lnSpc>
            </a:pPr>
            <a:r>
              <a:rPr lang="en-IN" spc="150">
                <a:latin typeface="Cambria"/>
                <a:cs typeface="Cambria"/>
              </a:rPr>
              <a:t>Mrs. G. Ramani</a:t>
            </a:r>
          </a:p>
          <a:p>
            <a:pPr marL="12700" marR="5080">
              <a:lnSpc>
                <a:spcPct val="100000"/>
              </a:lnSpc>
            </a:pPr>
            <a:r>
              <a:rPr lang="en-IN" sz="1800" spc="150">
                <a:latin typeface="Cambria"/>
                <a:cs typeface="Cambria"/>
              </a:rPr>
              <a:t>Assistant Professor</a:t>
            </a:r>
            <a:endParaRPr lang="en-IN" sz="1800">
              <a:latin typeface="Cambria"/>
              <a:cs typeface="Cambria"/>
            </a:endParaRPr>
          </a:p>
          <a:p>
            <a:pPr marL="12700" marR="5080"/>
            <a:r>
              <a:rPr lang="en-IN">
                <a:latin typeface="Times New Roman" panose="02020603050405020304" pitchFamily="18" charset="0"/>
                <a:cs typeface="Times New Roman" panose="02020603050405020304" pitchFamily="18" charset="0"/>
              </a:rPr>
              <a:t>BV Raju Institute of Technology</a:t>
            </a:r>
          </a:p>
          <a:p>
            <a:pPr marL="12700" marR="5080">
              <a:lnSpc>
                <a:spcPct val="100000"/>
              </a:lnSpc>
            </a:pPr>
            <a:endParaRPr sz="180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a:t>Proposed</a:t>
            </a:r>
            <a:r>
              <a:rPr spc="335"/>
              <a:t> </a:t>
            </a:r>
            <a:r>
              <a:rPr spc="135"/>
              <a:t>Modules</a:t>
            </a:r>
            <a:r>
              <a:rPr spc="335"/>
              <a:t> </a:t>
            </a:r>
            <a:r>
              <a:rPr spc="-254"/>
              <a:t>(</a:t>
            </a:r>
            <a:r>
              <a:rPr spc="330"/>
              <a:t> </a:t>
            </a:r>
            <a:r>
              <a:rPr spc="195"/>
              <a:t>List</a:t>
            </a:r>
            <a:r>
              <a:rPr spc="330"/>
              <a:t> </a:t>
            </a:r>
            <a:r>
              <a:rPr spc="135"/>
              <a:t>of</a:t>
            </a:r>
            <a:r>
              <a:rPr spc="330"/>
              <a:t> </a:t>
            </a:r>
            <a:r>
              <a:rPr spc="75"/>
              <a:t>Modules)</a:t>
            </a:r>
          </a:p>
        </p:txBody>
      </p:sp>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10</a:t>
            </a:fld>
            <a:endParaRPr spc="70"/>
          </a:p>
        </p:txBody>
      </p:sp>
      <p:sp>
        <p:nvSpPr>
          <p:cNvPr id="5" name="TextBox 4">
            <a:extLst>
              <a:ext uri="{FF2B5EF4-FFF2-40B4-BE49-F238E27FC236}">
                <a16:creationId xmlns:a16="http://schemas.microsoft.com/office/drawing/2014/main" id="{EC957B19-609B-5E7F-2B09-7B21E0E61F1F}"/>
              </a:ext>
            </a:extLst>
          </p:cNvPr>
          <p:cNvSpPr txBox="1"/>
          <p:nvPr/>
        </p:nvSpPr>
        <p:spPr>
          <a:xfrm>
            <a:off x="400684" y="1295400"/>
            <a:ext cx="11201400" cy="4524315"/>
          </a:xfrm>
          <a:prstGeom prst="rect">
            <a:avLst/>
          </a:prstGeom>
          <a:noFill/>
        </p:spPr>
        <p:txBody>
          <a:bodyPr wrap="square" lIns="91440" tIns="45720" rIns="91440" bIns="45720" anchor="t">
            <a:spAutoFit/>
          </a:bodyPr>
          <a:lstStyle/>
          <a:p>
            <a:r>
              <a:rPr lang="en-IN" b="1"/>
              <a:t> 1. In-cabin Camera: </a:t>
            </a:r>
            <a:r>
              <a:rPr lang="en-US">
                <a:latin typeface="Times New Roman" panose="02020603050405020304" pitchFamily="18" charset="0"/>
                <a:cs typeface="Times New Roman" panose="02020603050405020304" pitchFamily="18" charset="0"/>
              </a:rPr>
              <a:t>Captures real-time video of the driver inside the vehicle.</a:t>
            </a:r>
          </a:p>
          <a:p>
            <a:pPr marL="342900" indent="-342900">
              <a:buAutoNum type="arabicPeriod"/>
            </a:pPr>
            <a:endParaRPr lang="en-US" b="1"/>
          </a:p>
          <a:p>
            <a:r>
              <a:rPr lang="en-IN" b="1"/>
              <a:t>2 .Frame Preprocessing :</a:t>
            </a:r>
            <a:r>
              <a:rPr lang="en-US" sz="1800">
                <a:latin typeface="Times New Roman"/>
                <a:cs typeface="Times New Roman"/>
              </a:rPr>
              <a:t>The video is extracted from the driver in </a:t>
            </a:r>
            <a:r>
              <a:rPr lang="en-US">
                <a:latin typeface="Times New Roman"/>
                <a:cs typeface="Times New Roman"/>
              </a:rPr>
              <a:t>mp4</a:t>
            </a:r>
            <a:r>
              <a:rPr lang="en-US" sz="1800">
                <a:latin typeface="Times New Roman"/>
                <a:cs typeface="Times New Roman"/>
              </a:rPr>
              <a:t> </a:t>
            </a:r>
            <a:r>
              <a:rPr lang="en-US">
                <a:latin typeface="Times New Roman"/>
                <a:cs typeface="Times New Roman"/>
              </a:rPr>
              <a:t>format</a:t>
            </a:r>
            <a:r>
              <a:rPr lang="en-US" sz="1800">
                <a:latin typeface="Times New Roman"/>
                <a:cs typeface="Times New Roman"/>
              </a:rPr>
              <a:t> at a resolution of </a:t>
            </a:r>
            <a:r>
              <a:rPr lang="en-US">
                <a:latin typeface="Times New Roman"/>
                <a:cs typeface="Times New Roman"/>
              </a:rPr>
              <a:t>three</a:t>
            </a:r>
            <a:r>
              <a:rPr lang="en-US" sz="1800">
                <a:latin typeface="Times New Roman"/>
                <a:cs typeface="Times New Roman"/>
              </a:rPr>
              <a:t>                             			  frames per second.</a:t>
            </a:r>
          </a:p>
          <a:p>
            <a:pPr marL="342900" indent="-342900">
              <a:buAutoNum type="arabicPeriod"/>
            </a:pPr>
            <a:endParaRPr lang="en-US" b="1">
              <a:latin typeface="Times New Roman"/>
              <a:cs typeface="Times New Roman"/>
            </a:endParaRPr>
          </a:p>
          <a:p>
            <a:pPr algn="just"/>
            <a:r>
              <a:rPr lang="en-US" b="1">
                <a:latin typeface="Times New Roman"/>
                <a:cs typeface="Times New Roman"/>
              </a:rPr>
              <a:t>3. </a:t>
            </a:r>
            <a:r>
              <a:rPr lang="en-IN" b="1" err="1"/>
              <a:t>Dlib</a:t>
            </a:r>
            <a:r>
              <a:rPr lang="en-IN" b="1"/>
              <a:t> Facial Landmark Detection: </a:t>
            </a:r>
            <a:r>
              <a:rPr lang="en-US" sz="1800">
                <a:latin typeface="Times New Roman"/>
                <a:cs typeface="Times New Roman"/>
              </a:rPr>
              <a:t>The face is found is using the </a:t>
            </a:r>
            <a:r>
              <a:rPr lang="en-US">
                <a:latin typeface="Times New Roman"/>
                <a:cs typeface="Times New Roman"/>
              </a:rPr>
              <a:t>D-lib</a:t>
            </a:r>
            <a:r>
              <a:rPr lang="en-US" sz="1800">
                <a:latin typeface="Times New Roman"/>
                <a:cs typeface="Times New Roman"/>
              </a:rPr>
              <a:t> package, they x and y coordinates          </a:t>
            </a:r>
          </a:p>
          <a:p>
            <a:pPr algn="just"/>
            <a:r>
              <a:rPr lang="en-US">
                <a:latin typeface="Times New Roman"/>
                <a:cs typeface="Times New Roman"/>
              </a:rPr>
              <a:t>                                                                  </a:t>
            </a:r>
            <a:r>
              <a:rPr lang="en-US" sz="1800">
                <a:latin typeface="Times New Roman"/>
                <a:cs typeface="Times New Roman"/>
              </a:rPr>
              <a:t>of the facial structure of the face are mapped 68 points.</a:t>
            </a:r>
          </a:p>
          <a:p>
            <a:pPr algn="just"/>
            <a:endParaRPr lang="en-US">
              <a:latin typeface="Times New Roman"/>
              <a:cs typeface="Times New Roman"/>
            </a:endParaRPr>
          </a:p>
          <a:p>
            <a:pPr algn="just"/>
            <a:r>
              <a:rPr lang="en-US" sz="1800" b="1">
                <a:latin typeface="Times New Roman"/>
                <a:cs typeface="Times New Roman"/>
              </a:rPr>
              <a:t>4. </a:t>
            </a:r>
            <a:r>
              <a:rPr lang="en-IN" sz="1800" b="1">
                <a:latin typeface="Times New Roman"/>
                <a:cs typeface="Times New Roman"/>
              </a:rPr>
              <a:t>CNN</a:t>
            </a:r>
            <a:r>
              <a:rPr lang="en-IN" b="1"/>
              <a:t> Feature Extraction </a:t>
            </a:r>
            <a:r>
              <a:rPr lang="en-US" b="1">
                <a:latin typeface="Times New Roman"/>
                <a:cs typeface="Times New Roman"/>
              </a:rPr>
              <a:t>:  </a:t>
            </a:r>
            <a:r>
              <a:rPr lang="en-US" sz="1800">
                <a:latin typeface="Times New Roman"/>
                <a:cs typeface="Times New Roman"/>
              </a:rPr>
              <a:t>Each facial feature is detected using shape estimation techniques. The  				      	    feature extraction is done by calculating blink score based on the eye aspect 			     		    ratio (EAR) and Yawn score is Calculated based lips distance using 				       	    coordinates detected by the </a:t>
            </a:r>
            <a:r>
              <a:rPr lang="en-US">
                <a:latin typeface="Times New Roman"/>
                <a:cs typeface="Times New Roman"/>
              </a:rPr>
              <a:t>d-lib</a:t>
            </a:r>
            <a:r>
              <a:rPr lang="en-US" sz="1800">
                <a:latin typeface="Times New Roman"/>
                <a:cs typeface="Times New Roman"/>
              </a:rPr>
              <a:t> library.</a:t>
            </a:r>
            <a:endParaRPr lang="en-US" sz="1800" b="1">
              <a:latin typeface="Times New Roman"/>
              <a:cs typeface="Times New Roman"/>
            </a:endParaRPr>
          </a:p>
          <a:p>
            <a:endParaRPr lang="en-IN" b="1"/>
          </a:p>
          <a:p>
            <a:r>
              <a:rPr lang="en-IN" b="1"/>
              <a:t>5. LSTM Temporal Analysis : </a:t>
            </a:r>
            <a:r>
              <a:rPr lang="en-US">
                <a:latin typeface="Times New Roman" panose="02020603050405020304" pitchFamily="18" charset="0"/>
                <a:cs typeface="Times New Roman" panose="02020603050405020304" pitchFamily="18" charset="0"/>
              </a:rPr>
              <a:t>Analyses the sequence of features over time. It detects Temporal patterns 				       	      like slow blinking or gradual drowsiness using a Long Short-Term Memory 			                      (LSTM) model</a:t>
            </a:r>
            <a:r>
              <a:rPr lang="en-US"/>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E680-3FAD-C8A7-56A6-CD0F87A83D56}"/>
              </a:ext>
            </a:extLst>
          </p:cNvPr>
          <p:cNvSpPr>
            <a:spLocks noGrp="1"/>
          </p:cNvSpPr>
          <p:nvPr>
            <p:ph type="title"/>
          </p:nvPr>
        </p:nvSpPr>
        <p:spPr>
          <a:xfrm>
            <a:off x="1201737" y="182683"/>
            <a:ext cx="9599295" cy="430887"/>
          </a:xfrm>
        </p:spPr>
        <p:txBody>
          <a:bodyPr/>
          <a:lstStyle/>
          <a:p>
            <a:r>
              <a:rPr lang="en-US" spc="100"/>
              <a:t>Proposed</a:t>
            </a:r>
            <a:r>
              <a:rPr lang="en-US" spc="335"/>
              <a:t> </a:t>
            </a:r>
            <a:r>
              <a:rPr lang="en-US" spc="135"/>
              <a:t>Modules</a:t>
            </a:r>
            <a:r>
              <a:rPr lang="en-US" spc="335"/>
              <a:t> </a:t>
            </a:r>
            <a:r>
              <a:rPr lang="en-US" spc="-254"/>
              <a:t>(</a:t>
            </a:r>
            <a:r>
              <a:rPr lang="en-US" spc="330"/>
              <a:t> </a:t>
            </a:r>
            <a:r>
              <a:rPr lang="en-US" spc="195"/>
              <a:t>List</a:t>
            </a:r>
            <a:r>
              <a:rPr lang="en-US" spc="330"/>
              <a:t> </a:t>
            </a:r>
            <a:r>
              <a:rPr lang="en-US" spc="135"/>
              <a:t>of</a:t>
            </a:r>
            <a:r>
              <a:rPr lang="en-US" spc="330"/>
              <a:t> </a:t>
            </a:r>
            <a:r>
              <a:rPr lang="en-US" spc="75"/>
              <a:t>Modules)</a:t>
            </a:r>
            <a:endParaRPr lang="en-IN"/>
          </a:p>
        </p:txBody>
      </p:sp>
      <p:sp>
        <p:nvSpPr>
          <p:cNvPr id="3" name="TextBox 2">
            <a:extLst>
              <a:ext uri="{FF2B5EF4-FFF2-40B4-BE49-F238E27FC236}">
                <a16:creationId xmlns:a16="http://schemas.microsoft.com/office/drawing/2014/main" id="{5AF1BDCF-9AD1-48B1-AF23-11B37E264E8C}"/>
              </a:ext>
            </a:extLst>
          </p:cNvPr>
          <p:cNvSpPr txBox="1"/>
          <p:nvPr/>
        </p:nvSpPr>
        <p:spPr>
          <a:xfrm>
            <a:off x="811052" y="1447800"/>
            <a:ext cx="10380663" cy="1477328"/>
          </a:xfrm>
          <a:prstGeom prst="rect">
            <a:avLst/>
          </a:prstGeom>
          <a:noFill/>
        </p:spPr>
        <p:txBody>
          <a:bodyPr wrap="square" rtlCol="0">
            <a:spAutoFit/>
          </a:bodyPr>
          <a:lstStyle/>
          <a:p>
            <a:r>
              <a:rPr lang="en-IN" b="1">
                <a:latin typeface="Times New Roman" panose="02020603050405020304" pitchFamily="18" charset="0"/>
                <a:cs typeface="Times New Roman" panose="02020603050405020304" pitchFamily="18" charset="0"/>
              </a:rPr>
              <a:t>6. </a:t>
            </a:r>
            <a:r>
              <a:rPr lang="en-IN" b="1"/>
              <a:t>Fatigue Inference Module : </a:t>
            </a:r>
            <a:r>
              <a:rPr lang="en-IN">
                <a:latin typeface="Times New Roman" panose="02020603050405020304" pitchFamily="18" charset="0"/>
                <a:cs typeface="Times New Roman" panose="02020603050405020304" pitchFamily="18" charset="0"/>
              </a:rPr>
              <a:t>Based on Feature and Temporal Analysis predicts the drivers state          				        whether(Alert/Drowsy/Fatigue/Critically Fatigued)</a:t>
            </a:r>
          </a:p>
          <a:p>
            <a:endParaRPr lang="en-IN">
              <a:latin typeface="Times New Roman" panose="02020603050405020304" pitchFamily="18" charset="0"/>
              <a:cs typeface="Times New Roman" panose="02020603050405020304" pitchFamily="18" charset="0"/>
            </a:endParaRPr>
          </a:p>
          <a:p>
            <a:r>
              <a:rPr lang="en-IN" b="1">
                <a:latin typeface="Times New Roman" panose="02020603050405020304" pitchFamily="18" charset="0"/>
                <a:cs typeface="Times New Roman" panose="02020603050405020304" pitchFamily="18" charset="0"/>
              </a:rPr>
              <a:t>7.</a:t>
            </a:r>
            <a:r>
              <a:rPr lang="en-IN" b="1"/>
              <a:t> Alert Generation</a:t>
            </a:r>
            <a:r>
              <a:rPr lang="en-IN" b="1">
                <a:latin typeface="Times New Roman" panose="02020603050405020304" pitchFamily="18" charset="0"/>
                <a:cs typeface="Times New Roman" panose="02020603050405020304" pitchFamily="18" charset="0"/>
              </a:rPr>
              <a:t> : </a:t>
            </a:r>
            <a:r>
              <a:rPr lang="en-US">
                <a:latin typeface="Times New Roman" panose="02020603050405020304" pitchFamily="18" charset="0"/>
                <a:cs typeface="Times New Roman" panose="02020603050405020304" pitchFamily="18" charset="0"/>
              </a:rPr>
              <a:t>Triggers alerts (pattern beep sound) when fatigue or drowsiness is detected.</a:t>
            </a:r>
            <a:endParaRPr lang="en-IN" b="1">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681442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00"/>
              <a:t>Proposed</a:t>
            </a:r>
            <a:r>
              <a:rPr spc="345"/>
              <a:t> </a:t>
            </a:r>
            <a:r>
              <a:rPr spc="170"/>
              <a:t>Architecture</a:t>
            </a:r>
            <a:r>
              <a:rPr spc="350"/>
              <a:t> </a:t>
            </a:r>
            <a:r>
              <a:rPr spc="130"/>
              <a:t>Diagram</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12</a:t>
            </a:fld>
            <a:endParaRPr spc="70"/>
          </a:p>
        </p:txBody>
      </p:sp>
      <p:sp>
        <p:nvSpPr>
          <p:cNvPr id="3" name="object 3"/>
          <p:cNvSpPr txBox="1"/>
          <p:nvPr/>
        </p:nvSpPr>
        <p:spPr>
          <a:xfrm>
            <a:off x="1227137" y="1060742"/>
            <a:ext cx="4074160" cy="513080"/>
          </a:xfrm>
          <a:prstGeom prst="rect">
            <a:avLst/>
          </a:prstGeom>
        </p:spPr>
        <p:txBody>
          <a:bodyPr vert="horz" wrap="square" lIns="0" tIns="12700" rIns="0" bIns="0" rtlCol="0">
            <a:spAutoFit/>
          </a:bodyPr>
          <a:lstStyle/>
          <a:p>
            <a:pPr marL="12700">
              <a:lnSpc>
                <a:spcPct val="100000"/>
              </a:lnSpc>
              <a:spcBef>
                <a:spcPts val="100"/>
              </a:spcBef>
            </a:pPr>
            <a:r>
              <a:rPr lang="en-IN" sz="3200" spc="225">
                <a:latin typeface="Cambria"/>
                <a:cs typeface="Cambria"/>
              </a:rPr>
              <a:t> </a:t>
            </a:r>
            <a:endParaRPr sz="3200">
              <a:latin typeface="Cambria"/>
              <a:cs typeface="Cambria"/>
            </a:endParaRPr>
          </a:p>
        </p:txBody>
      </p:sp>
      <p:pic>
        <p:nvPicPr>
          <p:cNvPr id="6" name="Picture 5">
            <a:extLst>
              <a:ext uri="{FF2B5EF4-FFF2-40B4-BE49-F238E27FC236}">
                <a16:creationId xmlns:a16="http://schemas.microsoft.com/office/drawing/2014/main" id="{1914C53A-EF29-A779-0750-891F434BC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37" y="1060742"/>
            <a:ext cx="10646322" cy="51152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60"/>
              <a:t>Algorithm</a:t>
            </a:r>
            <a:r>
              <a:rPr spc="320"/>
              <a:t> </a:t>
            </a:r>
            <a:r>
              <a:rPr spc="165"/>
              <a:t>Explanation</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13</a:t>
            </a:fld>
            <a:endParaRPr spc="70"/>
          </a:p>
        </p:txBody>
      </p:sp>
      <p:sp>
        <p:nvSpPr>
          <p:cNvPr id="3" name="object 3"/>
          <p:cNvSpPr txBox="1"/>
          <p:nvPr/>
        </p:nvSpPr>
        <p:spPr>
          <a:xfrm>
            <a:off x="1227137" y="1060742"/>
            <a:ext cx="9592945" cy="516808"/>
          </a:xfrm>
          <a:prstGeom prst="rect">
            <a:avLst/>
          </a:prstGeom>
        </p:spPr>
        <p:txBody>
          <a:bodyPr vert="horz" wrap="square" lIns="0" tIns="67310" rIns="0" bIns="0" rtlCol="0">
            <a:spAutoFit/>
          </a:bodyPr>
          <a:lstStyle/>
          <a:p>
            <a:pPr marL="12700" marR="5080">
              <a:lnSpc>
                <a:spcPts val="3460"/>
              </a:lnSpc>
              <a:spcBef>
                <a:spcPts val="530"/>
              </a:spcBef>
              <a:tabLst>
                <a:tab pos="1887220" algn="l"/>
                <a:tab pos="3143250" algn="l"/>
                <a:tab pos="5313045" algn="l"/>
                <a:tab pos="7614920" algn="l"/>
                <a:tab pos="8100059" algn="l"/>
              </a:tabLst>
            </a:pPr>
            <a:r>
              <a:rPr lang="en-IN" sz="3200" spc="220">
                <a:latin typeface="Cambria"/>
                <a:cs typeface="Cambria"/>
              </a:rPr>
              <a:t> </a:t>
            </a:r>
            <a:endParaRPr sz="3200">
              <a:latin typeface="Cambria"/>
              <a:cs typeface="Cambria"/>
            </a:endParaRPr>
          </a:p>
        </p:txBody>
      </p:sp>
      <p:sp>
        <p:nvSpPr>
          <p:cNvPr id="5" name="TextBox 4">
            <a:extLst>
              <a:ext uri="{FF2B5EF4-FFF2-40B4-BE49-F238E27FC236}">
                <a16:creationId xmlns:a16="http://schemas.microsoft.com/office/drawing/2014/main" id="{1441F92E-2C33-3848-A356-66C845A88B60}"/>
              </a:ext>
            </a:extLst>
          </p:cNvPr>
          <p:cNvSpPr txBox="1"/>
          <p:nvPr/>
        </p:nvSpPr>
        <p:spPr>
          <a:xfrm>
            <a:off x="838200" y="1295400"/>
            <a:ext cx="4572000" cy="1477328"/>
          </a:xfrm>
          <a:prstGeom prst="rect">
            <a:avLst/>
          </a:prstGeom>
          <a:noFill/>
        </p:spPr>
        <p:txBody>
          <a:bodyPr wrap="square" rtlCol="0">
            <a:spAutoFit/>
          </a:bodyPr>
          <a:lstStyle/>
          <a:p>
            <a:pPr>
              <a:buNone/>
            </a:pPr>
            <a:r>
              <a:rPr lang="en-US" b="1"/>
              <a:t>Input:</a:t>
            </a:r>
          </a:p>
          <a:p>
            <a:pPr marL="285750" indent="-285750" algn="l">
              <a:buFont typeface="Wingdings" panose="05000000000000000000" pitchFamily="2" charset="2"/>
              <a:buChar char="§"/>
            </a:pPr>
            <a:r>
              <a:rPr lang="en-US">
                <a:latin typeface="Times New Roman" panose="02020603050405020304" pitchFamily="18" charset="0"/>
                <a:cs typeface="Times New Roman" panose="02020603050405020304" pitchFamily="18" charset="0"/>
              </a:rPr>
              <a:t>Live video stream from camera </a:t>
            </a:r>
          </a:p>
          <a:p>
            <a:pPr marL="285750" indent="-285750" algn="l">
              <a:buFont typeface="Wingdings" panose="05000000000000000000" pitchFamily="2" charset="2"/>
              <a:buChar char="§"/>
            </a:pPr>
            <a:r>
              <a:rPr lang="en-US">
                <a:latin typeface="Times New Roman" panose="02020603050405020304" pitchFamily="18" charset="0"/>
                <a:cs typeface="Times New Roman" panose="02020603050405020304" pitchFamily="18" charset="0"/>
              </a:rPr>
              <a:t>EEG, EMG, HRV data from sensors</a:t>
            </a:r>
          </a:p>
          <a:p>
            <a:pPr marL="285750" indent="-285750" algn="l">
              <a:buFont typeface="Wingdings" panose="05000000000000000000" pitchFamily="2" charset="2"/>
              <a:buChar char="§"/>
            </a:pPr>
            <a:endParaRPr lang="en-US">
              <a:latin typeface="Times New Roman" panose="02020603050405020304" pitchFamily="18" charset="0"/>
              <a:cs typeface="Times New Roman" panose="02020603050405020304" pitchFamily="18" charset="0"/>
            </a:endParaRPr>
          </a:p>
          <a:p>
            <a:endParaRPr lang="en-IN"/>
          </a:p>
        </p:txBody>
      </p:sp>
      <p:sp>
        <p:nvSpPr>
          <p:cNvPr id="15" name="TextBox 14">
            <a:extLst>
              <a:ext uri="{FF2B5EF4-FFF2-40B4-BE49-F238E27FC236}">
                <a16:creationId xmlns:a16="http://schemas.microsoft.com/office/drawing/2014/main" id="{B92F128D-43FB-6B3B-483F-F236919014DA}"/>
              </a:ext>
            </a:extLst>
          </p:cNvPr>
          <p:cNvSpPr txBox="1"/>
          <p:nvPr/>
        </p:nvSpPr>
        <p:spPr>
          <a:xfrm>
            <a:off x="762000" y="2590800"/>
            <a:ext cx="10668000" cy="3416320"/>
          </a:xfrm>
          <a:prstGeom prst="rect">
            <a:avLst/>
          </a:prstGeom>
          <a:noFill/>
        </p:spPr>
        <p:txBody>
          <a:bodyPr wrap="square" lIns="91440" tIns="45720" rIns="91440" bIns="45720" rtlCol="0" anchor="t">
            <a:spAutoFit/>
          </a:bodyPr>
          <a:lstStyle/>
          <a:p>
            <a:pPr>
              <a:buNone/>
            </a:pPr>
            <a:r>
              <a:rPr lang="en-IN" b="1">
                <a:latin typeface="Times New Roman" panose="02020603050405020304" pitchFamily="18" charset="0"/>
                <a:cs typeface="Times New Roman" panose="02020603050405020304" pitchFamily="18" charset="0"/>
              </a:rPr>
              <a:t>Preprocessing:</a:t>
            </a:r>
          </a:p>
          <a:p>
            <a:pPr>
              <a:buNone/>
            </a:pPr>
            <a:r>
              <a:rPr lang="en-IN" b="1">
                <a:latin typeface="Times New Roman" panose="02020603050405020304" pitchFamily="18" charset="0"/>
                <a:cs typeface="Times New Roman" panose="02020603050405020304" pitchFamily="18" charset="0"/>
              </a:rPr>
              <a:t>a. Physiological Data:</a:t>
            </a:r>
          </a:p>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Apply </a:t>
            </a:r>
            <a:r>
              <a:rPr lang="en-IN" b="1">
                <a:latin typeface="Times New Roman" panose="02020603050405020304" pitchFamily="18" charset="0"/>
                <a:cs typeface="Times New Roman" panose="02020603050405020304" pitchFamily="18" charset="0"/>
              </a:rPr>
              <a:t>Butterworth Bandpass Filter</a:t>
            </a:r>
            <a:r>
              <a:rPr lang="en-IN">
                <a:latin typeface="Times New Roman" panose="02020603050405020304" pitchFamily="18" charset="0"/>
                <a:cs typeface="Times New Roman" panose="02020603050405020304" pitchFamily="18" charset="0"/>
              </a:rPr>
              <a:t> to remove noise.</a:t>
            </a:r>
          </a:p>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Extract features:</a:t>
            </a:r>
          </a:p>
          <a:p>
            <a:pPr marL="742950" lvl="1" indent="-285750">
              <a:buFont typeface="Arial" panose="020B0604020202020204" pitchFamily="34" charset="0"/>
              <a:buChar char="•"/>
            </a:pPr>
            <a:r>
              <a:rPr lang="en-IN" b="1">
                <a:latin typeface="Times New Roman" panose="02020603050405020304" pitchFamily="18" charset="0"/>
                <a:cs typeface="Times New Roman" panose="02020603050405020304" pitchFamily="18" charset="0"/>
              </a:rPr>
              <a:t>EEG</a:t>
            </a:r>
            <a:r>
              <a:rPr lang="en-IN">
                <a:latin typeface="Times New Roman" panose="02020603050405020304" pitchFamily="18" charset="0"/>
                <a:cs typeface="Times New Roman" panose="02020603050405020304" pitchFamily="18" charset="0"/>
              </a:rPr>
              <a:t>: Theta/Alpha Ratio (TAR), Beta/Alpha Ratio (BAR)</a:t>
            </a:r>
          </a:p>
          <a:p>
            <a:pPr marL="742950" lvl="1" indent="-285750">
              <a:buFont typeface="Arial" panose="020B0604020202020204" pitchFamily="34" charset="0"/>
              <a:buChar char="•"/>
            </a:pPr>
            <a:r>
              <a:rPr lang="en-IN" b="1">
                <a:latin typeface="Times New Roman" panose="02020603050405020304" pitchFamily="18" charset="0"/>
                <a:cs typeface="Times New Roman" panose="02020603050405020304" pitchFamily="18" charset="0"/>
              </a:rPr>
              <a:t>HRV</a:t>
            </a:r>
            <a:r>
              <a:rPr lang="en-IN">
                <a:latin typeface="Times New Roman" panose="02020603050405020304" pitchFamily="18" charset="0"/>
                <a:cs typeface="Times New Roman" panose="02020603050405020304" pitchFamily="18" charset="0"/>
              </a:rPr>
              <a:t>: RMSSD, SDNN, LF/HF Ratio</a:t>
            </a:r>
          </a:p>
          <a:p>
            <a:pPr marL="742950" lvl="1"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EMG</a:t>
            </a:r>
            <a:r>
              <a:rPr lang="en-US">
                <a:latin typeface="Times New Roman" panose="02020603050405020304" pitchFamily="18" charset="0"/>
                <a:cs typeface="Times New Roman" panose="02020603050405020304" pitchFamily="18" charset="0"/>
              </a:rPr>
              <a:t>: Root Mean Square (RMS), Zero Crossing Rate (ZCR)</a:t>
            </a:r>
            <a:endParaRPr lang="en-IN">
              <a:latin typeface="Times New Roman" panose="02020603050405020304" pitchFamily="18" charset="0"/>
              <a:cs typeface="Times New Roman" panose="02020603050405020304" pitchFamily="18" charset="0"/>
            </a:endParaRPr>
          </a:p>
          <a:p>
            <a:pPr>
              <a:buNone/>
            </a:pPr>
            <a:r>
              <a:rPr lang="en-US" b="1">
                <a:latin typeface="Times New Roman" panose="02020603050405020304" pitchFamily="18" charset="0"/>
                <a:cs typeface="Times New Roman" panose="02020603050405020304" pitchFamily="18" charset="0"/>
              </a:rPr>
              <a:t>Facial Data:</a:t>
            </a:r>
          </a:p>
          <a:p>
            <a:pPr>
              <a:buFont typeface="Arial" panose="020B0604020202020204" pitchFamily="34" charset="0"/>
              <a:buChar char="•"/>
            </a:pPr>
            <a:r>
              <a:rPr lang="en-US">
                <a:latin typeface="Times New Roman"/>
                <a:cs typeface="Times New Roman"/>
              </a:rPr>
              <a:t>Use D-lib to extract </a:t>
            </a:r>
            <a:r>
              <a:rPr lang="en-US" b="1">
                <a:latin typeface="Times New Roman"/>
                <a:cs typeface="Times New Roman"/>
              </a:rPr>
              <a:t>68 facial landmarks</a:t>
            </a:r>
          </a:p>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Eye Aspect Ratio (EAR)</a:t>
            </a:r>
          </a:p>
          <a:p>
            <a:pPr>
              <a:buFont typeface="Arial" panose="020B0604020202020204" pitchFamily="34" charset="0"/>
              <a:buChar char="•"/>
            </a:pPr>
            <a:r>
              <a:rPr lang="en-IN">
                <a:latin typeface="Times New Roman" panose="02020603050405020304" pitchFamily="18" charset="0"/>
                <a:cs typeface="Times New Roman" panose="02020603050405020304" pitchFamily="18" charset="0"/>
              </a:rPr>
              <a:t>Mouth Opening Ratio (MOR)</a:t>
            </a:r>
            <a:endParaRPr lang="en-US">
              <a:latin typeface="Times New Roman" panose="02020603050405020304" pitchFamily="18" charset="0"/>
              <a:cs typeface="Times New Roman" panose="02020603050405020304" pitchFamily="18" charset="0"/>
            </a:endParaRPr>
          </a:p>
          <a:p>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82BB4-B2C8-A2DD-0281-4E1045F6C4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552058-0603-028A-BFED-6440EDD082BF}"/>
              </a:ext>
            </a:extLst>
          </p:cNvPr>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60"/>
              <a:t>Algorithm</a:t>
            </a:r>
            <a:r>
              <a:rPr spc="320"/>
              <a:t> </a:t>
            </a:r>
            <a:r>
              <a:rPr spc="165"/>
              <a:t>Explanation</a:t>
            </a:r>
          </a:p>
        </p:txBody>
      </p:sp>
      <p:sp>
        <p:nvSpPr>
          <p:cNvPr id="4" name="object 4">
            <a:extLst>
              <a:ext uri="{FF2B5EF4-FFF2-40B4-BE49-F238E27FC236}">
                <a16:creationId xmlns:a16="http://schemas.microsoft.com/office/drawing/2014/main" id="{CF2D6EEE-D4C9-49D6-C1C9-091A212ADB95}"/>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14</a:t>
            </a:fld>
            <a:endParaRPr spc="70"/>
          </a:p>
        </p:txBody>
      </p:sp>
      <p:sp>
        <p:nvSpPr>
          <p:cNvPr id="3" name="object 3">
            <a:extLst>
              <a:ext uri="{FF2B5EF4-FFF2-40B4-BE49-F238E27FC236}">
                <a16:creationId xmlns:a16="http://schemas.microsoft.com/office/drawing/2014/main" id="{0305699F-6B40-A690-D73A-21E3D6D5E3D4}"/>
              </a:ext>
            </a:extLst>
          </p:cNvPr>
          <p:cNvSpPr txBox="1"/>
          <p:nvPr/>
        </p:nvSpPr>
        <p:spPr>
          <a:xfrm>
            <a:off x="1227137" y="1060742"/>
            <a:ext cx="9592945" cy="516808"/>
          </a:xfrm>
          <a:prstGeom prst="rect">
            <a:avLst/>
          </a:prstGeom>
        </p:spPr>
        <p:txBody>
          <a:bodyPr vert="horz" wrap="square" lIns="0" tIns="67310" rIns="0" bIns="0" rtlCol="0">
            <a:spAutoFit/>
          </a:bodyPr>
          <a:lstStyle/>
          <a:p>
            <a:pPr marL="12700" marR="5080">
              <a:lnSpc>
                <a:spcPts val="3460"/>
              </a:lnSpc>
              <a:spcBef>
                <a:spcPts val="530"/>
              </a:spcBef>
              <a:tabLst>
                <a:tab pos="1887220" algn="l"/>
                <a:tab pos="3143250" algn="l"/>
                <a:tab pos="5313045" algn="l"/>
                <a:tab pos="7614920" algn="l"/>
                <a:tab pos="8100059" algn="l"/>
              </a:tabLst>
            </a:pPr>
            <a:r>
              <a:rPr lang="en-IN" sz="3200" spc="220">
                <a:latin typeface="Cambria"/>
                <a:cs typeface="Cambria"/>
              </a:rPr>
              <a:t> </a:t>
            </a:r>
            <a:endParaRPr sz="3200">
              <a:latin typeface="Cambria"/>
              <a:cs typeface="Cambria"/>
            </a:endParaRPr>
          </a:p>
        </p:txBody>
      </p:sp>
      <p:sp>
        <p:nvSpPr>
          <p:cNvPr id="5" name="TextBox 4">
            <a:extLst>
              <a:ext uri="{FF2B5EF4-FFF2-40B4-BE49-F238E27FC236}">
                <a16:creationId xmlns:a16="http://schemas.microsoft.com/office/drawing/2014/main" id="{AC3EBC39-1D8C-3AF6-4EEF-88027E83BF67}"/>
              </a:ext>
            </a:extLst>
          </p:cNvPr>
          <p:cNvSpPr txBox="1"/>
          <p:nvPr/>
        </p:nvSpPr>
        <p:spPr>
          <a:xfrm>
            <a:off x="838200" y="1295400"/>
            <a:ext cx="10591800" cy="4247317"/>
          </a:xfrm>
          <a:prstGeom prst="rect">
            <a:avLst/>
          </a:prstGeom>
          <a:noFill/>
        </p:spPr>
        <p:txBody>
          <a:bodyPr wrap="square" lIns="91440" tIns="45720" rIns="91440" bIns="45720" rtlCol="0" anchor="t">
            <a:spAutoFit/>
          </a:bodyPr>
          <a:lstStyle/>
          <a:p>
            <a:pPr>
              <a:buNone/>
            </a:pPr>
            <a:r>
              <a:rPr lang="en-US" b="1">
                <a:latin typeface="Times New Roman" panose="02020603050405020304" pitchFamily="18" charset="0"/>
                <a:cs typeface="Times New Roman" panose="02020603050405020304" pitchFamily="18" charset="0"/>
              </a:rPr>
              <a:t>CNN-LSTM for Sensor Data</a:t>
            </a: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CNN</a:t>
            </a:r>
            <a:r>
              <a:rPr lang="en-US">
                <a:latin typeface="Times New Roman" panose="02020603050405020304" pitchFamily="18" charset="0"/>
                <a:cs typeface="Times New Roman" panose="02020603050405020304" pitchFamily="18" charset="0"/>
              </a:rPr>
              <a:t> extracts facial features from sensor signals</a:t>
            </a:r>
          </a:p>
          <a:p>
            <a:pPr marL="285750" indent="-285750">
              <a:buFont typeface="Arial" panose="020B0604020202020204" pitchFamily="34" charset="0"/>
              <a:buChar char="•"/>
            </a:pPr>
            <a:r>
              <a:rPr lang="en-US" b="1">
                <a:latin typeface="Times New Roman" panose="02020603050405020304" pitchFamily="18" charset="0"/>
                <a:cs typeface="Times New Roman" panose="02020603050405020304" pitchFamily="18" charset="0"/>
              </a:rPr>
              <a:t>LSTM</a:t>
            </a:r>
            <a:r>
              <a:rPr lang="en-US">
                <a:latin typeface="Times New Roman" panose="02020603050405020304" pitchFamily="18" charset="0"/>
                <a:cs typeface="Times New Roman" panose="02020603050405020304" pitchFamily="18" charset="0"/>
              </a:rPr>
              <a:t> captures temporal dependencies in the signal sequence</a:t>
            </a:r>
          </a:p>
          <a:p>
            <a:pPr>
              <a:buNone/>
            </a:pPr>
            <a:r>
              <a:rPr lang="en-US" b="1">
                <a:latin typeface="Times New Roman"/>
                <a:cs typeface="Times New Roman"/>
              </a:rPr>
              <a:t>D-lib + Rule-Based Facial Analysis</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Checks for:</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EAR &lt; 0.25 → Drowsy eyes</a:t>
            </a:r>
          </a:p>
          <a:p>
            <a:pPr marL="742950" lvl="1" indent="-285750">
              <a:buFont typeface="Arial" panose="020B0604020202020204" pitchFamily="34" charset="0"/>
              <a:buChar char="•"/>
            </a:pPr>
            <a:r>
              <a:rPr lang="en-US">
                <a:latin typeface="Times New Roman" panose="02020603050405020304" pitchFamily="18" charset="0"/>
                <a:cs typeface="Times New Roman" panose="02020603050405020304" pitchFamily="18" charset="0"/>
              </a:rPr>
              <a:t>MOR &gt; 0.5 → Yawning</a:t>
            </a:r>
          </a:p>
          <a:p>
            <a:pPr>
              <a:buNone/>
            </a:pPr>
            <a:r>
              <a:rPr lang="en-US" b="1">
                <a:latin typeface="Times New Roman"/>
                <a:cs typeface="Times New Roman"/>
              </a:rPr>
              <a:t>vision and Classification:</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Final State = Binary Combination:</a:t>
            </a:r>
          </a:p>
          <a:p>
            <a:pPr>
              <a:buFont typeface="Arial" panose="020B0604020202020204" pitchFamily="34" charset="0"/>
              <a:buChar char="•"/>
            </a:pPr>
            <a:endParaRPr lang="en-IN">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00 → Normal</a:t>
            </a:r>
          </a:p>
          <a:p>
            <a:pPr marL="742950" lvl="1"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01 → Drowsy (face)</a:t>
            </a:r>
          </a:p>
          <a:p>
            <a:pPr marL="742950" lvl="1"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10 → Fatigued (sensors)</a:t>
            </a:r>
          </a:p>
          <a:p>
            <a:pPr marL="742950" lvl="1" indent="-285750">
              <a:buFont typeface="Arial" panose="020B0604020202020204" pitchFamily="34" charset="0"/>
              <a:buChar char="•"/>
            </a:pPr>
            <a:r>
              <a:rPr lang="en-IN">
                <a:latin typeface="Times New Roman" panose="02020603050405020304" pitchFamily="18" charset="0"/>
                <a:cs typeface="Times New Roman" panose="02020603050405020304" pitchFamily="18" charset="0"/>
              </a:rPr>
              <a:t>11 → Severe Fatigue (both)</a:t>
            </a:r>
          </a:p>
          <a:p>
            <a:r>
              <a:rPr lang="en-US">
                <a:latin typeface="Times New Roman"/>
                <a:cs typeface="Times New Roman"/>
              </a:rPr>
              <a:t>If state =  01 ,10 11 trigger </a:t>
            </a:r>
            <a:r>
              <a:rPr lang="en-US" b="1">
                <a:latin typeface="Times New Roman"/>
                <a:cs typeface="Times New Roman"/>
              </a:rPr>
              <a:t>audio &amp;visual alert</a:t>
            </a:r>
            <a:r>
              <a:rPr lang="en-US">
                <a:latin typeface="Times New Roman"/>
                <a:cs typeface="Times New Roman"/>
              </a:rPr>
              <a:t> within 3–5 seconds.</a:t>
            </a:r>
            <a:endParaRPr lang="en-IN">
              <a:latin typeface="Times New Roman"/>
              <a:cs typeface="Times New Roman"/>
            </a:endParaRPr>
          </a:p>
        </p:txBody>
      </p:sp>
    </p:spTree>
    <p:extLst>
      <p:ext uri="{BB962C8B-B14F-4D97-AF65-F5344CB8AC3E}">
        <p14:creationId xmlns:p14="http://schemas.microsoft.com/office/powerpoint/2010/main" val="14520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0"/>
              <a:t>Data</a:t>
            </a:r>
            <a:r>
              <a:rPr spc="350"/>
              <a:t> </a:t>
            </a:r>
            <a:r>
              <a:rPr spc="135"/>
              <a:t>Flow</a:t>
            </a:r>
            <a:r>
              <a:rPr spc="350"/>
              <a:t> </a:t>
            </a:r>
            <a:r>
              <a:rPr spc="135"/>
              <a:t>diagram</a:t>
            </a:r>
            <a:r>
              <a:rPr spc="350"/>
              <a:t> </a:t>
            </a:r>
            <a:r>
              <a:t>(</a:t>
            </a:r>
            <a:r>
              <a:rPr lang="en-IN" spc="75"/>
              <a:t>Level 0</a:t>
            </a:r>
            <a:r>
              <a:rPr spc="75"/>
              <a:t>)</a:t>
            </a:r>
          </a:p>
        </p:txBody>
      </p:sp>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15</a:t>
            </a:fld>
            <a:endParaRPr spc="70"/>
          </a:p>
        </p:txBody>
      </p:sp>
      <p:pic>
        <p:nvPicPr>
          <p:cNvPr id="4" name="Picture 3">
            <a:extLst>
              <a:ext uri="{FF2B5EF4-FFF2-40B4-BE49-F238E27FC236}">
                <a16:creationId xmlns:a16="http://schemas.microsoft.com/office/drawing/2014/main" id="{F3ECFFAE-8EAB-1A03-9FD9-C754D00E07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130072"/>
            <a:ext cx="3211944" cy="45978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D3080-8C98-EE1B-A14F-A7620F1AAF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78DDBF-67E2-628E-8E4A-199FAD4D7348}"/>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0"/>
              <a:t>Data</a:t>
            </a:r>
            <a:r>
              <a:rPr spc="350"/>
              <a:t> </a:t>
            </a:r>
            <a:r>
              <a:rPr spc="135"/>
              <a:t>Flow</a:t>
            </a:r>
            <a:r>
              <a:rPr spc="350"/>
              <a:t> </a:t>
            </a:r>
            <a:r>
              <a:rPr spc="135"/>
              <a:t>diagram</a:t>
            </a:r>
            <a:r>
              <a:rPr spc="350"/>
              <a:t> </a:t>
            </a:r>
            <a:r>
              <a:t>(</a:t>
            </a:r>
            <a:r>
              <a:rPr spc="75"/>
              <a:t>Level</a:t>
            </a:r>
            <a:r>
              <a:rPr lang="en-IN" spc="75"/>
              <a:t> 1</a:t>
            </a:r>
            <a:r>
              <a:rPr spc="75"/>
              <a:t>)</a:t>
            </a:r>
          </a:p>
        </p:txBody>
      </p:sp>
      <p:sp>
        <p:nvSpPr>
          <p:cNvPr id="3" name="object 3">
            <a:extLst>
              <a:ext uri="{FF2B5EF4-FFF2-40B4-BE49-F238E27FC236}">
                <a16:creationId xmlns:a16="http://schemas.microsoft.com/office/drawing/2014/main" id="{25DB9AF1-6EA9-45AB-2D87-48261C3413AB}"/>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16</a:t>
            </a:fld>
            <a:endParaRPr spc="70"/>
          </a:p>
        </p:txBody>
      </p:sp>
      <p:pic>
        <p:nvPicPr>
          <p:cNvPr id="5" name="Picture 4">
            <a:extLst>
              <a:ext uri="{FF2B5EF4-FFF2-40B4-BE49-F238E27FC236}">
                <a16:creationId xmlns:a16="http://schemas.microsoft.com/office/drawing/2014/main" id="{F323DB60-892E-F780-BB75-A5FA0290F0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2282" y="1066800"/>
            <a:ext cx="5967436" cy="5036963"/>
          </a:xfrm>
          <a:prstGeom prst="rect">
            <a:avLst/>
          </a:prstGeom>
        </p:spPr>
      </p:pic>
    </p:spTree>
    <p:extLst>
      <p:ext uri="{BB962C8B-B14F-4D97-AF65-F5344CB8AC3E}">
        <p14:creationId xmlns:p14="http://schemas.microsoft.com/office/powerpoint/2010/main" val="2098408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A84A-29DD-C6F4-9C64-2564438439F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31DD4BA-B033-17E3-D42D-B98E71A3237C}"/>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0"/>
              <a:t>Data</a:t>
            </a:r>
            <a:r>
              <a:rPr spc="350"/>
              <a:t> </a:t>
            </a:r>
            <a:r>
              <a:rPr spc="135"/>
              <a:t>Flow</a:t>
            </a:r>
            <a:r>
              <a:rPr spc="350"/>
              <a:t> </a:t>
            </a:r>
            <a:r>
              <a:rPr spc="135"/>
              <a:t>diagram</a:t>
            </a:r>
            <a:r>
              <a:rPr spc="350"/>
              <a:t> </a:t>
            </a:r>
            <a:r>
              <a:t>(</a:t>
            </a:r>
            <a:r>
              <a:rPr spc="75"/>
              <a:t>Level</a:t>
            </a:r>
            <a:r>
              <a:rPr lang="en-IN" spc="75"/>
              <a:t> 2</a:t>
            </a:r>
            <a:r>
              <a:rPr spc="75"/>
              <a:t>)</a:t>
            </a:r>
          </a:p>
        </p:txBody>
      </p:sp>
      <p:sp>
        <p:nvSpPr>
          <p:cNvPr id="3" name="object 3">
            <a:extLst>
              <a:ext uri="{FF2B5EF4-FFF2-40B4-BE49-F238E27FC236}">
                <a16:creationId xmlns:a16="http://schemas.microsoft.com/office/drawing/2014/main" id="{B1A18CE4-6AEF-96FD-EE7F-109AFCD95AC3}"/>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17</a:t>
            </a:fld>
            <a:endParaRPr spc="70"/>
          </a:p>
        </p:txBody>
      </p:sp>
      <p:pic>
        <p:nvPicPr>
          <p:cNvPr id="5" name="Picture 4">
            <a:extLst>
              <a:ext uri="{FF2B5EF4-FFF2-40B4-BE49-F238E27FC236}">
                <a16:creationId xmlns:a16="http://schemas.microsoft.com/office/drawing/2014/main" id="{FB6EB192-676D-CA2D-5FDA-D084FF1CA5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914400"/>
            <a:ext cx="4191000" cy="5304550"/>
          </a:xfrm>
          <a:prstGeom prst="rect">
            <a:avLst/>
          </a:prstGeom>
        </p:spPr>
      </p:pic>
      <p:cxnSp>
        <p:nvCxnSpPr>
          <p:cNvPr id="7" name="Straight Arrow Connector 6">
            <a:extLst>
              <a:ext uri="{FF2B5EF4-FFF2-40B4-BE49-F238E27FC236}">
                <a16:creationId xmlns:a16="http://schemas.microsoft.com/office/drawing/2014/main" id="{826BFDC3-D725-E6DD-9DF6-7406C5F2B907}"/>
              </a:ext>
            </a:extLst>
          </p:cNvPr>
          <p:cNvCxnSpPr/>
          <p:nvPr/>
        </p:nvCxnSpPr>
        <p:spPr>
          <a:xfrm>
            <a:off x="6477000" y="2819400"/>
            <a:ext cx="0" cy="304800"/>
          </a:xfrm>
          <a:prstGeom prst="straightConnector1">
            <a:avLst/>
          </a:prstGeom>
          <a:ln w="0">
            <a:solidFill>
              <a:schemeClr val="tx1"/>
            </a:solidFill>
            <a:headEnd w="sm" len="sm"/>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21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82E5E-D216-F3C1-D6E9-A763C1EA32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9449F5C-68ED-F42D-561B-DCDA63640AB7}"/>
              </a:ext>
            </a:extLst>
          </p:cNvPr>
          <p:cNvSpPr txBox="1">
            <a:spLocks noGrp="1"/>
          </p:cNvSpPr>
          <p:nvPr>
            <p:ph type="title"/>
          </p:nvPr>
        </p:nvSpPr>
        <p:spPr>
          <a:xfrm>
            <a:off x="1201737" y="182683"/>
            <a:ext cx="9599295" cy="874598"/>
          </a:xfrm>
          <a:prstGeom prst="rect">
            <a:avLst/>
          </a:prstGeom>
        </p:spPr>
        <p:txBody>
          <a:bodyPr vert="horz" wrap="square" lIns="0" tIns="12700" rIns="0" bIns="0" rtlCol="0">
            <a:spAutoFit/>
          </a:bodyPr>
          <a:lstStyle/>
          <a:p>
            <a:pPr marL="12700">
              <a:lnSpc>
                <a:spcPct val="100000"/>
              </a:lnSpc>
              <a:spcBef>
                <a:spcPts val="100"/>
              </a:spcBef>
            </a:pPr>
            <a:r>
              <a:rPr spc="204"/>
              <a:t>UML</a:t>
            </a:r>
            <a:r>
              <a:rPr spc="335"/>
              <a:t> </a:t>
            </a:r>
            <a:r>
              <a:rPr spc="150"/>
              <a:t>Diagrams</a:t>
            </a:r>
            <a:r>
              <a:rPr spc="335"/>
              <a:t> </a:t>
            </a:r>
            <a:r>
              <a:t>–</a:t>
            </a:r>
            <a:r>
              <a:rPr spc="335"/>
              <a:t> </a:t>
            </a:r>
            <a:r>
              <a:rPr spc="185" err="1"/>
              <a:t>Usecase</a:t>
            </a:r>
            <a:r>
              <a:rPr lang="en-IN" spc="185"/>
              <a:t> Diagram</a:t>
            </a:r>
            <a:br>
              <a:rPr lang="en-IN" spc="185"/>
            </a:br>
            <a:endParaRPr spc="180"/>
          </a:p>
        </p:txBody>
      </p:sp>
      <p:sp>
        <p:nvSpPr>
          <p:cNvPr id="4" name="object 4">
            <a:extLst>
              <a:ext uri="{FF2B5EF4-FFF2-40B4-BE49-F238E27FC236}">
                <a16:creationId xmlns:a16="http://schemas.microsoft.com/office/drawing/2014/main" id="{EB42132F-ADD2-59CF-05B4-A312CDA97FA3}"/>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18</a:t>
            </a:fld>
            <a:endParaRPr spc="70"/>
          </a:p>
        </p:txBody>
      </p:sp>
      <p:pic>
        <p:nvPicPr>
          <p:cNvPr id="6" name="Picture 5">
            <a:extLst>
              <a:ext uri="{FF2B5EF4-FFF2-40B4-BE49-F238E27FC236}">
                <a16:creationId xmlns:a16="http://schemas.microsoft.com/office/drawing/2014/main" id="{7FE4984C-E378-3B44-B040-88093F577F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350565"/>
            <a:ext cx="5938684" cy="4876240"/>
          </a:xfrm>
          <a:prstGeom prst="rect">
            <a:avLst/>
          </a:prstGeom>
        </p:spPr>
      </p:pic>
    </p:spTree>
    <p:extLst>
      <p:ext uri="{BB962C8B-B14F-4D97-AF65-F5344CB8AC3E}">
        <p14:creationId xmlns:p14="http://schemas.microsoft.com/office/powerpoint/2010/main" val="17391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4"/>
              <a:t>UML</a:t>
            </a:r>
            <a:r>
              <a:rPr spc="335"/>
              <a:t> </a:t>
            </a:r>
            <a:r>
              <a:rPr spc="150"/>
              <a:t>Diagrams</a:t>
            </a:r>
            <a:r>
              <a:rPr spc="335"/>
              <a:t> </a:t>
            </a:r>
            <a:r>
              <a:t>–</a:t>
            </a:r>
            <a:r>
              <a:rPr lang="en-IN" spc="335"/>
              <a:t> </a:t>
            </a:r>
            <a:r>
              <a:rPr spc="215"/>
              <a:t>Activity</a:t>
            </a:r>
            <a:r>
              <a:rPr lang="en-IN" spc="215"/>
              <a:t> Diagram</a:t>
            </a:r>
            <a:endParaRPr spc="180"/>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19</a:t>
            </a:fld>
            <a:endParaRPr spc="70"/>
          </a:p>
        </p:txBody>
      </p:sp>
      <p:pic>
        <p:nvPicPr>
          <p:cNvPr id="6" name="Picture 5">
            <a:extLst>
              <a:ext uri="{FF2B5EF4-FFF2-40B4-BE49-F238E27FC236}">
                <a16:creationId xmlns:a16="http://schemas.microsoft.com/office/drawing/2014/main" id="{D1098AC6-98F4-B6C3-66DA-B464C8B4E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990600"/>
            <a:ext cx="3810000" cy="52502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a:t>Outline</a:t>
            </a:r>
          </a:p>
        </p:txBody>
      </p:sp>
      <p:sp>
        <p:nvSpPr>
          <p:cNvPr id="4" name="object 4"/>
          <p:cNvSpPr txBox="1"/>
          <p:nvPr/>
        </p:nvSpPr>
        <p:spPr>
          <a:xfrm>
            <a:off x="864333" y="6411028"/>
            <a:ext cx="1684116" cy="432811"/>
          </a:xfrm>
          <a:prstGeom prst="rect">
            <a:avLst/>
          </a:prstGeom>
        </p:spPr>
        <p:txBody>
          <a:bodyPr vert="horz" wrap="square" lIns="0" tIns="1905" rIns="0" bIns="0" rtlCol="0" anchor="t">
            <a:spAutoFit/>
          </a:bodyPr>
          <a:lstStyle/>
          <a:p>
            <a:pPr marL="12700">
              <a:spcBef>
                <a:spcPts val="15"/>
              </a:spcBef>
            </a:pPr>
            <a:r>
              <a:rPr sz="1400" b="1" spc="70">
                <a:solidFill>
                  <a:srgbClr val="002060"/>
                </a:solidFill>
                <a:latin typeface="Cambria"/>
                <a:cs typeface="Cambria"/>
              </a:rPr>
              <a:t>Date:</a:t>
            </a:r>
            <a:r>
              <a:rPr lang="en-GB" sz="1400" b="1" spc="70">
                <a:solidFill>
                  <a:srgbClr val="002060"/>
                </a:solidFill>
                <a:latin typeface="Cambria"/>
                <a:cs typeface="Cambria"/>
              </a:rPr>
              <a:t> 26/04/2025</a:t>
            </a:r>
            <a:endParaRPr lang="en-US" sz="1400">
              <a:solidFill>
                <a:srgbClr val="000000"/>
              </a:solidFill>
              <a:latin typeface="Cambria"/>
              <a:cs typeface="Cambria"/>
            </a:endParaRPr>
          </a:p>
          <a:p>
            <a:pPr marL="12700">
              <a:spcBef>
                <a:spcPts val="15"/>
              </a:spcBef>
            </a:pPr>
            <a:r>
              <a:rPr lang="en-GB" sz="1400" b="1" spc="70">
                <a:solidFill>
                  <a:srgbClr val="002060"/>
                </a:solidFill>
                <a:latin typeface="Cambria"/>
                <a:cs typeface="Cambria"/>
              </a:rPr>
              <a:t>  </a:t>
            </a:r>
            <a:endParaRPr sz="1400">
              <a:latin typeface="Cambria"/>
              <a:cs typeface="Cambria"/>
            </a:endParaRPr>
          </a:p>
        </p:txBody>
      </p:sp>
      <p:sp>
        <p:nvSpPr>
          <p:cNvPr id="5" name="object 5"/>
          <p:cNvSpPr txBox="1"/>
          <p:nvPr/>
        </p:nvSpPr>
        <p:spPr>
          <a:xfrm>
            <a:off x="5473798" y="6422751"/>
            <a:ext cx="1244600" cy="234315"/>
          </a:xfrm>
          <a:prstGeom prst="rect">
            <a:avLst/>
          </a:prstGeom>
        </p:spPr>
        <p:txBody>
          <a:bodyPr vert="horz" wrap="square" lIns="0" tIns="1905" rIns="0" bIns="0" rtlCol="0">
            <a:spAutoFit/>
          </a:bodyPr>
          <a:lstStyle/>
          <a:p>
            <a:pPr marL="12700">
              <a:lnSpc>
                <a:spcPct val="100000"/>
              </a:lnSpc>
              <a:spcBef>
                <a:spcPts val="15"/>
              </a:spcBef>
            </a:pPr>
            <a:r>
              <a:rPr sz="1400" b="1">
                <a:solidFill>
                  <a:srgbClr val="002060"/>
                </a:solidFill>
                <a:latin typeface="Cambria"/>
                <a:cs typeface="Cambria"/>
              </a:rPr>
              <a:t>©</a:t>
            </a:r>
            <a:r>
              <a:rPr sz="1400" b="1" spc="95">
                <a:solidFill>
                  <a:srgbClr val="002060"/>
                </a:solidFill>
                <a:latin typeface="Cambria"/>
                <a:cs typeface="Cambria"/>
              </a:rPr>
              <a:t> </a:t>
            </a:r>
            <a:r>
              <a:rPr sz="1400" b="1" spc="100">
                <a:solidFill>
                  <a:srgbClr val="002060"/>
                </a:solidFill>
                <a:latin typeface="Cambria"/>
                <a:cs typeface="Cambria"/>
              </a:rPr>
              <a:t>BVRIT</a:t>
            </a:r>
            <a:r>
              <a:rPr sz="1400" b="1" spc="95">
                <a:solidFill>
                  <a:srgbClr val="002060"/>
                </a:solidFill>
                <a:latin typeface="Cambria"/>
                <a:cs typeface="Cambria"/>
              </a:rPr>
              <a:t> </a:t>
            </a:r>
            <a:r>
              <a:rPr sz="1400" b="1" spc="175">
                <a:solidFill>
                  <a:srgbClr val="002060"/>
                </a:solidFill>
                <a:latin typeface="Cambria"/>
                <a:cs typeface="Cambria"/>
              </a:rPr>
              <a:t>CSE</a:t>
            </a:r>
            <a:endParaRPr sz="140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1905" rIns="0" bIns="0" rtlCol="0">
            <a:spAutoFit/>
          </a:bodyPr>
          <a:lstStyle/>
          <a:p>
            <a:pPr marL="129539">
              <a:lnSpc>
                <a:spcPct val="100000"/>
              </a:lnSpc>
              <a:spcBef>
                <a:spcPts val="15"/>
              </a:spcBef>
            </a:pPr>
            <a:fld id="{81D60167-4931-47E6-BA6A-407CBD079E47}" type="slidenum">
              <a:rPr spc="45" dirty="0"/>
              <a:t>2</a:t>
            </a:fld>
            <a:endParaRPr spc="45"/>
          </a:p>
        </p:txBody>
      </p:sp>
      <p:sp>
        <p:nvSpPr>
          <p:cNvPr id="3" name="object 3"/>
          <p:cNvSpPr txBox="1"/>
          <p:nvPr/>
        </p:nvSpPr>
        <p:spPr>
          <a:xfrm>
            <a:off x="849322" y="972248"/>
            <a:ext cx="4180840" cy="5242560"/>
          </a:xfrm>
          <a:prstGeom prst="rect">
            <a:avLst/>
          </a:prstGeom>
        </p:spPr>
        <p:txBody>
          <a:bodyPr vert="horz" wrap="square" lIns="0" tIns="109220" rIns="0" bIns="0" rtlCol="0">
            <a:spAutoFit/>
          </a:bodyPr>
          <a:lstStyle/>
          <a:p>
            <a:pPr marL="201930" indent="-189230">
              <a:lnSpc>
                <a:spcPct val="100000"/>
              </a:lnSpc>
              <a:spcBef>
                <a:spcPts val="860"/>
              </a:spcBef>
              <a:buFont typeface="Arial"/>
              <a:buChar char="•"/>
              <a:tabLst>
                <a:tab pos="201930" algn="l"/>
              </a:tabLst>
            </a:pPr>
            <a:r>
              <a:rPr sz="2000" b="1" spc="-10">
                <a:solidFill>
                  <a:srgbClr val="002060"/>
                </a:solidFill>
                <a:latin typeface="Cambria"/>
                <a:cs typeface="Cambria"/>
              </a:rPr>
              <a:t>Abstract</a:t>
            </a:r>
            <a:endParaRPr sz="2000">
              <a:latin typeface="Cambria"/>
              <a:cs typeface="Cambria"/>
            </a:endParaRPr>
          </a:p>
          <a:p>
            <a:pPr marL="201930" indent="-189230">
              <a:lnSpc>
                <a:spcPct val="100000"/>
              </a:lnSpc>
              <a:spcBef>
                <a:spcPts val="760"/>
              </a:spcBef>
              <a:buFont typeface="Arial"/>
              <a:buChar char="•"/>
              <a:tabLst>
                <a:tab pos="201930" algn="l"/>
              </a:tabLst>
            </a:pPr>
            <a:r>
              <a:rPr sz="2000" b="1" spc="-10">
                <a:solidFill>
                  <a:srgbClr val="002060"/>
                </a:solidFill>
                <a:latin typeface="Cambria"/>
                <a:cs typeface="Cambria"/>
              </a:rPr>
              <a:t>Introduction</a:t>
            </a:r>
            <a:endParaRPr sz="2000">
              <a:latin typeface="Cambria"/>
              <a:cs typeface="Cambria"/>
            </a:endParaRPr>
          </a:p>
          <a:p>
            <a:pPr marL="201930" indent="-189230">
              <a:lnSpc>
                <a:spcPct val="100000"/>
              </a:lnSpc>
              <a:spcBef>
                <a:spcPts val="760"/>
              </a:spcBef>
              <a:buFont typeface="Arial"/>
              <a:buChar char="•"/>
              <a:tabLst>
                <a:tab pos="201930" algn="l"/>
              </a:tabLst>
            </a:pPr>
            <a:r>
              <a:rPr sz="2000" b="1" spc="-20">
                <a:solidFill>
                  <a:srgbClr val="002060"/>
                </a:solidFill>
                <a:latin typeface="Cambria"/>
                <a:cs typeface="Cambria"/>
              </a:rPr>
              <a:t>Literature</a:t>
            </a:r>
            <a:r>
              <a:rPr sz="2000" b="1">
                <a:solidFill>
                  <a:srgbClr val="002060"/>
                </a:solidFill>
                <a:latin typeface="Cambria"/>
                <a:cs typeface="Cambria"/>
              </a:rPr>
              <a:t> </a:t>
            </a:r>
            <a:r>
              <a:rPr sz="2000" b="1" spc="-10">
                <a:solidFill>
                  <a:srgbClr val="002060"/>
                </a:solidFill>
                <a:latin typeface="Cambria"/>
                <a:cs typeface="Cambria"/>
              </a:rPr>
              <a:t>Survey</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Existing</a:t>
            </a:r>
            <a:r>
              <a:rPr sz="2000" b="1" spc="-5">
                <a:solidFill>
                  <a:srgbClr val="002060"/>
                </a:solidFill>
                <a:latin typeface="Cambria"/>
                <a:cs typeface="Cambria"/>
              </a:rPr>
              <a:t> </a:t>
            </a:r>
            <a:r>
              <a:rPr sz="2000" b="1" spc="-10">
                <a:solidFill>
                  <a:srgbClr val="002060"/>
                </a:solidFill>
                <a:latin typeface="Cambria"/>
                <a:cs typeface="Cambria"/>
              </a:rPr>
              <a:t>System</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Problem</a:t>
            </a:r>
            <a:r>
              <a:rPr sz="2000" b="1" spc="-55">
                <a:solidFill>
                  <a:srgbClr val="002060"/>
                </a:solidFill>
                <a:latin typeface="Cambria"/>
                <a:cs typeface="Cambria"/>
              </a:rPr>
              <a:t> </a:t>
            </a:r>
            <a:r>
              <a:rPr sz="2000" b="1">
                <a:solidFill>
                  <a:srgbClr val="002060"/>
                </a:solidFill>
                <a:latin typeface="Cambria"/>
                <a:cs typeface="Cambria"/>
              </a:rPr>
              <a:t>Statement</a:t>
            </a:r>
            <a:r>
              <a:rPr sz="2000" b="1" spc="-45">
                <a:solidFill>
                  <a:srgbClr val="002060"/>
                </a:solidFill>
                <a:latin typeface="Cambria"/>
                <a:cs typeface="Cambria"/>
              </a:rPr>
              <a:t> </a:t>
            </a:r>
            <a:r>
              <a:rPr sz="2000" b="1">
                <a:solidFill>
                  <a:srgbClr val="002060"/>
                </a:solidFill>
                <a:latin typeface="Cambria"/>
                <a:cs typeface="Cambria"/>
              </a:rPr>
              <a:t>&amp;</a:t>
            </a:r>
            <a:r>
              <a:rPr sz="2000" b="1" spc="-45">
                <a:solidFill>
                  <a:srgbClr val="002060"/>
                </a:solidFill>
                <a:latin typeface="Cambria"/>
                <a:cs typeface="Cambria"/>
              </a:rPr>
              <a:t> </a:t>
            </a:r>
            <a:r>
              <a:rPr sz="2000" b="1" spc="-10">
                <a:solidFill>
                  <a:srgbClr val="002060"/>
                </a:solidFill>
                <a:latin typeface="Cambria"/>
                <a:cs typeface="Cambria"/>
              </a:rPr>
              <a:t>Objectives</a:t>
            </a:r>
            <a:endParaRPr sz="2000">
              <a:latin typeface="Cambria"/>
              <a:cs typeface="Cambria"/>
            </a:endParaRPr>
          </a:p>
          <a:p>
            <a:pPr marL="201930" indent="-189230">
              <a:lnSpc>
                <a:spcPct val="100000"/>
              </a:lnSpc>
              <a:spcBef>
                <a:spcPts val="760"/>
              </a:spcBef>
              <a:buFont typeface="Arial"/>
              <a:buChar char="•"/>
              <a:tabLst>
                <a:tab pos="201930" algn="l"/>
              </a:tabLst>
            </a:pPr>
            <a:r>
              <a:rPr sz="2000" b="1" spc="-10">
                <a:solidFill>
                  <a:srgbClr val="002060"/>
                </a:solidFill>
                <a:latin typeface="Cambria"/>
                <a:cs typeface="Cambria"/>
              </a:rPr>
              <a:t>Proposed</a:t>
            </a:r>
            <a:r>
              <a:rPr sz="2000" b="1" spc="-55">
                <a:solidFill>
                  <a:srgbClr val="002060"/>
                </a:solidFill>
                <a:latin typeface="Cambria"/>
                <a:cs typeface="Cambria"/>
              </a:rPr>
              <a:t> </a:t>
            </a:r>
            <a:r>
              <a:rPr sz="2000" b="1" spc="-10">
                <a:solidFill>
                  <a:srgbClr val="002060"/>
                </a:solidFill>
                <a:latin typeface="Cambria"/>
                <a:cs typeface="Cambria"/>
              </a:rPr>
              <a:t>Modules</a:t>
            </a:r>
            <a:endParaRPr sz="2000">
              <a:latin typeface="Cambria"/>
              <a:cs typeface="Cambria"/>
            </a:endParaRPr>
          </a:p>
          <a:p>
            <a:pPr marL="201930" indent="-189230">
              <a:lnSpc>
                <a:spcPct val="100000"/>
              </a:lnSpc>
              <a:spcBef>
                <a:spcPts val="760"/>
              </a:spcBef>
              <a:buFont typeface="Arial"/>
              <a:buChar char="•"/>
              <a:tabLst>
                <a:tab pos="201930" algn="l"/>
              </a:tabLst>
            </a:pPr>
            <a:r>
              <a:rPr sz="2000" b="1" spc="-10">
                <a:solidFill>
                  <a:srgbClr val="002060"/>
                </a:solidFill>
                <a:latin typeface="Cambria"/>
                <a:cs typeface="Cambria"/>
              </a:rPr>
              <a:t>Proposed</a:t>
            </a:r>
            <a:r>
              <a:rPr sz="2000" b="1" spc="-65">
                <a:solidFill>
                  <a:srgbClr val="002060"/>
                </a:solidFill>
                <a:latin typeface="Cambria"/>
                <a:cs typeface="Cambria"/>
              </a:rPr>
              <a:t> </a:t>
            </a:r>
            <a:r>
              <a:rPr sz="2000" b="1" spc="-10">
                <a:solidFill>
                  <a:srgbClr val="002060"/>
                </a:solidFill>
                <a:latin typeface="Cambria"/>
                <a:cs typeface="Cambria"/>
              </a:rPr>
              <a:t>Architecture</a:t>
            </a:r>
            <a:r>
              <a:rPr sz="2000" b="1" spc="-65">
                <a:solidFill>
                  <a:srgbClr val="002060"/>
                </a:solidFill>
                <a:latin typeface="Cambria"/>
                <a:cs typeface="Cambria"/>
              </a:rPr>
              <a:t> </a:t>
            </a:r>
            <a:r>
              <a:rPr sz="2000" b="1" spc="-10">
                <a:solidFill>
                  <a:srgbClr val="002060"/>
                </a:solidFill>
                <a:latin typeface="Cambria"/>
                <a:cs typeface="Cambria"/>
              </a:rPr>
              <a:t>diagram</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Algorithm</a:t>
            </a:r>
            <a:r>
              <a:rPr sz="2000" b="1" spc="-45">
                <a:solidFill>
                  <a:srgbClr val="002060"/>
                </a:solidFill>
                <a:latin typeface="Cambria"/>
                <a:cs typeface="Cambria"/>
              </a:rPr>
              <a:t> </a:t>
            </a:r>
            <a:r>
              <a:rPr sz="2000" b="1" spc="-10">
                <a:solidFill>
                  <a:srgbClr val="002060"/>
                </a:solidFill>
                <a:latin typeface="Cambria"/>
                <a:cs typeface="Cambria"/>
              </a:rPr>
              <a:t>Explanations</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Data</a:t>
            </a:r>
            <a:r>
              <a:rPr sz="2000" b="1" spc="-70">
                <a:solidFill>
                  <a:srgbClr val="002060"/>
                </a:solidFill>
                <a:latin typeface="Cambria"/>
                <a:cs typeface="Cambria"/>
              </a:rPr>
              <a:t> </a:t>
            </a:r>
            <a:r>
              <a:rPr sz="2000" b="1">
                <a:solidFill>
                  <a:srgbClr val="002060"/>
                </a:solidFill>
                <a:latin typeface="Cambria"/>
                <a:cs typeface="Cambria"/>
              </a:rPr>
              <a:t>Flow</a:t>
            </a:r>
            <a:r>
              <a:rPr sz="2000" b="1" spc="-70">
                <a:solidFill>
                  <a:srgbClr val="002060"/>
                </a:solidFill>
                <a:latin typeface="Cambria"/>
                <a:cs typeface="Cambria"/>
              </a:rPr>
              <a:t> </a:t>
            </a:r>
            <a:r>
              <a:rPr sz="2000" b="1" spc="-10">
                <a:solidFill>
                  <a:srgbClr val="002060"/>
                </a:solidFill>
                <a:latin typeface="Cambria"/>
                <a:cs typeface="Cambria"/>
              </a:rPr>
              <a:t>diagram</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UML</a:t>
            </a:r>
            <a:r>
              <a:rPr sz="2000" b="1" spc="-15">
                <a:solidFill>
                  <a:srgbClr val="002060"/>
                </a:solidFill>
                <a:latin typeface="Cambria"/>
                <a:cs typeface="Cambria"/>
              </a:rPr>
              <a:t> </a:t>
            </a:r>
            <a:r>
              <a:rPr sz="2000" b="1" spc="-10">
                <a:solidFill>
                  <a:srgbClr val="002060"/>
                </a:solidFill>
                <a:latin typeface="Cambria"/>
                <a:cs typeface="Cambria"/>
              </a:rPr>
              <a:t>Diagrams</a:t>
            </a:r>
            <a:endParaRPr sz="2000">
              <a:latin typeface="Cambria"/>
              <a:cs typeface="Cambria"/>
            </a:endParaRPr>
          </a:p>
          <a:p>
            <a:pPr marL="201930" indent="-189230">
              <a:lnSpc>
                <a:spcPct val="100000"/>
              </a:lnSpc>
              <a:spcBef>
                <a:spcPts val="760"/>
              </a:spcBef>
              <a:buFont typeface="Arial"/>
              <a:buChar char="•"/>
              <a:tabLst>
                <a:tab pos="201930" algn="l"/>
              </a:tabLst>
            </a:pPr>
            <a:r>
              <a:rPr sz="2000" b="1">
                <a:solidFill>
                  <a:srgbClr val="002060"/>
                </a:solidFill>
                <a:latin typeface="Cambria"/>
                <a:cs typeface="Cambria"/>
              </a:rPr>
              <a:t>Results</a:t>
            </a:r>
            <a:r>
              <a:rPr sz="2000" b="1" spc="-45">
                <a:solidFill>
                  <a:srgbClr val="002060"/>
                </a:solidFill>
                <a:latin typeface="Cambria"/>
                <a:cs typeface="Cambria"/>
              </a:rPr>
              <a:t> </a:t>
            </a:r>
            <a:r>
              <a:rPr sz="2000" b="1">
                <a:solidFill>
                  <a:srgbClr val="002060"/>
                </a:solidFill>
                <a:latin typeface="Cambria"/>
                <a:cs typeface="Cambria"/>
              </a:rPr>
              <a:t>&amp;</a:t>
            </a:r>
            <a:r>
              <a:rPr sz="2000" b="1" spc="-45">
                <a:solidFill>
                  <a:srgbClr val="002060"/>
                </a:solidFill>
                <a:latin typeface="Cambria"/>
                <a:cs typeface="Cambria"/>
              </a:rPr>
              <a:t> </a:t>
            </a:r>
            <a:r>
              <a:rPr sz="2000" b="1" spc="-10">
                <a:solidFill>
                  <a:srgbClr val="002060"/>
                </a:solidFill>
                <a:latin typeface="Cambria"/>
                <a:cs typeface="Cambria"/>
              </a:rPr>
              <a:t>Discussion</a:t>
            </a:r>
            <a:endParaRPr sz="2000">
              <a:latin typeface="Cambria"/>
              <a:cs typeface="Cambria"/>
            </a:endParaRPr>
          </a:p>
          <a:p>
            <a:pPr marL="201930" indent="-189230">
              <a:lnSpc>
                <a:spcPct val="100000"/>
              </a:lnSpc>
              <a:spcBef>
                <a:spcPts val="760"/>
              </a:spcBef>
              <a:buFont typeface="Arial"/>
              <a:buChar char="•"/>
              <a:tabLst>
                <a:tab pos="201930" algn="l"/>
              </a:tabLst>
            </a:pPr>
            <a:r>
              <a:rPr sz="2000" b="1" spc="-10">
                <a:solidFill>
                  <a:srgbClr val="002060"/>
                </a:solidFill>
                <a:latin typeface="Cambria"/>
                <a:cs typeface="Cambria"/>
              </a:rPr>
              <a:t>Conclusion</a:t>
            </a:r>
            <a:r>
              <a:rPr sz="2000" b="1" spc="-40">
                <a:solidFill>
                  <a:srgbClr val="002060"/>
                </a:solidFill>
                <a:latin typeface="Cambria"/>
                <a:cs typeface="Cambria"/>
              </a:rPr>
              <a:t> </a:t>
            </a:r>
            <a:r>
              <a:rPr sz="2000" b="1">
                <a:solidFill>
                  <a:srgbClr val="002060"/>
                </a:solidFill>
                <a:latin typeface="Cambria"/>
                <a:cs typeface="Cambria"/>
              </a:rPr>
              <a:t>&amp;</a:t>
            </a:r>
            <a:r>
              <a:rPr sz="2000" b="1" spc="-40">
                <a:solidFill>
                  <a:srgbClr val="002060"/>
                </a:solidFill>
                <a:latin typeface="Cambria"/>
                <a:cs typeface="Cambria"/>
              </a:rPr>
              <a:t> </a:t>
            </a:r>
            <a:r>
              <a:rPr sz="2000" b="1" spc="-10">
                <a:solidFill>
                  <a:srgbClr val="002060"/>
                </a:solidFill>
                <a:latin typeface="Cambria"/>
                <a:cs typeface="Cambria"/>
              </a:rPr>
              <a:t>future</a:t>
            </a:r>
            <a:r>
              <a:rPr sz="2000" b="1" spc="-40">
                <a:solidFill>
                  <a:srgbClr val="002060"/>
                </a:solidFill>
                <a:latin typeface="Cambria"/>
                <a:cs typeface="Cambria"/>
              </a:rPr>
              <a:t> </a:t>
            </a:r>
            <a:r>
              <a:rPr sz="2000" b="1" spc="-10">
                <a:solidFill>
                  <a:srgbClr val="002060"/>
                </a:solidFill>
                <a:latin typeface="Cambria"/>
                <a:cs typeface="Cambria"/>
              </a:rPr>
              <a:t>Enhancement</a:t>
            </a:r>
            <a:endParaRPr sz="2000">
              <a:latin typeface="Cambria"/>
              <a:cs typeface="Cambria"/>
            </a:endParaRPr>
          </a:p>
          <a:p>
            <a:pPr marL="201930" indent="-189230">
              <a:lnSpc>
                <a:spcPct val="100000"/>
              </a:lnSpc>
              <a:spcBef>
                <a:spcPts val="760"/>
              </a:spcBef>
              <a:buFont typeface="Arial"/>
              <a:buChar char="•"/>
              <a:tabLst>
                <a:tab pos="201930" algn="l"/>
              </a:tabLst>
            </a:pPr>
            <a:r>
              <a:rPr sz="2000" b="1" spc="-10">
                <a:solidFill>
                  <a:srgbClr val="002060"/>
                </a:solidFill>
                <a:latin typeface="Cambria"/>
                <a:cs typeface="Cambria"/>
              </a:rPr>
              <a:t>References</a:t>
            </a:r>
            <a:endParaRPr sz="2000">
              <a:latin typeface="Cambria"/>
              <a:cs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3782D-AE86-99D5-A268-15E2898E2C2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420C87-C415-D05A-D0AF-1137D9BE2CDF}"/>
              </a:ext>
            </a:extLst>
          </p:cNvPr>
          <p:cNvSpPr txBox="1">
            <a:spLocks noGrp="1"/>
          </p:cNvSpPr>
          <p:nvPr>
            <p:ph type="title"/>
          </p:nvPr>
        </p:nvSpPr>
        <p:spPr>
          <a:xfrm>
            <a:off x="1201737" y="182683"/>
            <a:ext cx="9599295" cy="443711"/>
          </a:xfrm>
          <a:prstGeom prst="rect">
            <a:avLst/>
          </a:prstGeom>
        </p:spPr>
        <p:txBody>
          <a:bodyPr vert="horz" wrap="square" lIns="0" tIns="12700" rIns="0" bIns="0" rtlCol="0">
            <a:spAutoFit/>
          </a:bodyPr>
          <a:lstStyle/>
          <a:p>
            <a:pPr marL="12700">
              <a:lnSpc>
                <a:spcPct val="100000"/>
              </a:lnSpc>
              <a:spcBef>
                <a:spcPts val="100"/>
              </a:spcBef>
            </a:pPr>
            <a:r>
              <a:rPr spc="204"/>
              <a:t>UML</a:t>
            </a:r>
            <a:r>
              <a:rPr spc="335"/>
              <a:t> </a:t>
            </a:r>
            <a:r>
              <a:rPr spc="150"/>
              <a:t>Diagrams</a:t>
            </a:r>
            <a:r>
              <a:rPr spc="335"/>
              <a:t> </a:t>
            </a:r>
            <a:r>
              <a:t>–</a:t>
            </a:r>
            <a:r>
              <a:rPr spc="335"/>
              <a:t> </a:t>
            </a:r>
            <a:r>
              <a:rPr spc="195"/>
              <a:t>Sequence</a:t>
            </a:r>
            <a:r>
              <a:rPr lang="en-IN" spc="195"/>
              <a:t> Diagram</a:t>
            </a:r>
            <a:endParaRPr spc="180"/>
          </a:p>
        </p:txBody>
      </p:sp>
      <p:sp>
        <p:nvSpPr>
          <p:cNvPr id="4" name="object 4">
            <a:extLst>
              <a:ext uri="{FF2B5EF4-FFF2-40B4-BE49-F238E27FC236}">
                <a16:creationId xmlns:a16="http://schemas.microsoft.com/office/drawing/2014/main" id="{1871DD99-8CF0-5EEB-2A34-B2B4F285CE24}"/>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20</a:t>
            </a:fld>
            <a:endParaRPr spc="70"/>
          </a:p>
        </p:txBody>
      </p:sp>
      <p:pic>
        <p:nvPicPr>
          <p:cNvPr id="7" name="Picture 6">
            <a:extLst>
              <a:ext uri="{FF2B5EF4-FFF2-40B4-BE49-F238E27FC236}">
                <a16:creationId xmlns:a16="http://schemas.microsoft.com/office/drawing/2014/main" id="{67A6B563-F71B-BCDD-239B-2BFB9BF3A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990600"/>
            <a:ext cx="7774010" cy="5230501"/>
          </a:xfrm>
          <a:prstGeom prst="rect">
            <a:avLst/>
          </a:prstGeom>
        </p:spPr>
      </p:pic>
    </p:spTree>
    <p:extLst>
      <p:ext uri="{BB962C8B-B14F-4D97-AF65-F5344CB8AC3E}">
        <p14:creationId xmlns:p14="http://schemas.microsoft.com/office/powerpoint/2010/main" val="2350829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247B2-43B2-E562-81AA-A4DADDD3B9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074F0A5-A9D4-3406-CC27-01F6FD2E04F0}"/>
              </a:ext>
            </a:extLst>
          </p:cNvPr>
          <p:cNvSpPr txBox="1">
            <a:spLocks noGrp="1"/>
          </p:cNvSpPr>
          <p:nvPr>
            <p:ph type="title"/>
          </p:nvPr>
        </p:nvSpPr>
        <p:spPr>
          <a:xfrm>
            <a:off x="1201737" y="182683"/>
            <a:ext cx="9599295" cy="443711"/>
          </a:xfrm>
          <a:prstGeom prst="rect">
            <a:avLst/>
          </a:prstGeom>
        </p:spPr>
        <p:txBody>
          <a:bodyPr vert="horz" wrap="square" lIns="0" tIns="12700" rIns="0" bIns="0" rtlCol="0">
            <a:spAutoFit/>
          </a:bodyPr>
          <a:lstStyle/>
          <a:p>
            <a:pPr marL="12700">
              <a:lnSpc>
                <a:spcPct val="100000"/>
              </a:lnSpc>
              <a:spcBef>
                <a:spcPts val="100"/>
              </a:spcBef>
            </a:pPr>
            <a:r>
              <a:rPr spc="204"/>
              <a:t>UML</a:t>
            </a:r>
            <a:r>
              <a:rPr spc="335"/>
              <a:t> </a:t>
            </a:r>
            <a:r>
              <a:rPr spc="150"/>
              <a:t>Diagrams</a:t>
            </a:r>
            <a:r>
              <a:rPr spc="335"/>
              <a:t> </a:t>
            </a:r>
            <a:r>
              <a:t>–</a:t>
            </a:r>
            <a:r>
              <a:rPr spc="335"/>
              <a:t> </a:t>
            </a:r>
            <a:r>
              <a:rPr spc="180"/>
              <a:t>Class</a:t>
            </a:r>
            <a:r>
              <a:rPr lang="en-IN" spc="180"/>
              <a:t> Diagram</a:t>
            </a:r>
            <a:endParaRPr spc="180"/>
          </a:p>
        </p:txBody>
      </p:sp>
      <p:sp>
        <p:nvSpPr>
          <p:cNvPr id="4" name="object 4">
            <a:extLst>
              <a:ext uri="{FF2B5EF4-FFF2-40B4-BE49-F238E27FC236}">
                <a16:creationId xmlns:a16="http://schemas.microsoft.com/office/drawing/2014/main" id="{6A8F8ED3-8C7A-0320-6076-D155872F311C}"/>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21</a:t>
            </a:fld>
            <a:endParaRPr spc="70"/>
          </a:p>
        </p:txBody>
      </p:sp>
      <p:pic>
        <p:nvPicPr>
          <p:cNvPr id="6" name="Picture 5">
            <a:extLst>
              <a:ext uri="{FF2B5EF4-FFF2-40B4-BE49-F238E27FC236}">
                <a16:creationId xmlns:a16="http://schemas.microsoft.com/office/drawing/2014/main" id="{5705752F-F1FF-4EB6-4A71-0B7AB97CD1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420" y="990600"/>
            <a:ext cx="4197927" cy="5257800"/>
          </a:xfrm>
          <a:prstGeom prst="rect">
            <a:avLst/>
          </a:prstGeom>
        </p:spPr>
      </p:pic>
    </p:spTree>
    <p:extLst>
      <p:ext uri="{BB962C8B-B14F-4D97-AF65-F5344CB8AC3E}">
        <p14:creationId xmlns:p14="http://schemas.microsoft.com/office/powerpoint/2010/main" val="3895322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5"/>
              <a:t>Results</a:t>
            </a:r>
            <a:r>
              <a:rPr spc="325"/>
              <a:t> </a:t>
            </a:r>
            <a:r>
              <a:rPr spc="140"/>
              <a:t>and</a:t>
            </a:r>
            <a:r>
              <a:rPr spc="330"/>
              <a:t> </a:t>
            </a:r>
            <a:r>
              <a:rPr spc="160"/>
              <a:t>Discussions</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22</a:t>
            </a:fld>
            <a:endParaRPr spc="70"/>
          </a:p>
        </p:txBody>
      </p:sp>
      <p:sp>
        <p:nvSpPr>
          <p:cNvPr id="3" name="object 3"/>
          <p:cNvSpPr txBox="1">
            <a:spLocks noGrp="1"/>
          </p:cNvSpPr>
          <p:nvPr>
            <p:ph type="body" idx="1"/>
          </p:nvPr>
        </p:nvSpPr>
        <p:spPr>
          <a:xfrm>
            <a:off x="1066800" y="838200"/>
            <a:ext cx="9531350" cy="458715"/>
          </a:xfrm>
          <a:prstGeom prst="rect">
            <a:avLst/>
          </a:prstGeom>
        </p:spPr>
        <p:txBody>
          <a:bodyPr vert="horz" wrap="square" lIns="0" tIns="67310" rIns="0" bIns="0" rtlCol="0">
            <a:spAutoFit/>
          </a:bodyPr>
          <a:lstStyle/>
          <a:p>
            <a:pPr marL="12700" marR="5080" algn="just">
              <a:lnSpc>
                <a:spcPts val="3460"/>
              </a:lnSpc>
              <a:spcBef>
                <a:spcPts val="530"/>
              </a:spcBef>
              <a:tabLst>
                <a:tab pos="383540" algn="l"/>
              </a:tabLst>
            </a:pPr>
            <a:r>
              <a:rPr lang="en-IN" sz="1800" b="1" spc="165">
                <a:latin typeface="Times New Roman" panose="02020603050405020304" pitchFamily="18" charset="0"/>
                <a:cs typeface="Times New Roman" panose="02020603050405020304" pitchFamily="18" charset="0"/>
              </a:rPr>
              <a:t>I</a:t>
            </a:r>
            <a:r>
              <a:rPr sz="1800" b="1" spc="165" err="1">
                <a:latin typeface="Times New Roman" panose="02020603050405020304" pitchFamily="18" charset="0"/>
                <a:cs typeface="Times New Roman" panose="02020603050405020304" pitchFamily="18" charset="0"/>
              </a:rPr>
              <a:t>mplementation</a:t>
            </a:r>
            <a:r>
              <a:rPr sz="1800" b="1" spc="615">
                <a:latin typeface="Times New Roman" panose="02020603050405020304" pitchFamily="18" charset="0"/>
                <a:cs typeface="Times New Roman" panose="02020603050405020304" pitchFamily="18" charset="0"/>
              </a:rPr>
              <a:t>  </a:t>
            </a:r>
            <a:r>
              <a:rPr sz="1800" b="1" spc="195">
                <a:latin typeface="Times New Roman" panose="02020603050405020304" pitchFamily="18" charset="0"/>
                <a:cs typeface="Times New Roman" panose="02020603050405020304" pitchFamily="18" charset="0"/>
              </a:rPr>
              <a:t>screenshots</a:t>
            </a:r>
            <a:r>
              <a:rPr lang="en-US" sz="1800" b="1" spc="195">
                <a:latin typeface="Times New Roman" panose="02020603050405020304" pitchFamily="18" charset="0"/>
                <a:cs typeface="Times New Roman" panose="02020603050405020304" pitchFamily="18" charset="0"/>
              </a:rPr>
              <a:t> :</a:t>
            </a:r>
            <a:endParaRPr sz="1800" b="1" spc="85">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2654FBE-937E-9411-EEFC-F540C1948C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1" y="1519977"/>
            <a:ext cx="3520002" cy="1980000"/>
          </a:xfrm>
          <a:prstGeom prst="rect">
            <a:avLst/>
          </a:prstGeom>
        </p:spPr>
      </p:pic>
      <p:pic>
        <p:nvPicPr>
          <p:cNvPr id="8" name="Picture 7">
            <a:extLst>
              <a:ext uri="{FF2B5EF4-FFF2-40B4-BE49-F238E27FC236}">
                <a16:creationId xmlns:a16="http://schemas.microsoft.com/office/drawing/2014/main" id="{AC45A0D4-F511-B22B-DBAD-D69656E5C1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32225" y="1500312"/>
            <a:ext cx="3519999" cy="1980000"/>
          </a:xfrm>
          <a:prstGeom prst="rect">
            <a:avLst/>
          </a:prstGeom>
        </p:spPr>
      </p:pic>
      <p:pic>
        <p:nvPicPr>
          <p:cNvPr id="10" name="Picture 9">
            <a:extLst>
              <a:ext uri="{FF2B5EF4-FFF2-40B4-BE49-F238E27FC236}">
                <a16:creationId xmlns:a16="http://schemas.microsoft.com/office/drawing/2014/main" id="{13610594-656B-5BE3-98E2-D788E94BB7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871" y="3886200"/>
            <a:ext cx="3520000" cy="1980000"/>
          </a:xfrm>
          <a:prstGeom prst="rect">
            <a:avLst/>
          </a:prstGeom>
        </p:spPr>
      </p:pic>
      <p:pic>
        <p:nvPicPr>
          <p:cNvPr id="12" name="Picture 11">
            <a:extLst>
              <a:ext uri="{FF2B5EF4-FFF2-40B4-BE49-F238E27FC236}">
                <a16:creationId xmlns:a16="http://schemas.microsoft.com/office/drawing/2014/main" id="{4CCDDEE1-C751-BC95-406F-A9DD5F9302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24400" y="3886200"/>
            <a:ext cx="3519999" cy="1980000"/>
          </a:xfrm>
          <a:prstGeom prst="rect">
            <a:avLst/>
          </a:prstGeom>
        </p:spPr>
      </p:pic>
      <p:pic>
        <p:nvPicPr>
          <p:cNvPr id="14" name="Picture 13">
            <a:extLst>
              <a:ext uri="{FF2B5EF4-FFF2-40B4-BE49-F238E27FC236}">
                <a16:creationId xmlns:a16="http://schemas.microsoft.com/office/drawing/2014/main" id="{9CAB21F9-BC37-B1BB-7B48-3E2D9F010F6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82000" y="1519977"/>
            <a:ext cx="3520001" cy="1980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99EAE-9535-495E-4DEA-E5136BFCC5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EED6C4-06F5-C57C-C1A3-5924F43900C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85"/>
              <a:t>Results</a:t>
            </a:r>
            <a:r>
              <a:rPr spc="325"/>
              <a:t> </a:t>
            </a:r>
            <a:r>
              <a:rPr spc="140"/>
              <a:t>and</a:t>
            </a:r>
            <a:r>
              <a:rPr spc="330"/>
              <a:t> </a:t>
            </a:r>
            <a:r>
              <a:rPr spc="160"/>
              <a:t>Discussions</a:t>
            </a:r>
          </a:p>
        </p:txBody>
      </p:sp>
      <p:sp>
        <p:nvSpPr>
          <p:cNvPr id="4" name="object 4">
            <a:extLst>
              <a:ext uri="{FF2B5EF4-FFF2-40B4-BE49-F238E27FC236}">
                <a16:creationId xmlns:a16="http://schemas.microsoft.com/office/drawing/2014/main" id="{F7A68FEF-CFEC-E94D-00C5-9D5A1CB4A87F}"/>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23</a:t>
            </a:fld>
            <a:endParaRPr spc="70"/>
          </a:p>
        </p:txBody>
      </p:sp>
      <p:sp>
        <p:nvSpPr>
          <p:cNvPr id="3" name="object 3">
            <a:extLst>
              <a:ext uri="{FF2B5EF4-FFF2-40B4-BE49-F238E27FC236}">
                <a16:creationId xmlns:a16="http://schemas.microsoft.com/office/drawing/2014/main" id="{9B291A34-4050-AAE6-1E79-A684F72A17B1}"/>
              </a:ext>
            </a:extLst>
          </p:cNvPr>
          <p:cNvSpPr txBox="1">
            <a:spLocks noGrp="1"/>
          </p:cNvSpPr>
          <p:nvPr>
            <p:ph type="body" idx="1"/>
          </p:nvPr>
        </p:nvSpPr>
        <p:spPr>
          <a:xfrm>
            <a:off x="830893" y="1036681"/>
            <a:ext cx="5265107" cy="464358"/>
          </a:xfrm>
          <a:prstGeom prst="rect">
            <a:avLst/>
          </a:prstGeom>
        </p:spPr>
        <p:txBody>
          <a:bodyPr vert="horz" wrap="square" lIns="0" tIns="67310" rIns="0" bIns="0" rtlCol="0">
            <a:spAutoFit/>
          </a:bodyPr>
          <a:lstStyle/>
          <a:p>
            <a:pPr marL="12700" marR="5080" algn="just">
              <a:lnSpc>
                <a:spcPts val="3460"/>
              </a:lnSpc>
              <a:spcBef>
                <a:spcPts val="530"/>
              </a:spcBef>
              <a:tabLst>
                <a:tab pos="383540" algn="l"/>
              </a:tabLst>
            </a:pPr>
            <a:r>
              <a:rPr lang="en-IN" sz="2000" b="1" spc="295"/>
              <a:t> </a:t>
            </a:r>
            <a:r>
              <a:rPr sz="2000" b="1" spc="210">
                <a:latin typeface="Times New Roman" panose="02020603050405020304" pitchFamily="18" charset="0"/>
                <a:cs typeface="Times New Roman" panose="02020603050405020304" pitchFamily="18" charset="0"/>
              </a:rPr>
              <a:t>Result</a:t>
            </a:r>
            <a:r>
              <a:rPr sz="2000" b="1" spc="55">
                <a:latin typeface="Times New Roman" panose="02020603050405020304" pitchFamily="18" charset="0"/>
                <a:cs typeface="Times New Roman" panose="02020603050405020304" pitchFamily="18" charset="0"/>
              </a:rPr>
              <a:t>  </a:t>
            </a:r>
            <a:r>
              <a:rPr sz="2000" b="1" spc="160">
                <a:latin typeface="Times New Roman" panose="02020603050405020304" pitchFamily="18" charset="0"/>
                <a:cs typeface="Times New Roman" panose="02020603050405020304" pitchFamily="18" charset="0"/>
              </a:rPr>
              <a:t>table</a:t>
            </a:r>
            <a:r>
              <a:rPr sz="2000" b="1" spc="55">
                <a:latin typeface="Times New Roman" panose="02020603050405020304" pitchFamily="18" charset="0"/>
                <a:cs typeface="Times New Roman" panose="02020603050405020304" pitchFamily="18" charset="0"/>
              </a:rPr>
              <a:t>  </a:t>
            </a:r>
            <a:r>
              <a:rPr sz="2000" b="1" spc="350">
                <a:latin typeface="Times New Roman" panose="02020603050405020304" pitchFamily="18" charset="0"/>
                <a:cs typeface="Times New Roman" panose="02020603050405020304" pitchFamily="18" charset="0"/>
              </a:rPr>
              <a:t>&amp;</a:t>
            </a:r>
            <a:r>
              <a:rPr sz="2000" b="1" spc="55">
                <a:latin typeface="Times New Roman" panose="02020603050405020304" pitchFamily="18" charset="0"/>
                <a:cs typeface="Times New Roman" panose="02020603050405020304" pitchFamily="18" charset="0"/>
              </a:rPr>
              <a:t>  </a:t>
            </a:r>
            <a:r>
              <a:rPr sz="2000" b="1" spc="165">
                <a:latin typeface="Times New Roman" panose="02020603050405020304" pitchFamily="18" charset="0"/>
                <a:cs typeface="Times New Roman" panose="02020603050405020304" pitchFamily="18" charset="0"/>
              </a:rPr>
              <a:t>comparative</a:t>
            </a:r>
            <a:r>
              <a:rPr sz="2000" b="1" spc="55">
                <a:latin typeface="Times New Roman" panose="02020603050405020304" pitchFamily="18" charset="0"/>
                <a:cs typeface="Times New Roman" panose="02020603050405020304" pitchFamily="18" charset="0"/>
              </a:rPr>
              <a:t>  </a:t>
            </a:r>
            <a:r>
              <a:rPr sz="2000" b="1" spc="145">
                <a:latin typeface="Times New Roman" panose="02020603050405020304" pitchFamily="18" charset="0"/>
                <a:cs typeface="Times New Roman" panose="02020603050405020304" pitchFamily="18" charset="0"/>
              </a:rPr>
              <a:t>table </a:t>
            </a:r>
            <a:r>
              <a:rPr lang="en-IN" sz="2000" b="1" spc="135">
                <a:latin typeface="Times New Roman" panose="02020603050405020304" pitchFamily="18" charset="0"/>
                <a:cs typeface="Times New Roman" panose="02020603050405020304" pitchFamily="18" charset="0"/>
              </a:rPr>
              <a:t> :</a:t>
            </a:r>
            <a:endParaRPr sz="2000" b="1" spc="85">
              <a:latin typeface="Times New Roman" panose="02020603050405020304" pitchFamily="18" charset="0"/>
              <a:cs typeface="Times New Roman" panose="02020603050405020304" pitchFamily="18" charset="0"/>
            </a:endParaRPr>
          </a:p>
        </p:txBody>
      </p:sp>
      <p:pic>
        <p:nvPicPr>
          <p:cNvPr id="6" name="Picture 5" descr="A table with text on it&#10;&#10;AI-generated content may be incorrect.">
            <a:extLst>
              <a:ext uri="{FF2B5EF4-FFF2-40B4-BE49-F238E27FC236}">
                <a16:creationId xmlns:a16="http://schemas.microsoft.com/office/drawing/2014/main" id="{025978F2-D4A7-7B78-5FF1-B5A31137B2E5}"/>
              </a:ext>
            </a:extLst>
          </p:cNvPr>
          <p:cNvPicPr>
            <a:picLocks noChangeAspect="1"/>
          </p:cNvPicPr>
          <p:nvPr/>
        </p:nvPicPr>
        <p:blipFill>
          <a:blip r:embed="rId2"/>
          <a:stretch>
            <a:fillRect/>
          </a:stretch>
        </p:blipFill>
        <p:spPr>
          <a:xfrm>
            <a:off x="685800" y="1707904"/>
            <a:ext cx="8719746" cy="1501801"/>
          </a:xfrm>
          <a:prstGeom prst="rect">
            <a:avLst/>
          </a:prstGeom>
        </p:spPr>
      </p:pic>
    </p:spTree>
    <p:extLst>
      <p:ext uri="{BB962C8B-B14F-4D97-AF65-F5344CB8AC3E}">
        <p14:creationId xmlns:p14="http://schemas.microsoft.com/office/powerpoint/2010/main" val="1671584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pc="190"/>
              <a:t>Conclusion</a:t>
            </a:r>
            <a:r>
              <a:rPr spc="350"/>
              <a:t> </a:t>
            </a:r>
            <a:r>
              <a:rPr spc="140"/>
              <a:t>and</a:t>
            </a:r>
            <a:r>
              <a:rPr spc="350"/>
              <a:t> </a:t>
            </a:r>
            <a:r>
              <a:rPr spc="165"/>
              <a:t>Future</a:t>
            </a:r>
            <a:r>
              <a:rPr spc="350"/>
              <a:t> </a:t>
            </a:r>
            <a:r>
              <a:rPr spc="204"/>
              <a:t>Enhancement</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24</a:t>
            </a:fld>
            <a:endParaRPr spc="70"/>
          </a:p>
        </p:txBody>
      </p:sp>
      <p:sp>
        <p:nvSpPr>
          <p:cNvPr id="3" name="object 3"/>
          <p:cNvSpPr txBox="1"/>
          <p:nvPr/>
        </p:nvSpPr>
        <p:spPr>
          <a:xfrm>
            <a:off x="1066800" y="1905000"/>
            <a:ext cx="9593263" cy="1133644"/>
          </a:xfrm>
          <a:prstGeom prst="rect">
            <a:avLst/>
          </a:prstGeom>
        </p:spPr>
        <p:txBody>
          <a:bodyPr vert="horz" wrap="square" lIns="0" tIns="12700" rIns="0" bIns="0" rtlCol="0" anchor="t">
            <a:spAutoFit/>
          </a:bodyPr>
          <a:lstStyle/>
          <a:p>
            <a:pPr marL="355600" indent="-342900">
              <a:lnSpc>
                <a:spcPct val="100000"/>
              </a:lnSpc>
              <a:spcBef>
                <a:spcPts val="100"/>
              </a:spcBef>
              <a:buFont typeface="+mj-lt"/>
              <a:buAutoNum type="arabicPeriod"/>
            </a:pPr>
            <a:r>
              <a:rPr lang="en-IN">
                <a:latin typeface="Times New Roman"/>
                <a:cs typeface="Times New Roman"/>
              </a:rPr>
              <a:t>Hybrid CNN-LSTM + D-lib system provides fast and accurate fatigue detection.</a:t>
            </a:r>
          </a:p>
          <a:p>
            <a:pPr marL="355600" indent="-342900" algn="just">
              <a:lnSpc>
                <a:spcPct val="100000"/>
              </a:lnSpc>
              <a:spcBef>
                <a:spcPts val="100"/>
              </a:spcBef>
              <a:buFont typeface="+mj-lt"/>
              <a:buAutoNum type="arabicPeriod"/>
            </a:pPr>
            <a:r>
              <a:rPr lang="en-IN">
                <a:latin typeface="Times New Roman"/>
                <a:cs typeface="Times New Roman"/>
              </a:rPr>
              <a:t>The proposed multi-modal fatigue detection system, combining CNN+LSTM with D-lib facial recognition, achieves high accuracy (~98%) and effectively differentiates between physical fatigue and drowsiness, enabling timely driver alerts to prevent accidents. </a:t>
            </a:r>
            <a:endParaRPr>
              <a:latin typeface="Times New Roman"/>
              <a:cs typeface="Times New Roman"/>
            </a:endParaRPr>
          </a:p>
        </p:txBody>
      </p:sp>
      <p:sp>
        <p:nvSpPr>
          <p:cNvPr id="5" name="TextBox 4">
            <a:extLst>
              <a:ext uri="{FF2B5EF4-FFF2-40B4-BE49-F238E27FC236}">
                <a16:creationId xmlns:a16="http://schemas.microsoft.com/office/drawing/2014/main" id="{2DC87B2F-46EA-B345-53DF-436A0C1690AB}"/>
              </a:ext>
            </a:extLst>
          </p:cNvPr>
          <p:cNvSpPr txBox="1"/>
          <p:nvPr/>
        </p:nvSpPr>
        <p:spPr>
          <a:xfrm>
            <a:off x="914400" y="4191000"/>
            <a:ext cx="9525000" cy="1200329"/>
          </a:xfrm>
          <a:prstGeom prst="rect">
            <a:avLst/>
          </a:prstGeom>
          <a:noFill/>
        </p:spPr>
        <p:txBody>
          <a:bodyPr wrap="square" lIns="91440" tIns="45720" rIns="91440" bIns="45720" rtlCol="0" anchor="t">
            <a:spAutoFit/>
          </a:bodyPr>
          <a:lstStyle/>
          <a:p>
            <a:pPr marL="342900" indent="-342900" algn="just">
              <a:buFont typeface="+mj-lt"/>
              <a:buAutoNum type="arabicPeriod"/>
            </a:pPr>
            <a:r>
              <a:rPr lang="en-US">
                <a:latin typeface="Times New Roman" panose="02020603050405020304" pitchFamily="18" charset="0"/>
                <a:cs typeface="Times New Roman" panose="02020603050405020304" pitchFamily="18" charset="0"/>
              </a:rPr>
              <a:t>Expand the dataset with real-world driving data in diverse conditions (weather, lighting, traffic) to improve model robustness and accuracy.</a:t>
            </a:r>
          </a:p>
          <a:p>
            <a:pPr marL="342900" indent="-342900" algn="just">
              <a:buFont typeface="+mj-lt"/>
              <a:buAutoNum type="arabicPeriod"/>
            </a:pPr>
            <a:r>
              <a:rPr lang="en-US">
                <a:latin typeface="Times New Roman" panose="02020603050405020304" pitchFamily="18" charset="0"/>
                <a:cs typeface="Times New Roman" panose="02020603050405020304" pitchFamily="18" charset="0"/>
              </a:rPr>
              <a:t>Enable connectivity with other vehicle systems and IoT devices to trigger proactive actions like slowing the car or notifying emergency contacts.</a:t>
            </a:r>
            <a:endParaRPr lang="en-US">
              <a:latin typeface="Times New Roman"/>
              <a:cs typeface="Times New Roman"/>
            </a:endParaRPr>
          </a:p>
        </p:txBody>
      </p:sp>
      <p:sp>
        <p:nvSpPr>
          <p:cNvPr id="6" name="TextBox 5">
            <a:extLst>
              <a:ext uri="{FF2B5EF4-FFF2-40B4-BE49-F238E27FC236}">
                <a16:creationId xmlns:a16="http://schemas.microsoft.com/office/drawing/2014/main" id="{6743C5E6-CF57-320B-CF96-27C2105413D0}"/>
              </a:ext>
            </a:extLst>
          </p:cNvPr>
          <p:cNvSpPr txBox="1"/>
          <p:nvPr/>
        </p:nvSpPr>
        <p:spPr>
          <a:xfrm>
            <a:off x="1164866" y="1230850"/>
            <a:ext cx="4208463" cy="400110"/>
          </a:xfrm>
          <a:prstGeom prst="rect">
            <a:avLst/>
          </a:prstGeom>
          <a:noFill/>
        </p:spPr>
        <p:txBody>
          <a:bodyPr wrap="square" rtlCol="0">
            <a:spAutoFit/>
          </a:bodyPr>
          <a:lstStyle/>
          <a:p>
            <a:r>
              <a:rPr lang="en-US" sz="2000" b="1"/>
              <a:t>CONCLUSION :</a:t>
            </a:r>
            <a:endParaRPr lang="en-IN" sz="2000" b="1"/>
          </a:p>
        </p:txBody>
      </p:sp>
      <p:sp>
        <p:nvSpPr>
          <p:cNvPr id="7" name="TextBox 6">
            <a:extLst>
              <a:ext uri="{FF2B5EF4-FFF2-40B4-BE49-F238E27FC236}">
                <a16:creationId xmlns:a16="http://schemas.microsoft.com/office/drawing/2014/main" id="{B87FCACF-C7DF-79D8-4E93-969188A42DB9}"/>
              </a:ext>
            </a:extLst>
          </p:cNvPr>
          <p:cNvSpPr txBox="1"/>
          <p:nvPr/>
        </p:nvSpPr>
        <p:spPr>
          <a:xfrm>
            <a:off x="1201737" y="3634691"/>
            <a:ext cx="4056063" cy="400110"/>
          </a:xfrm>
          <a:prstGeom prst="rect">
            <a:avLst/>
          </a:prstGeom>
          <a:noFill/>
        </p:spPr>
        <p:txBody>
          <a:bodyPr wrap="square" lIns="91440" tIns="45720" rIns="91440" bIns="45720" rtlCol="0" anchor="t">
            <a:spAutoFit/>
          </a:bodyPr>
          <a:lstStyle/>
          <a:p>
            <a:r>
              <a:rPr lang="en-US" sz="2000" b="1"/>
              <a:t>FUTURE ENHANCEMENT :</a:t>
            </a:r>
            <a:endParaRPr lang="en-IN" sz="20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BB293-57F4-F220-3C58-1B3BDC37A7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DF8FA77-6C2B-02C0-804F-A037FCCD5EED}"/>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65"/>
              <a:t>References</a:t>
            </a:r>
            <a:endParaRPr spc="110"/>
          </a:p>
        </p:txBody>
      </p:sp>
      <p:sp>
        <p:nvSpPr>
          <p:cNvPr id="3" name="object 3">
            <a:extLst>
              <a:ext uri="{FF2B5EF4-FFF2-40B4-BE49-F238E27FC236}">
                <a16:creationId xmlns:a16="http://schemas.microsoft.com/office/drawing/2014/main" id="{71AA19A7-96FA-28C6-5BA4-88744690A004}"/>
              </a:ext>
            </a:extLst>
          </p:cNvPr>
          <p:cNvSpPr txBox="1"/>
          <p:nvPr/>
        </p:nvSpPr>
        <p:spPr>
          <a:xfrm>
            <a:off x="1404937" y="1060742"/>
            <a:ext cx="9417685" cy="457176"/>
          </a:xfrm>
          <a:prstGeom prst="rect">
            <a:avLst/>
          </a:prstGeom>
        </p:spPr>
        <p:txBody>
          <a:bodyPr vert="horz" wrap="square" lIns="0" tIns="67310" rIns="0" bIns="0" rtlCol="0">
            <a:spAutoFit/>
          </a:bodyPr>
          <a:lstStyle/>
          <a:p>
            <a:pPr marL="37465" marR="5080" indent="-25400">
              <a:lnSpc>
                <a:spcPts val="3460"/>
              </a:lnSpc>
              <a:spcBef>
                <a:spcPts val="530"/>
              </a:spcBef>
              <a:tabLst>
                <a:tab pos="1310640" algn="l"/>
                <a:tab pos="3754754" algn="l"/>
                <a:tab pos="4662805" algn="l"/>
                <a:tab pos="7480934" algn="l"/>
                <a:tab pos="9047480" algn="l"/>
              </a:tabLst>
            </a:pPr>
            <a:r>
              <a:rPr lang="en-IN"/>
              <a:t> </a:t>
            </a:r>
            <a:endParaRPr/>
          </a:p>
        </p:txBody>
      </p:sp>
      <p:sp>
        <p:nvSpPr>
          <p:cNvPr id="5" name="object 5">
            <a:extLst>
              <a:ext uri="{FF2B5EF4-FFF2-40B4-BE49-F238E27FC236}">
                <a16:creationId xmlns:a16="http://schemas.microsoft.com/office/drawing/2014/main" id="{FBBCD566-854E-0047-EE66-B688A555DEB1}"/>
              </a:ext>
            </a:extLst>
          </p:cNvPr>
          <p:cNvSpPr txBox="1"/>
          <p:nvPr/>
        </p:nvSpPr>
        <p:spPr>
          <a:xfrm>
            <a:off x="5473798" y="6412420"/>
            <a:ext cx="1244600" cy="238760"/>
          </a:xfrm>
          <a:prstGeom prst="rect">
            <a:avLst/>
          </a:prstGeom>
        </p:spPr>
        <p:txBody>
          <a:bodyPr vert="horz" wrap="square" lIns="0" tIns="12700" rIns="0" bIns="0" rtlCol="0">
            <a:spAutoFit/>
          </a:bodyPr>
          <a:lstStyle/>
          <a:p>
            <a:pPr marL="12700">
              <a:lnSpc>
                <a:spcPct val="100000"/>
              </a:lnSpc>
              <a:spcBef>
                <a:spcPts val="100"/>
              </a:spcBef>
            </a:pPr>
            <a:r>
              <a:rPr sz="1400" b="1">
                <a:solidFill>
                  <a:srgbClr val="002060"/>
                </a:solidFill>
                <a:latin typeface="Cambria"/>
                <a:cs typeface="Cambria"/>
              </a:rPr>
              <a:t>©</a:t>
            </a:r>
            <a:r>
              <a:rPr sz="1400" b="1" spc="95">
                <a:solidFill>
                  <a:srgbClr val="002060"/>
                </a:solidFill>
                <a:latin typeface="Cambria"/>
                <a:cs typeface="Cambria"/>
              </a:rPr>
              <a:t> </a:t>
            </a:r>
            <a:r>
              <a:rPr sz="1400" b="1" spc="100">
                <a:solidFill>
                  <a:srgbClr val="002060"/>
                </a:solidFill>
                <a:latin typeface="Cambria"/>
                <a:cs typeface="Cambria"/>
              </a:rPr>
              <a:t>BVRIT</a:t>
            </a:r>
            <a:r>
              <a:rPr sz="1400" b="1" spc="95">
                <a:solidFill>
                  <a:srgbClr val="002060"/>
                </a:solidFill>
                <a:latin typeface="Cambria"/>
                <a:cs typeface="Cambria"/>
              </a:rPr>
              <a:t> </a:t>
            </a:r>
            <a:r>
              <a:rPr sz="1400" b="1" spc="175">
                <a:solidFill>
                  <a:srgbClr val="002060"/>
                </a:solidFill>
                <a:latin typeface="Cambria"/>
                <a:cs typeface="Cambria"/>
              </a:rPr>
              <a:t>CSE</a:t>
            </a:r>
            <a:endParaRPr sz="1400">
              <a:latin typeface="Cambria"/>
              <a:cs typeface="Cambria"/>
            </a:endParaRPr>
          </a:p>
        </p:txBody>
      </p:sp>
      <p:sp>
        <p:nvSpPr>
          <p:cNvPr id="6" name="object 6">
            <a:extLst>
              <a:ext uri="{FF2B5EF4-FFF2-40B4-BE49-F238E27FC236}">
                <a16:creationId xmlns:a16="http://schemas.microsoft.com/office/drawing/2014/main" id="{A921AAE6-38A1-C152-FA03-0790C6EC89A4}"/>
              </a:ext>
            </a:extLst>
          </p:cNvPr>
          <p:cNvSpPr txBox="1"/>
          <p:nvPr/>
        </p:nvSpPr>
        <p:spPr>
          <a:xfrm>
            <a:off x="11020754" y="6412420"/>
            <a:ext cx="260350" cy="238760"/>
          </a:xfrm>
          <a:prstGeom prst="rect">
            <a:avLst/>
          </a:prstGeom>
        </p:spPr>
        <p:txBody>
          <a:bodyPr vert="horz" wrap="square" lIns="0" tIns="12700" rIns="0" bIns="0" rtlCol="0">
            <a:spAutoFit/>
          </a:bodyPr>
          <a:lstStyle/>
          <a:p>
            <a:pPr marL="12700">
              <a:lnSpc>
                <a:spcPct val="100000"/>
              </a:lnSpc>
              <a:spcBef>
                <a:spcPts val="100"/>
              </a:spcBef>
            </a:pPr>
            <a:r>
              <a:rPr sz="1400" b="1" spc="65">
                <a:solidFill>
                  <a:srgbClr val="002060"/>
                </a:solidFill>
                <a:latin typeface="Cambria"/>
                <a:cs typeface="Cambria"/>
              </a:rPr>
              <a:t>15</a:t>
            </a:r>
            <a:endParaRPr sz="1400">
              <a:latin typeface="Cambria"/>
              <a:cs typeface="Cambria"/>
            </a:endParaRPr>
          </a:p>
        </p:txBody>
      </p:sp>
      <p:sp>
        <p:nvSpPr>
          <p:cNvPr id="7" name="object 3">
            <a:extLst>
              <a:ext uri="{FF2B5EF4-FFF2-40B4-BE49-F238E27FC236}">
                <a16:creationId xmlns:a16="http://schemas.microsoft.com/office/drawing/2014/main" id="{8EA20763-6AB4-F7E7-6F4C-324B07007761}"/>
              </a:ext>
            </a:extLst>
          </p:cNvPr>
          <p:cNvSpPr txBox="1"/>
          <p:nvPr/>
        </p:nvSpPr>
        <p:spPr>
          <a:xfrm>
            <a:off x="457200" y="1027665"/>
            <a:ext cx="10862004" cy="5257850"/>
          </a:xfrm>
          <a:prstGeom prst="rect">
            <a:avLst/>
          </a:prstGeom>
        </p:spPr>
        <p:txBody>
          <a:bodyPr vert="horz" wrap="square" lIns="0" tIns="12700" rIns="0" bIns="0" rtlCol="0">
            <a:spAutoFit/>
          </a:bodyPr>
          <a:lstStyle/>
          <a:p>
            <a:pPr marL="342900" marR="0" lvl="0" indent="-342900" algn="l" rtl="0">
              <a:spcBef>
                <a:spcPts val="0"/>
              </a:spcBef>
              <a:spcAft>
                <a:spcPts val="0"/>
              </a:spcAft>
              <a:buFont typeface="+mj-lt"/>
              <a:buAutoNum type="arabicPeriod"/>
            </a:pPr>
            <a:r>
              <a:rPr lang="en-IN" sz="1400" err="1"/>
              <a:t>Yuanru</a:t>
            </a:r>
            <a:r>
              <a:rPr lang="en-IN" sz="1400"/>
              <a:t> Guo, </a:t>
            </a:r>
            <a:r>
              <a:rPr lang="en-IN" sz="1400" err="1"/>
              <a:t>Kunping</a:t>
            </a:r>
            <a:r>
              <a:rPr lang="en-IN" sz="1400"/>
              <a:t> Yang, and Yi Wu ”A Multi-Modality Attention Network for Driver Fa </a:t>
            </a:r>
            <a:r>
              <a:rPr lang="en-IN" sz="1400" err="1"/>
              <a:t>tigue</a:t>
            </a:r>
            <a:r>
              <a:rPr lang="en-IN" sz="1400"/>
              <a:t> Detection Based on Frontal EEG, EDA, and PPG Signals” . IEEE Journal of Biomedical and Health Informatics </a:t>
            </a:r>
          </a:p>
          <a:p>
            <a:pPr marL="342900" marR="0" lvl="0" indent="-342900" algn="l" rtl="0">
              <a:spcBef>
                <a:spcPts val="0"/>
              </a:spcBef>
              <a:spcAft>
                <a:spcPts val="0"/>
              </a:spcAft>
              <a:buFont typeface="+mj-lt"/>
              <a:buAutoNum type="arabicPeriod"/>
            </a:pPr>
            <a:r>
              <a:rPr lang="en-IN" sz="1400"/>
              <a:t>Sobhan </a:t>
            </a:r>
            <a:r>
              <a:rPr lang="en-IN" sz="1400" err="1"/>
              <a:t>Sheykhivand</a:t>
            </a:r>
            <a:r>
              <a:rPr lang="en-IN" sz="1400"/>
              <a:t>, </a:t>
            </a:r>
            <a:r>
              <a:rPr lang="en-IN" sz="1400" err="1"/>
              <a:t>Tohid</a:t>
            </a:r>
            <a:r>
              <a:rPr lang="en-IN" sz="1400"/>
              <a:t> Yousefi </a:t>
            </a:r>
            <a:r>
              <a:rPr lang="en-IN" sz="1400" err="1"/>
              <a:t>Rezaii</a:t>
            </a:r>
            <a:r>
              <a:rPr lang="en-IN" sz="1400"/>
              <a:t>, Zohreh Mousavi, Saeed </a:t>
            </a:r>
            <a:r>
              <a:rPr lang="en-IN" sz="1400" err="1"/>
              <a:t>Meshgini</a:t>
            </a:r>
            <a:r>
              <a:rPr lang="en-IN" sz="1400"/>
              <a:t>, </a:t>
            </a:r>
            <a:r>
              <a:rPr lang="en-IN" sz="1400" err="1"/>
              <a:t>Somaye</a:t>
            </a:r>
            <a:r>
              <a:rPr lang="en-IN" sz="1400"/>
              <a:t> Mak </a:t>
            </a:r>
            <a:r>
              <a:rPr lang="en-IN" sz="1400" err="1"/>
              <a:t>ouei</a:t>
            </a:r>
            <a:r>
              <a:rPr lang="en-IN" sz="1400"/>
              <a:t>, Ali </a:t>
            </a:r>
            <a:r>
              <a:rPr lang="en-IN" sz="1400" err="1"/>
              <a:t>Farzamnia</a:t>
            </a:r>
            <a:r>
              <a:rPr lang="en-IN" sz="1400"/>
              <a:t>, </a:t>
            </a:r>
            <a:r>
              <a:rPr lang="en-IN" sz="1400" err="1"/>
              <a:t>Sebelan</a:t>
            </a:r>
            <a:r>
              <a:rPr lang="en-IN" sz="1400"/>
              <a:t> </a:t>
            </a:r>
            <a:r>
              <a:rPr lang="en-IN" sz="1400" err="1"/>
              <a:t>Danishvar</a:t>
            </a:r>
            <a:r>
              <a:rPr lang="en-IN" sz="1400"/>
              <a:t>, and Kenneth Teo Tze Kin ”Automatic Detection of Driver Fatigue Based on EEG Signals Using a Developed Deep Neural Network” . Electronics 2022,11,2169. [</a:t>
            </a:r>
            <a:r>
              <a:rPr lang="en-IN" sz="1400" err="1"/>
              <a:t>CrossRef</a:t>
            </a:r>
            <a:r>
              <a:rPr lang="en-IN" sz="1400"/>
              <a:t>].</a:t>
            </a:r>
          </a:p>
          <a:p>
            <a:pPr marL="342900" marR="0" lvl="0" indent="-342900" algn="l" rtl="0">
              <a:spcBef>
                <a:spcPts val="0"/>
              </a:spcBef>
              <a:spcAft>
                <a:spcPts val="0"/>
              </a:spcAft>
              <a:buFont typeface="+mj-lt"/>
              <a:buAutoNum type="arabicPeriod"/>
            </a:pPr>
            <a:r>
              <a:rPr lang="en-IN" sz="1400"/>
              <a:t>Ming-Zhou Liu, Xin Xu, Jing Hu, Qian-Nan Jiang ”Real-Time Detection of Driver Fatigue Based on CNN-LSTM” IET Image Processing. </a:t>
            </a:r>
          </a:p>
          <a:p>
            <a:pPr marL="342900" marR="0" lvl="0" indent="-342900" algn="l" rtl="0">
              <a:spcBef>
                <a:spcPts val="0"/>
              </a:spcBef>
              <a:spcAft>
                <a:spcPts val="0"/>
              </a:spcAft>
              <a:buFont typeface="+mj-lt"/>
              <a:buAutoNum type="arabicPeriod"/>
            </a:pPr>
            <a:r>
              <a:rPr lang="en-IN" sz="1400"/>
              <a:t>Sevda </a:t>
            </a:r>
            <a:r>
              <a:rPr lang="en-IN" sz="1400" err="1"/>
              <a:t>Zafarmandi</a:t>
            </a:r>
            <a:r>
              <a:rPr lang="en-IN" sz="1400"/>
              <a:t> </a:t>
            </a:r>
            <a:r>
              <a:rPr lang="en-IN" sz="1400" err="1"/>
              <a:t>Ardabili</a:t>
            </a:r>
            <a:r>
              <a:rPr lang="en-IN" sz="1400"/>
              <a:t>, </a:t>
            </a:r>
            <a:r>
              <a:rPr lang="en-IN" sz="1400" err="1"/>
              <a:t>Soufia</a:t>
            </a:r>
            <a:r>
              <a:rPr lang="en-IN" sz="1400"/>
              <a:t> Bahmani, Lida Zare Lahijan, Nastaran Khaleghi, Sobhan </a:t>
            </a:r>
            <a:r>
              <a:rPr lang="en-IN" sz="1400" err="1"/>
              <a:t>Sheykhivand</a:t>
            </a:r>
            <a:r>
              <a:rPr lang="en-IN" sz="1400"/>
              <a:t>, </a:t>
            </a:r>
            <a:r>
              <a:rPr lang="en-IN" sz="1400" err="1"/>
              <a:t>Sebelan</a:t>
            </a:r>
            <a:r>
              <a:rPr lang="en-IN" sz="1400"/>
              <a:t> </a:t>
            </a:r>
            <a:r>
              <a:rPr lang="en-IN" sz="1400" err="1"/>
              <a:t>Danishvar</a:t>
            </a:r>
            <a:r>
              <a:rPr lang="en-IN" sz="1400"/>
              <a:t> ”A Novel Approach for Automatic Detection of Driver Fa </a:t>
            </a:r>
            <a:r>
              <a:rPr lang="en-IN" sz="1400" err="1"/>
              <a:t>tigue</a:t>
            </a:r>
            <a:r>
              <a:rPr lang="en-IN" sz="1400"/>
              <a:t> Using EEG Signals Based on Graph Convolutional Networks” Sensors 2024, 24, 364. [</a:t>
            </a:r>
            <a:r>
              <a:rPr lang="en-IN" sz="1400" err="1"/>
              <a:t>CrossRef</a:t>
            </a:r>
            <a:r>
              <a:rPr lang="en-IN" sz="1400"/>
              <a:t>] [PubMed] </a:t>
            </a:r>
          </a:p>
          <a:p>
            <a:pPr marL="342900" marR="0" lvl="0" indent="-342900" algn="l" rtl="0">
              <a:spcBef>
                <a:spcPts val="0"/>
              </a:spcBef>
              <a:spcAft>
                <a:spcPts val="0"/>
              </a:spcAft>
              <a:buFont typeface="+mj-lt"/>
              <a:buAutoNum type="arabicPeriod"/>
            </a:pPr>
            <a:r>
              <a:rPr lang="en-IN" sz="1400"/>
              <a:t>Sandeep Singh </a:t>
            </a:r>
            <a:r>
              <a:rPr lang="en-IN" sz="1400" err="1"/>
              <a:t>Sengar</a:t>
            </a:r>
            <a:r>
              <a:rPr lang="en-IN" sz="1400"/>
              <a:t>, Aswin Kumar, Owen Singh Title: ”</a:t>
            </a:r>
            <a:r>
              <a:rPr lang="en-IN" sz="1400" err="1"/>
              <a:t>VigilEye</a:t>
            </a:r>
            <a:r>
              <a:rPr lang="en-IN" sz="1400"/>
              <a:t>- Artificial Intelligence based Real-time Driver Drowsiness Detection” Preprint submitted to Elsevier . [</a:t>
            </a:r>
            <a:r>
              <a:rPr lang="en-IN" sz="1400" err="1"/>
              <a:t>CrossRef</a:t>
            </a:r>
            <a:r>
              <a:rPr lang="en-IN" sz="1400"/>
              <a:t>]. </a:t>
            </a:r>
          </a:p>
          <a:p>
            <a:pPr marL="342900" marR="0" lvl="0" indent="-342900" algn="l" rtl="0">
              <a:spcBef>
                <a:spcPts val="0"/>
              </a:spcBef>
              <a:spcAft>
                <a:spcPts val="0"/>
              </a:spcAft>
              <a:buFont typeface="+mj-lt"/>
              <a:buAutoNum type="arabicPeriod"/>
            </a:pPr>
            <a:r>
              <a:rPr lang="en-IN" sz="1400"/>
              <a:t>Sarita Kumari, Harsha K, </a:t>
            </a:r>
            <a:r>
              <a:rPr lang="en-IN" sz="1400" err="1"/>
              <a:t>Kehkeshan</a:t>
            </a:r>
            <a:r>
              <a:rPr lang="en-IN" sz="1400"/>
              <a:t> Jallal S, </a:t>
            </a:r>
            <a:r>
              <a:rPr lang="en-IN" sz="1400" err="1"/>
              <a:t>Kusumika</a:t>
            </a:r>
            <a:r>
              <a:rPr lang="en-IN" sz="1400"/>
              <a:t> </a:t>
            </a:r>
            <a:r>
              <a:rPr lang="en-IN" sz="1400" err="1"/>
              <a:t>Krori</a:t>
            </a:r>
            <a:r>
              <a:rPr lang="en-IN" sz="1400"/>
              <a:t> Dutta, Mohammad Hashim ”Driver Drowsiness Detection Using Facial Landmarks: A Comprehensive Survey on Tech </a:t>
            </a:r>
            <a:r>
              <a:rPr lang="en-IN" sz="1400" err="1"/>
              <a:t>niques</a:t>
            </a:r>
            <a:r>
              <a:rPr lang="en-IN" sz="1400"/>
              <a:t>, Algorithms, and Applications” J. Electrical Systems 20-11s (2024): 2828-2837. [Cross Ref] [PubMed] </a:t>
            </a:r>
          </a:p>
          <a:p>
            <a:pPr marL="342900" marR="0" lvl="0" indent="-342900" algn="l" rtl="0">
              <a:spcBef>
                <a:spcPts val="0"/>
              </a:spcBef>
              <a:spcAft>
                <a:spcPts val="0"/>
              </a:spcAft>
              <a:buFont typeface="+mj-lt"/>
              <a:buAutoNum type="arabicPeriod"/>
            </a:pPr>
            <a:r>
              <a:rPr lang="en-IN" sz="1400"/>
              <a:t>Varun Shiva Krishna Rupani, </a:t>
            </a:r>
            <a:r>
              <a:rPr lang="en-IN" sz="1400" err="1"/>
              <a:t>Velpooru</a:t>
            </a:r>
            <a:r>
              <a:rPr lang="en-IN" sz="1400"/>
              <a:t> Venkata Sai Thushar, </a:t>
            </a:r>
            <a:r>
              <a:rPr lang="en-IN" sz="1400" err="1"/>
              <a:t>Kondadi</a:t>
            </a:r>
            <a:r>
              <a:rPr lang="en-IN" sz="1400"/>
              <a:t> </a:t>
            </a:r>
            <a:r>
              <a:rPr lang="en-IN" sz="1400" err="1"/>
              <a:t>Tejith</a:t>
            </a:r>
            <a:r>
              <a:rPr lang="en-IN" sz="1400"/>
              <a:t>, S. Janardhana Rao ”Real-Time Drowsiness Detection Using Eye Aspect Ratio and Facial Landmark Detection” Affiliation: Institute of Aeronautical Engineering, Hyderabad, India. </a:t>
            </a:r>
          </a:p>
          <a:p>
            <a:pPr marL="342900" marR="0" lvl="0" indent="-342900" algn="l" rtl="0">
              <a:spcBef>
                <a:spcPts val="0"/>
              </a:spcBef>
              <a:spcAft>
                <a:spcPts val="0"/>
              </a:spcAft>
              <a:buFont typeface="+mj-lt"/>
              <a:buAutoNum type="arabicPeriod"/>
            </a:pPr>
            <a:r>
              <a:rPr lang="en-IN" sz="1400"/>
              <a:t>Shruti Mohanty, Shruti V Hegde, Supriya Prasad, J. Manikandan ”Design of Real-time </a:t>
            </a:r>
            <a:r>
              <a:rPr lang="en-IN" sz="1400" err="1"/>
              <a:t>Drowsi</a:t>
            </a:r>
            <a:r>
              <a:rPr lang="en-IN" sz="1400"/>
              <a:t> ness Detection System using </a:t>
            </a:r>
            <a:r>
              <a:rPr lang="en-IN" sz="1400" err="1"/>
              <a:t>Dlib</a:t>
            </a:r>
            <a:r>
              <a:rPr lang="en-IN" sz="1400"/>
              <a:t>” WIECON-ECE </a:t>
            </a:r>
            <a:r>
              <a:rPr lang="en-IN" sz="1400" err="1"/>
              <a:t>Conference,November</a:t>
            </a:r>
            <a:r>
              <a:rPr lang="en-IN" sz="1400"/>
              <a:t> 2019. [Cross Ref] </a:t>
            </a:r>
          </a:p>
          <a:p>
            <a:pPr marL="342900" marR="0" lvl="0" indent="-342900" algn="l" rtl="0">
              <a:spcBef>
                <a:spcPts val="0"/>
              </a:spcBef>
              <a:spcAft>
                <a:spcPts val="0"/>
              </a:spcAft>
              <a:buFont typeface="+mj-lt"/>
              <a:buAutoNum type="arabicPeriod"/>
            </a:pPr>
            <a:r>
              <a:rPr lang="en-IN" sz="1400" err="1"/>
              <a:t>Abdusalomov</a:t>
            </a:r>
            <a:r>
              <a:rPr lang="en-IN" sz="1400"/>
              <a:t>, A.B.; </a:t>
            </a:r>
            <a:r>
              <a:rPr lang="en-IN" sz="1400" err="1"/>
              <a:t>Nasimov</a:t>
            </a:r>
            <a:r>
              <a:rPr lang="en-IN" sz="1400"/>
              <a:t>, R.; </a:t>
            </a:r>
            <a:r>
              <a:rPr lang="en-IN" sz="1400" err="1"/>
              <a:t>Nasimova</a:t>
            </a:r>
            <a:r>
              <a:rPr lang="en-IN" sz="1400"/>
              <a:t>, N.; </a:t>
            </a:r>
            <a:r>
              <a:rPr lang="en-IN" sz="1400" err="1"/>
              <a:t>Muminov</a:t>
            </a:r>
            <a:r>
              <a:rPr lang="en-IN" sz="1400"/>
              <a:t>, B.; </a:t>
            </a:r>
            <a:r>
              <a:rPr lang="en-IN" sz="1400" err="1"/>
              <a:t>Whangbo</a:t>
            </a:r>
            <a:r>
              <a:rPr lang="en-IN" sz="1400"/>
              <a:t>, T.K. Evaluating Synthetic Medical Images Using Artificial Intelligence with the GAN Algorithm. Sensors 2023, 23, 3440. [</a:t>
            </a:r>
            <a:r>
              <a:rPr lang="en-IN" sz="1400" err="1"/>
              <a:t>CrossRef</a:t>
            </a:r>
            <a:r>
              <a:rPr lang="en-IN" sz="1400"/>
              <a:t>] 30</a:t>
            </a:r>
          </a:p>
          <a:p>
            <a:pPr marL="342900" marR="0" lvl="0" indent="-342900" algn="l" rtl="0">
              <a:spcBef>
                <a:spcPts val="0"/>
              </a:spcBef>
              <a:spcAft>
                <a:spcPts val="0"/>
              </a:spcAft>
              <a:buFont typeface="+mj-lt"/>
              <a:buAutoNum type="arabicPeriod"/>
            </a:pPr>
            <a:r>
              <a:rPr lang="en-IN" sz="1400"/>
              <a:t>Safarov, F.; </a:t>
            </a:r>
            <a:r>
              <a:rPr lang="en-IN" sz="1400" err="1"/>
              <a:t>Kutlimuratov</a:t>
            </a:r>
            <a:r>
              <a:rPr lang="en-IN" sz="1400"/>
              <a:t>, A.; </a:t>
            </a:r>
            <a:r>
              <a:rPr lang="en-IN" sz="1400" err="1"/>
              <a:t>Abdusalomov</a:t>
            </a:r>
            <a:r>
              <a:rPr lang="en-IN" sz="1400"/>
              <a:t>, A.B.; </a:t>
            </a:r>
            <a:r>
              <a:rPr lang="en-IN" sz="1400" err="1"/>
              <a:t>Nasimov</a:t>
            </a:r>
            <a:r>
              <a:rPr lang="en-IN" sz="1400"/>
              <a:t>, R.; Cho, Y.-I. Deep Learning Recommendations of E-Education Based on Clustering and Sequence. Electronics 2023, 12, 809. [</a:t>
            </a:r>
            <a:r>
              <a:rPr lang="en-IN" sz="1400" err="1"/>
              <a:t>CrossRef</a:t>
            </a:r>
            <a:r>
              <a:rPr lang="en-IN" sz="1400"/>
              <a:t>]</a:t>
            </a:r>
            <a:endParaRPr lang="en-IN" sz="1400">
              <a:latin typeface="Times New Roman" panose="02020603050405020304" pitchFamily="18" charset="0"/>
              <a:cs typeface="Times New Roman" panose="02020603050405020304" pitchFamily="18" charset="0"/>
            </a:endParaRPr>
          </a:p>
          <a:p>
            <a:pPr marL="12700">
              <a:lnSpc>
                <a:spcPct val="100000"/>
              </a:lnSpc>
              <a:spcBef>
                <a:spcPts val="100"/>
              </a:spcBef>
            </a:pPr>
            <a:endParaRPr sz="1800">
              <a:latin typeface="Cambria"/>
              <a:cs typeface="Cambria"/>
            </a:endParaRPr>
          </a:p>
        </p:txBody>
      </p:sp>
    </p:spTree>
    <p:extLst>
      <p:ext uri="{BB962C8B-B14F-4D97-AF65-F5344CB8AC3E}">
        <p14:creationId xmlns:p14="http://schemas.microsoft.com/office/powerpoint/2010/main" val="1111363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73798" y="6412420"/>
            <a:ext cx="1244600" cy="238760"/>
          </a:xfrm>
          <a:prstGeom prst="rect">
            <a:avLst/>
          </a:prstGeom>
        </p:spPr>
        <p:txBody>
          <a:bodyPr vert="horz" wrap="square" lIns="0" tIns="12700" rIns="0" bIns="0" rtlCol="0">
            <a:spAutoFit/>
          </a:bodyPr>
          <a:lstStyle/>
          <a:p>
            <a:pPr marL="12700">
              <a:lnSpc>
                <a:spcPct val="100000"/>
              </a:lnSpc>
              <a:spcBef>
                <a:spcPts val="100"/>
              </a:spcBef>
            </a:pPr>
            <a:r>
              <a:rPr sz="1400" b="1">
                <a:solidFill>
                  <a:srgbClr val="002060"/>
                </a:solidFill>
                <a:latin typeface="Cambria"/>
                <a:cs typeface="Cambria"/>
              </a:rPr>
              <a:t>©</a:t>
            </a:r>
            <a:r>
              <a:rPr sz="1400" b="1" spc="95">
                <a:solidFill>
                  <a:srgbClr val="002060"/>
                </a:solidFill>
                <a:latin typeface="Cambria"/>
                <a:cs typeface="Cambria"/>
              </a:rPr>
              <a:t> </a:t>
            </a:r>
            <a:r>
              <a:rPr sz="1400" b="1" spc="100">
                <a:solidFill>
                  <a:srgbClr val="002060"/>
                </a:solidFill>
                <a:latin typeface="Cambria"/>
                <a:cs typeface="Cambria"/>
              </a:rPr>
              <a:t>BVRIT</a:t>
            </a:r>
            <a:r>
              <a:rPr sz="1400" b="1" spc="95">
                <a:solidFill>
                  <a:srgbClr val="002060"/>
                </a:solidFill>
                <a:latin typeface="Cambria"/>
                <a:cs typeface="Cambria"/>
              </a:rPr>
              <a:t> </a:t>
            </a:r>
            <a:r>
              <a:rPr sz="1400" b="1" spc="175">
                <a:solidFill>
                  <a:srgbClr val="002060"/>
                </a:solidFill>
                <a:latin typeface="Cambria"/>
                <a:cs typeface="Cambria"/>
              </a:rPr>
              <a:t>CSE</a:t>
            </a:r>
            <a:endParaRPr sz="1400">
              <a:latin typeface="Cambria"/>
              <a:cs typeface="Cambria"/>
            </a:endParaRPr>
          </a:p>
        </p:txBody>
      </p:sp>
      <p:sp>
        <p:nvSpPr>
          <p:cNvPr id="3" name="object 3"/>
          <p:cNvSpPr txBox="1"/>
          <p:nvPr/>
        </p:nvSpPr>
        <p:spPr>
          <a:xfrm>
            <a:off x="11020754" y="6412420"/>
            <a:ext cx="260350" cy="238760"/>
          </a:xfrm>
          <a:prstGeom prst="rect">
            <a:avLst/>
          </a:prstGeom>
        </p:spPr>
        <p:txBody>
          <a:bodyPr vert="horz" wrap="square" lIns="0" tIns="12700" rIns="0" bIns="0" rtlCol="0">
            <a:spAutoFit/>
          </a:bodyPr>
          <a:lstStyle/>
          <a:p>
            <a:pPr marL="12700">
              <a:lnSpc>
                <a:spcPct val="100000"/>
              </a:lnSpc>
              <a:spcBef>
                <a:spcPts val="100"/>
              </a:spcBef>
            </a:pPr>
            <a:r>
              <a:rPr sz="1400" b="1" spc="65">
                <a:solidFill>
                  <a:srgbClr val="002060"/>
                </a:solidFill>
                <a:latin typeface="Cambria"/>
                <a:cs typeface="Cambria"/>
              </a:rPr>
              <a:t>16</a:t>
            </a:r>
            <a:endParaRPr sz="1400">
              <a:latin typeface="Cambria"/>
              <a:cs typeface="Cambria"/>
            </a:endParaRPr>
          </a:p>
        </p:txBody>
      </p:sp>
      <p:sp>
        <p:nvSpPr>
          <p:cNvPr id="4" name="object 4"/>
          <p:cNvSpPr txBox="1">
            <a:spLocks noGrp="1"/>
          </p:cNvSpPr>
          <p:nvPr>
            <p:ph type="title"/>
          </p:nvPr>
        </p:nvSpPr>
        <p:spPr>
          <a:xfrm>
            <a:off x="4676890" y="2899758"/>
            <a:ext cx="3451225" cy="452120"/>
          </a:xfrm>
          <a:prstGeom prst="rect">
            <a:avLst/>
          </a:prstGeom>
        </p:spPr>
        <p:txBody>
          <a:bodyPr vert="horz" wrap="square" lIns="0" tIns="12700" rIns="0" bIns="0" rtlCol="0">
            <a:spAutoFit/>
          </a:bodyPr>
          <a:lstStyle/>
          <a:p>
            <a:pPr marL="12700">
              <a:lnSpc>
                <a:spcPct val="100000"/>
              </a:lnSpc>
              <a:spcBef>
                <a:spcPts val="100"/>
              </a:spcBef>
            </a:pPr>
            <a:r>
              <a:rPr spc="175"/>
              <a:t>Thank</a:t>
            </a:r>
            <a:r>
              <a:rPr spc="340"/>
              <a:t> </a:t>
            </a:r>
            <a:r>
              <a:rPr spc="175"/>
              <a:t>You</a:t>
            </a:r>
            <a:r>
              <a:rPr spc="340"/>
              <a:t> </a:t>
            </a:r>
            <a:r>
              <a:rPr spc="48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a:t>Abstract</a:t>
            </a:r>
          </a:p>
        </p:txBody>
      </p:sp>
      <p:sp>
        <p:nvSpPr>
          <p:cNvPr id="3" name="object 3"/>
          <p:cNvSpPr txBox="1"/>
          <p:nvPr/>
        </p:nvSpPr>
        <p:spPr>
          <a:xfrm>
            <a:off x="911225" y="6412454"/>
            <a:ext cx="1687795" cy="217367"/>
          </a:xfrm>
          <a:prstGeom prst="rect">
            <a:avLst/>
          </a:prstGeom>
        </p:spPr>
        <p:txBody>
          <a:bodyPr vert="horz" wrap="square" lIns="0" tIns="1905" rIns="0" bIns="0" rtlCol="0" anchor="t">
            <a:spAutoFit/>
          </a:bodyPr>
          <a:lstStyle/>
          <a:p>
            <a:pPr marL="12700">
              <a:lnSpc>
                <a:spcPct val="100000"/>
              </a:lnSpc>
              <a:spcBef>
                <a:spcPts val="15"/>
              </a:spcBef>
            </a:pPr>
            <a:r>
              <a:rPr sz="1400" b="1" spc="60">
                <a:solidFill>
                  <a:srgbClr val="002060"/>
                </a:solidFill>
                <a:latin typeface="Cambria"/>
                <a:cs typeface="Cambria"/>
              </a:rPr>
              <a:t>Date</a:t>
            </a:r>
            <a:r>
              <a:rPr lang="en-GB" sz="1400" b="1" spc="60">
                <a:solidFill>
                  <a:srgbClr val="002060"/>
                </a:solidFill>
                <a:latin typeface="Cambria"/>
                <a:cs typeface="Cambria"/>
              </a:rPr>
              <a:t>:26/04/2025</a:t>
            </a:r>
            <a:endParaRPr sz="1400">
              <a:latin typeface="Cambria"/>
              <a:cs typeface="Cambria"/>
            </a:endParaRPr>
          </a:p>
        </p:txBody>
      </p:sp>
      <p:sp>
        <p:nvSpPr>
          <p:cNvPr id="4" name="object 4"/>
          <p:cNvSpPr txBox="1"/>
          <p:nvPr/>
        </p:nvSpPr>
        <p:spPr>
          <a:xfrm>
            <a:off x="5473798" y="6422751"/>
            <a:ext cx="1244600" cy="234315"/>
          </a:xfrm>
          <a:prstGeom prst="rect">
            <a:avLst/>
          </a:prstGeom>
        </p:spPr>
        <p:txBody>
          <a:bodyPr vert="horz" wrap="square" lIns="0" tIns="1905" rIns="0" bIns="0" rtlCol="0">
            <a:spAutoFit/>
          </a:bodyPr>
          <a:lstStyle/>
          <a:p>
            <a:pPr marL="12700">
              <a:lnSpc>
                <a:spcPct val="100000"/>
              </a:lnSpc>
              <a:spcBef>
                <a:spcPts val="15"/>
              </a:spcBef>
            </a:pPr>
            <a:r>
              <a:rPr sz="1400" b="1">
                <a:solidFill>
                  <a:srgbClr val="002060"/>
                </a:solidFill>
                <a:latin typeface="Cambria"/>
                <a:cs typeface="Cambria"/>
              </a:rPr>
              <a:t>©</a:t>
            </a:r>
            <a:r>
              <a:rPr sz="1400" b="1" spc="95">
                <a:solidFill>
                  <a:srgbClr val="002060"/>
                </a:solidFill>
                <a:latin typeface="Cambria"/>
                <a:cs typeface="Cambria"/>
              </a:rPr>
              <a:t> </a:t>
            </a:r>
            <a:r>
              <a:rPr sz="1400" b="1" spc="100">
                <a:solidFill>
                  <a:srgbClr val="002060"/>
                </a:solidFill>
                <a:latin typeface="Cambria"/>
                <a:cs typeface="Cambria"/>
              </a:rPr>
              <a:t>BVRIT</a:t>
            </a:r>
            <a:r>
              <a:rPr sz="1400" b="1" spc="95">
                <a:solidFill>
                  <a:srgbClr val="002060"/>
                </a:solidFill>
                <a:latin typeface="Cambria"/>
                <a:cs typeface="Cambria"/>
              </a:rPr>
              <a:t> </a:t>
            </a:r>
            <a:r>
              <a:rPr sz="1400" b="1" spc="175">
                <a:solidFill>
                  <a:srgbClr val="002060"/>
                </a:solidFill>
                <a:latin typeface="Cambria"/>
                <a:cs typeface="Cambria"/>
              </a:rPr>
              <a:t>CSE</a:t>
            </a:r>
            <a:endParaRPr sz="1400">
              <a:latin typeface="Cambria"/>
              <a:cs typeface="Cambria"/>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129539">
              <a:lnSpc>
                <a:spcPct val="100000"/>
              </a:lnSpc>
              <a:spcBef>
                <a:spcPts val="15"/>
              </a:spcBef>
            </a:pPr>
            <a:fld id="{81D60167-4931-47E6-BA6A-407CBD079E47}" type="slidenum">
              <a:rPr spc="45" dirty="0"/>
              <a:t>3</a:t>
            </a:fld>
            <a:endParaRPr spc="45"/>
          </a:p>
        </p:txBody>
      </p:sp>
      <p:sp>
        <p:nvSpPr>
          <p:cNvPr id="6" name="TextBox 5">
            <a:extLst>
              <a:ext uri="{FF2B5EF4-FFF2-40B4-BE49-F238E27FC236}">
                <a16:creationId xmlns:a16="http://schemas.microsoft.com/office/drawing/2014/main" id="{1F7A1347-BEDE-5C3F-C8D8-D7711CEEDEB8}"/>
              </a:ext>
            </a:extLst>
          </p:cNvPr>
          <p:cNvSpPr txBox="1"/>
          <p:nvPr/>
        </p:nvSpPr>
        <p:spPr>
          <a:xfrm>
            <a:off x="762000" y="1447800"/>
            <a:ext cx="10039032" cy="3416320"/>
          </a:xfrm>
          <a:prstGeom prst="rect">
            <a:avLst/>
          </a:prstGeom>
          <a:noFill/>
        </p:spPr>
        <p:txBody>
          <a:bodyPr wrap="square" lIns="91440" tIns="45720" rIns="91440" bIns="45720" rtlCol="0" anchor="t">
            <a:spAutoFit/>
          </a:bodyPr>
          <a:lstStyle/>
          <a:p>
            <a:pPr algn="just"/>
            <a:r>
              <a:rPr lang="en-US">
                <a:latin typeface="Times New Roman"/>
                <a:cs typeface="Times New Roman"/>
              </a:rPr>
              <a:t>Driver fatigue significantly impairs reaction times and vehicle control, making it a critical factor in the occurrence and severity of traffic accidents. </a:t>
            </a:r>
            <a:r>
              <a:rPr lang="en-US" dirty="0">
                <a:latin typeface="Times New Roman"/>
                <a:cs typeface="Times New Roman"/>
              </a:rPr>
              <a:t>In order to increase accuracy and responsiveness, this study proposes a real-time driver fatigue detection system that combines facial landmark analysis with physiological signals .The system detects signs of stress, strain, and weariness by analyzing physiological data  using a CNN-LSTM model. At the same time, a D-lib-based facial landmark detection algorithm analyzes the driver’s head posture, eye closure, and yawning to determine how sleepy they are. A four-state classification (00, 01, 10, 11) is created by integrating the binary outputs from both models (0 = normal, 1 = tired/drowsy).To avert any collisions, the system uses this combination to assess the driver’s level of weariness and instantly (within three to five seconds) activate an alert system. Compared to single-sensor techniques, our multi-modal approach greatly improves accuracy, guaranteeing prompt intervention and lowering the chance of accidents. The device provides a workable way to increase road safety and may be installed in both personal and commercial cars.</a:t>
            </a:r>
            <a:endParaRPr lang="en-IN"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nchor="t">
            <a:spAutoFit/>
          </a:bodyPr>
          <a:lstStyle/>
          <a:p>
            <a:pPr marL="12700">
              <a:lnSpc>
                <a:spcPct val="100000"/>
              </a:lnSpc>
              <a:spcBef>
                <a:spcPts val="100"/>
              </a:spcBef>
            </a:pPr>
            <a:r>
              <a:rPr spc="-10"/>
              <a:t>Introduction</a:t>
            </a:r>
            <a:r>
              <a:rPr spc="-70"/>
              <a:t> </a:t>
            </a:r>
            <a:endParaRPr lang="en-US">
              <a:ea typeface="Cambria"/>
            </a:endParaRPr>
          </a:p>
        </p:txBody>
      </p:sp>
      <p:sp>
        <p:nvSpPr>
          <p:cNvPr id="3" name="object 3"/>
          <p:cNvSpPr txBox="1"/>
          <p:nvPr/>
        </p:nvSpPr>
        <p:spPr>
          <a:xfrm>
            <a:off x="911225" y="6422751"/>
            <a:ext cx="1953430" cy="217367"/>
          </a:xfrm>
          <a:prstGeom prst="rect">
            <a:avLst/>
          </a:prstGeom>
        </p:spPr>
        <p:txBody>
          <a:bodyPr vert="horz" wrap="square" lIns="0" tIns="1905" rIns="0" bIns="0" rtlCol="0" anchor="t">
            <a:spAutoFit/>
          </a:bodyPr>
          <a:lstStyle/>
          <a:p>
            <a:pPr marL="12700">
              <a:lnSpc>
                <a:spcPct val="100000"/>
              </a:lnSpc>
              <a:spcBef>
                <a:spcPts val="15"/>
              </a:spcBef>
            </a:pPr>
            <a:r>
              <a:rPr sz="1400" b="1" spc="70">
                <a:solidFill>
                  <a:srgbClr val="002060"/>
                </a:solidFill>
                <a:latin typeface="Cambria"/>
                <a:cs typeface="Cambria"/>
              </a:rPr>
              <a:t>Date:</a:t>
            </a:r>
            <a:r>
              <a:rPr lang="en-GB" sz="1400" b="1" spc="70">
                <a:solidFill>
                  <a:srgbClr val="002060"/>
                </a:solidFill>
                <a:latin typeface="Cambria"/>
                <a:cs typeface="Cambria"/>
              </a:rPr>
              <a:t>26/04/2025</a:t>
            </a:r>
            <a:endParaRPr sz="1400">
              <a:latin typeface="Cambria"/>
              <a:cs typeface="Cambria"/>
            </a:endParaRPr>
          </a:p>
        </p:txBody>
      </p:sp>
      <p:sp>
        <p:nvSpPr>
          <p:cNvPr id="4" name="object 4"/>
          <p:cNvSpPr txBox="1"/>
          <p:nvPr/>
        </p:nvSpPr>
        <p:spPr>
          <a:xfrm>
            <a:off x="5473798" y="6422751"/>
            <a:ext cx="1244600" cy="234315"/>
          </a:xfrm>
          <a:prstGeom prst="rect">
            <a:avLst/>
          </a:prstGeom>
        </p:spPr>
        <p:txBody>
          <a:bodyPr vert="horz" wrap="square" lIns="0" tIns="1905" rIns="0" bIns="0" rtlCol="0">
            <a:spAutoFit/>
          </a:bodyPr>
          <a:lstStyle/>
          <a:p>
            <a:pPr marL="12700">
              <a:lnSpc>
                <a:spcPct val="100000"/>
              </a:lnSpc>
              <a:spcBef>
                <a:spcPts val="15"/>
              </a:spcBef>
            </a:pPr>
            <a:r>
              <a:rPr sz="1400" b="1">
                <a:solidFill>
                  <a:srgbClr val="002060"/>
                </a:solidFill>
                <a:latin typeface="Cambria"/>
                <a:cs typeface="Cambria"/>
              </a:rPr>
              <a:t>©</a:t>
            </a:r>
            <a:r>
              <a:rPr sz="1400" b="1" spc="95">
                <a:solidFill>
                  <a:srgbClr val="002060"/>
                </a:solidFill>
                <a:latin typeface="Cambria"/>
                <a:cs typeface="Cambria"/>
              </a:rPr>
              <a:t> </a:t>
            </a:r>
            <a:r>
              <a:rPr sz="1400" b="1" spc="100">
                <a:solidFill>
                  <a:srgbClr val="002060"/>
                </a:solidFill>
                <a:latin typeface="Cambria"/>
                <a:cs typeface="Cambria"/>
              </a:rPr>
              <a:t>BVRIT</a:t>
            </a:r>
            <a:r>
              <a:rPr sz="1400" b="1" spc="95">
                <a:solidFill>
                  <a:srgbClr val="002060"/>
                </a:solidFill>
                <a:latin typeface="Cambria"/>
                <a:cs typeface="Cambria"/>
              </a:rPr>
              <a:t> </a:t>
            </a:r>
            <a:r>
              <a:rPr sz="1400" b="1" spc="175">
                <a:solidFill>
                  <a:srgbClr val="002060"/>
                </a:solidFill>
                <a:latin typeface="Cambria"/>
                <a:cs typeface="Cambria"/>
              </a:rPr>
              <a:t>CSE</a:t>
            </a:r>
            <a:endParaRPr sz="1400">
              <a:latin typeface="Cambria"/>
              <a:cs typeface="Cambria"/>
            </a:endParaRPr>
          </a:p>
        </p:txBody>
      </p:sp>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129539">
              <a:lnSpc>
                <a:spcPct val="100000"/>
              </a:lnSpc>
              <a:spcBef>
                <a:spcPts val="15"/>
              </a:spcBef>
            </a:pPr>
            <a:fld id="{81D60167-4931-47E6-BA6A-407CBD079E47}" type="slidenum">
              <a:rPr spc="45" dirty="0"/>
              <a:t>4</a:t>
            </a:fld>
            <a:endParaRPr spc="45"/>
          </a:p>
        </p:txBody>
      </p:sp>
      <p:sp>
        <p:nvSpPr>
          <p:cNvPr id="6" name="TextBox 5">
            <a:extLst>
              <a:ext uri="{FF2B5EF4-FFF2-40B4-BE49-F238E27FC236}">
                <a16:creationId xmlns:a16="http://schemas.microsoft.com/office/drawing/2014/main" id="{BF7775BB-11D5-57E9-7718-CB9B2ED757FE}"/>
              </a:ext>
            </a:extLst>
          </p:cNvPr>
          <p:cNvSpPr txBox="1"/>
          <p:nvPr/>
        </p:nvSpPr>
        <p:spPr>
          <a:xfrm flipH="1">
            <a:off x="685798" y="1676400"/>
            <a:ext cx="10058401" cy="2585323"/>
          </a:xfrm>
          <a:prstGeom prst="rect">
            <a:avLst/>
          </a:prstGeom>
          <a:noFill/>
        </p:spPr>
        <p:txBody>
          <a:bodyPr wrap="square" lIns="91440" tIns="45720" rIns="91440" bIns="45720" rtlCol="0" anchor="t">
            <a:spAutoFit/>
          </a:bodyPr>
          <a:lstStyle/>
          <a:p>
            <a:r>
              <a:rPr lang="en-US" b="1">
                <a:latin typeface="Times New Roman"/>
                <a:cs typeface="Times New Roman"/>
              </a:rPr>
              <a:t>Driver Drowsiness as a Major Risk </a:t>
            </a:r>
            <a:r>
              <a:rPr lang="en-US">
                <a:latin typeface="Times New Roman"/>
                <a:cs typeface="Times New Roman"/>
              </a:rPr>
              <a:t>Fatigue is a leading cause of serious traffic accidents worldwide due to its negative effect on a driver’s cognitive and physical abilities. </a:t>
            </a:r>
            <a:r>
              <a:rPr lang="en-US" b="1">
                <a:latin typeface="Times New Roman"/>
                <a:cs typeface="Times New Roman"/>
              </a:rPr>
              <a:t>Impact on Driver Performance </a:t>
            </a:r>
            <a:r>
              <a:rPr lang="en-US">
                <a:latin typeface="Times New Roman"/>
                <a:cs typeface="Times New Roman"/>
              </a:rPr>
              <a:t> Weariness significantly impairs reaction time, decision-making, and alertness, increasing the risk of collisions. </a:t>
            </a:r>
            <a:r>
              <a:rPr lang="en-US" b="1">
                <a:latin typeface="Times New Roman"/>
                <a:cs typeface="Times New Roman"/>
              </a:rPr>
              <a:t>Need for Early and Accurate Detection  </a:t>
            </a:r>
            <a:r>
              <a:rPr lang="en-US">
                <a:latin typeface="Times New Roman"/>
                <a:cs typeface="Times New Roman"/>
              </a:rPr>
              <a:t>Current systems fail to detect early signs of drowsiness in real time, highlighting the need for a more responsive and precise solution. So we came with an hybrid CNN +LSTM model  and D-LIB with which we can increase the accuracy and the driver will get the alarm like an beep sound within 3 seconds with which the driver can take precautions to avoid any accidents.</a:t>
            </a:r>
            <a:endParaRPr lang="en-IN">
              <a:latin typeface="Times New Roman"/>
              <a:cs typeface="Times New Roman"/>
            </a:endParaRPr>
          </a:p>
          <a:p>
            <a:endParaRPr lang="en-US">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BBE75FD-DA3A-A94F-F4DB-3481C18251F4}"/>
            </a:ext>
          </a:extLst>
        </p:cNvPr>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8BCD5012-4EE6-F35A-DE5D-4DD0BBB76E9E}"/>
              </a:ext>
            </a:extLst>
          </p:cNvPr>
          <p:cNvGraphicFramePr>
            <a:graphicFrameLocks noGrp="1"/>
          </p:cNvGraphicFramePr>
          <p:nvPr>
            <p:extLst>
              <p:ext uri="{D42A27DB-BD31-4B8C-83A1-F6EECF244321}">
                <p14:modId xmlns:p14="http://schemas.microsoft.com/office/powerpoint/2010/main" val="4081775532"/>
              </p:ext>
            </p:extLst>
          </p:nvPr>
        </p:nvGraphicFramePr>
        <p:xfrm>
          <a:off x="380998" y="989146"/>
          <a:ext cx="11429998" cy="4457857"/>
        </p:xfrm>
        <a:graphic>
          <a:graphicData uri="http://schemas.openxmlformats.org/drawingml/2006/table">
            <a:tbl>
              <a:tblPr firstRow="1" bandRow="1">
                <a:tableStyleId>{2D5ABB26-0587-4C30-8999-92F81FD0307C}</a:tableStyleId>
              </a:tblPr>
              <a:tblGrid>
                <a:gridCol w="802311">
                  <a:extLst>
                    <a:ext uri="{9D8B030D-6E8A-4147-A177-3AD203B41FA5}">
                      <a16:colId xmlns:a16="http://schemas.microsoft.com/office/drawing/2014/main" val="20000"/>
                    </a:ext>
                  </a:extLst>
                </a:gridCol>
                <a:gridCol w="1407489">
                  <a:extLst>
                    <a:ext uri="{9D8B030D-6E8A-4147-A177-3AD203B41FA5}">
                      <a16:colId xmlns:a16="http://schemas.microsoft.com/office/drawing/2014/main" val="20001"/>
                    </a:ext>
                  </a:extLst>
                </a:gridCol>
                <a:gridCol w="1590932">
                  <a:extLst>
                    <a:ext uri="{9D8B030D-6E8A-4147-A177-3AD203B41FA5}">
                      <a16:colId xmlns:a16="http://schemas.microsoft.com/office/drawing/2014/main" val="20002"/>
                    </a:ext>
                  </a:extLst>
                </a:gridCol>
                <a:gridCol w="1252654">
                  <a:extLst>
                    <a:ext uri="{9D8B030D-6E8A-4147-A177-3AD203B41FA5}">
                      <a16:colId xmlns:a16="http://schemas.microsoft.com/office/drawing/2014/main" val="20003"/>
                    </a:ext>
                  </a:extLst>
                </a:gridCol>
                <a:gridCol w="1810644">
                  <a:extLst>
                    <a:ext uri="{9D8B030D-6E8A-4147-A177-3AD203B41FA5}">
                      <a16:colId xmlns:a16="http://schemas.microsoft.com/office/drawing/2014/main" val="20004"/>
                    </a:ext>
                  </a:extLst>
                </a:gridCol>
                <a:gridCol w="1517966">
                  <a:extLst>
                    <a:ext uri="{9D8B030D-6E8A-4147-A177-3AD203B41FA5}">
                      <a16:colId xmlns:a16="http://schemas.microsoft.com/office/drawing/2014/main" val="20005"/>
                    </a:ext>
                  </a:extLst>
                </a:gridCol>
                <a:gridCol w="3048002">
                  <a:extLst>
                    <a:ext uri="{9D8B030D-6E8A-4147-A177-3AD203B41FA5}">
                      <a16:colId xmlns:a16="http://schemas.microsoft.com/office/drawing/2014/main" val="20006"/>
                    </a:ext>
                  </a:extLst>
                </a:gridCol>
              </a:tblGrid>
              <a:tr h="963212">
                <a:tc>
                  <a:txBody>
                    <a:bodyPr/>
                    <a:lstStyle/>
                    <a:p>
                      <a:pPr marL="222885">
                        <a:lnSpc>
                          <a:spcPct val="100000"/>
                        </a:lnSpc>
                        <a:spcBef>
                          <a:spcPts val="244"/>
                        </a:spcBef>
                      </a:pPr>
                      <a:r>
                        <a:rPr sz="1400" b="1" spc="30">
                          <a:latin typeface="Cambria"/>
                          <a:cs typeface="Cambria"/>
                        </a:rPr>
                        <a:t>Year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0029" marR="170815" indent="-62865">
                        <a:lnSpc>
                          <a:spcPct val="100000"/>
                        </a:lnSpc>
                        <a:spcBef>
                          <a:spcPts val="244"/>
                        </a:spcBef>
                      </a:pPr>
                      <a:r>
                        <a:rPr sz="1400" b="1" spc="60">
                          <a:latin typeface="Cambria"/>
                          <a:cs typeface="Cambria"/>
                        </a:rPr>
                        <a:t>Author </a:t>
                      </a:r>
                      <a:r>
                        <a:rPr sz="1400" b="1" spc="65">
                          <a:latin typeface="Cambria"/>
                          <a:cs typeface="Cambria"/>
                        </a:rPr>
                        <a:t>Name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6700" marR="216535" indent="-43180">
                        <a:lnSpc>
                          <a:spcPct val="100000"/>
                        </a:lnSpc>
                        <a:spcBef>
                          <a:spcPts val="244"/>
                        </a:spcBef>
                      </a:pPr>
                      <a:r>
                        <a:rPr sz="1400" b="1" spc="-10">
                          <a:latin typeface="Cambria"/>
                          <a:cs typeface="Cambria"/>
                        </a:rPr>
                        <a:t>Paper </a:t>
                      </a:r>
                      <a:r>
                        <a:rPr sz="1400" b="1" spc="55">
                          <a:latin typeface="Cambria"/>
                          <a:cs typeface="Cambria"/>
                        </a:rPr>
                        <a:t>Title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0345" marR="100965" indent="-112395">
                        <a:lnSpc>
                          <a:spcPct val="100000"/>
                        </a:lnSpc>
                        <a:spcBef>
                          <a:spcPts val="244"/>
                        </a:spcBef>
                      </a:pPr>
                      <a:r>
                        <a:rPr sz="1400" b="1" spc="70">
                          <a:latin typeface="Cambria"/>
                          <a:cs typeface="Cambria"/>
                        </a:rPr>
                        <a:t>Research Design</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4160">
                        <a:lnSpc>
                          <a:spcPct val="100000"/>
                        </a:lnSpc>
                        <a:spcBef>
                          <a:spcPts val="244"/>
                        </a:spcBef>
                      </a:pPr>
                      <a:r>
                        <a:rPr sz="1400" b="1" spc="75">
                          <a:latin typeface="Cambria"/>
                          <a:cs typeface="Cambria"/>
                        </a:rPr>
                        <a:t>Conceptual</a:t>
                      </a:r>
                      <a:endParaRPr sz="1400">
                        <a:latin typeface="Cambria"/>
                        <a:cs typeface="Cambria"/>
                      </a:endParaRPr>
                    </a:p>
                    <a:p>
                      <a:pPr>
                        <a:lnSpc>
                          <a:spcPct val="100000"/>
                        </a:lnSpc>
                        <a:spcBef>
                          <a:spcPts val="65"/>
                        </a:spcBef>
                      </a:pPr>
                      <a:endParaRPr sz="1400">
                        <a:latin typeface="Times New Roman"/>
                        <a:cs typeface="Times New Roman"/>
                      </a:endParaRPr>
                    </a:p>
                    <a:p>
                      <a:pPr marL="294640" marR="168910" indent="-119380">
                        <a:lnSpc>
                          <a:spcPct val="100000"/>
                        </a:lnSpc>
                        <a:spcBef>
                          <a:spcPts val="5"/>
                        </a:spcBef>
                      </a:pPr>
                      <a:r>
                        <a:rPr sz="1400" b="1" spc="120">
                          <a:latin typeface="Cambria"/>
                          <a:cs typeface="Cambria"/>
                        </a:rPr>
                        <a:t>/</a:t>
                      </a:r>
                      <a:r>
                        <a:rPr sz="1400" b="1" spc="165">
                          <a:latin typeface="Cambria"/>
                          <a:cs typeface="Cambria"/>
                        </a:rPr>
                        <a:t> </a:t>
                      </a:r>
                      <a:r>
                        <a:rPr sz="1400" b="1" spc="55">
                          <a:latin typeface="Cambria"/>
                          <a:cs typeface="Cambria"/>
                        </a:rPr>
                        <a:t>Theoretical </a:t>
                      </a:r>
                      <a:r>
                        <a:rPr sz="1400" b="1" spc="40">
                          <a:latin typeface="Cambria"/>
                          <a:cs typeface="Cambria"/>
                        </a:rPr>
                        <a:t>framework</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67359" marR="459740" indent="-1270" algn="ctr">
                        <a:lnSpc>
                          <a:spcPct val="100000"/>
                        </a:lnSpc>
                        <a:spcBef>
                          <a:spcPts val="244"/>
                        </a:spcBef>
                      </a:pPr>
                      <a:r>
                        <a:rPr sz="1400" b="1" spc="-10">
                          <a:latin typeface="Cambria"/>
                          <a:cs typeface="Cambria"/>
                        </a:rPr>
                        <a:t>Major </a:t>
                      </a:r>
                      <a:r>
                        <a:rPr sz="1400" b="1" spc="100">
                          <a:latin typeface="Cambria"/>
                          <a:cs typeface="Cambria"/>
                        </a:rPr>
                        <a:t>theme</a:t>
                      </a:r>
                      <a:r>
                        <a:rPr sz="1400" b="1" spc="170">
                          <a:latin typeface="Cambria"/>
                          <a:cs typeface="Cambria"/>
                        </a:rPr>
                        <a:t> </a:t>
                      </a:r>
                      <a:r>
                        <a:rPr sz="1400" b="1" spc="50">
                          <a:latin typeface="Cambria"/>
                          <a:cs typeface="Cambria"/>
                        </a:rPr>
                        <a:t>in </a:t>
                      </a:r>
                      <a:r>
                        <a:rPr sz="1400" b="1" spc="-10">
                          <a:latin typeface="Cambria"/>
                          <a:cs typeface="Cambria"/>
                        </a:rPr>
                        <a:t>paper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29335" marR="1021715" algn="ctr">
                        <a:lnSpc>
                          <a:spcPct val="100000"/>
                        </a:lnSpc>
                        <a:spcBef>
                          <a:spcPts val="244"/>
                        </a:spcBef>
                      </a:pPr>
                      <a:r>
                        <a:rPr sz="1400" b="1" spc="70">
                          <a:latin typeface="Cambria"/>
                          <a:cs typeface="Cambria"/>
                        </a:rPr>
                        <a:t>Futu</a:t>
                      </a:r>
                      <a:r>
                        <a:rPr lang="en-IN" sz="1400" b="1" spc="70">
                          <a:latin typeface="Cambria"/>
                          <a:cs typeface="Cambria"/>
                        </a:rPr>
                        <a:t>r</a:t>
                      </a:r>
                      <a:r>
                        <a:rPr sz="1400" b="1" spc="70">
                          <a:latin typeface="Cambria"/>
                          <a:cs typeface="Cambria"/>
                        </a:rPr>
                        <a:t>e </a:t>
                      </a:r>
                      <a:r>
                        <a:rPr sz="1400" b="1" spc="35">
                          <a:latin typeface="Cambria"/>
                          <a:cs typeface="Cambria"/>
                        </a:rPr>
                        <a:t>Idea</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001125">
                <a:tc>
                  <a:txBody>
                    <a:bodyPr/>
                    <a:lstStyle/>
                    <a:p>
                      <a:pPr>
                        <a:lnSpc>
                          <a:spcPct val="100000"/>
                        </a:lnSpc>
                      </a:pPr>
                      <a:r>
                        <a:rPr lang="en-IN" sz="1600">
                          <a:latin typeface="Times New Roman"/>
                          <a:cs typeface="Times New Roman"/>
                        </a:rPr>
                        <a:t>2025</a:t>
                      </a:r>
                      <a:endParaRPr sz="16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err="1">
                          <a:latin typeface="Times New Roman"/>
                          <a:cs typeface="Times New Roman"/>
                        </a:rPr>
                        <a:t>Tahesin</a:t>
                      </a:r>
                      <a:r>
                        <a:rPr lang="en-IN" sz="1400">
                          <a:latin typeface="Times New Roman"/>
                          <a:cs typeface="Times New Roman"/>
                        </a:rPr>
                        <a:t> Samira Delwar, Mangal Singh, Sayak Mukhopadhyay, Akshay Kumar</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AI- and Deep Learning-Powered Driver Drowsiness Detection Method Using Facial Analysis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l">
                        <a:lnSpc>
                          <a:spcPct val="100000"/>
                        </a:lnSpc>
                      </a:pPr>
                      <a:r>
                        <a:rPr lang="en-US" sz="1400">
                          <a:latin typeface="Times New Roman"/>
                          <a:cs typeface="Times New Roman"/>
                        </a:rPr>
                        <a:t>Experimental research with model training and evaluation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Focused on facial features (eyes and mouth) as primary indicators of drowsiness,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Road safety, real-time drowsiness detection, performance comparison of AI models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Improve detection under poor lighting and eyeglass interference.</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04878">
                <a:tc>
                  <a:txBody>
                    <a:bodyPr/>
                    <a:lstStyle/>
                    <a:p>
                      <a:pPr>
                        <a:lnSpc>
                          <a:spcPct val="100000"/>
                        </a:lnSpc>
                      </a:pPr>
                      <a:r>
                        <a:rPr lang="en-IN" sz="1600">
                          <a:latin typeface="Times New Roman"/>
                          <a:cs typeface="Times New Roman"/>
                        </a:rPr>
                        <a:t>2024</a:t>
                      </a:r>
                      <a:endParaRPr sz="1600">
                        <a:latin typeface="Times New Roman"/>
                        <a:cs typeface="Times New Roman"/>
                      </a:endParaRPr>
                    </a:p>
                  </a:txBody>
                  <a:tcPr marL="0" marR="0" marT="0" marB="0">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it-IT" sz="1400">
                          <a:latin typeface="Times New Roman"/>
                          <a:cs typeface="Times New Roman"/>
                        </a:rPr>
                        <a:t>Bandi Manideep, Hema Manogna, Narlagiri Aditya</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IN" sz="1400">
                          <a:latin typeface="Times New Roman"/>
                          <a:cs typeface="Times New Roman"/>
                        </a:rPr>
                        <a:t>Driver Drowsiness Detection System </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1400">
                          <a:latin typeface="Times New Roman"/>
                          <a:cs typeface="Times New Roman"/>
                        </a:rPr>
                        <a:t> Integrated CNNs and multimodal inputs including video, physiological, and facial data. </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1400">
                          <a:latin typeface="Times New Roman"/>
                          <a:cs typeface="Times New Roman"/>
                        </a:rPr>
                        <a:t>CNN-based system analyzing facial expressions, eye movement, head pose, heart rate, and skin conductance for real-time detection. </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nSpc>
                          <a:spcPct val="100000"/>
                        </a:lnSpc>
                      </a:pPr>
                      <a:r>
                        <a:rPr lang="en-US" sz="1400">
                          <a:latin typeface="Times New Roman"/>
                          <a:cs typeface="Times New Roman"/>
                        </a:rPr>
                        <a:t> Multimodal deep learning, real-time fatigue detection, customizable alert mechanisms.</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a:solidFill>
                        <a:srgbClr val="F48221"/>
                      </a:solidFill>
                      <a:prstDash val="solid"/>
                    </a:lnB>
                  </a:tcPr>
                </a:tc>
                <a:tc>
                  <a:txBody>
                    <a:bodyPr/>
                    <a:lstStyle/>
                    <a:p>
                      <a:pPr>
                        <a:lnSpc>
                          <a:spcPct val="100000"/>
                        </a:lnSpc>
                      </a:pPr>
                      <a:r>
                        <a:rPr lang="en-US" sz="1400">
                          <a:latin typeface="Times New Roman"/>
                          <a:cs typeface="Times New Roman"/>
                        </a:rPr>
                        <a:t>Add new features and algorithms, increase scalability, adapt to broader environments </a:t>
                      </a:r>
                      <a:endParaRPr sz="1400">
                        <a:latin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28575">
                      <a:solidFill>
                        <a:srgbClr val="F48221"/>
                      </a:solidFill>
                      <a:prstDash val="solid"/>
                    </a:lnB>
                  </a:tcPr>
                </a:tc>
                <a:extLst>
                  <a:ext uri="{0D108BD9-81ED-4DB2-BD59-A6C34878D82A}">
                    <a16:rowId xmlns:a16="http://schemas.microsoft.com/office/drawing/2014/main" val="10006"/>
                  </a:ext>
                </a:extLst>
              </a:tr>
            </a:tbl>
          </a:graphicData>
        </a:graphic>
      </p:graphicFrame>
      <p:sp>
        <p:nvSpPr>
          <p:cNvPr id="3" name="object 3">
            <a:extLst>
              <a:ext uri="{FF2B5EF4-FFF2-40B4-BE49-F238E27FC236}">
                <a16:creationId xmlns:a16="http://schemas.microsoft.com/office/drawing/2014/main" id="{A3AB2FA4-80A8-79F9-9B5D-1743716C911D}"/>
              </a:ext>
            </a:extLst>
          </p:cNvPr>
          <p:cNvSpPr/>
          <p:nvPr/>
        </p:nvSpPr>
        <p:spPr>
          <a:xfrm>
            <a:off x="119062" y="895350"/>
            <a:ext cx="4351655" cy="25400"/>
          </a:xfrm>
          <a:custGeom>
            <a:avLst/>
            <a:gdLst/>
            <a:ahLst/>
            <a:cxnLst/>
            <a:rect l="l" t="t" r="r" b="b"/>
            <a:pathLst>
              <a:path w="4351655" h="25400">
                <a:moveTo>
                  <a:pt x="0" y="25399"/>
                </a:moveTo>
                <a:lnTo>
                  <a:pt x="4351336" y="0"/>
                </a:lnTo>
              </a:path>
            </a:pathLst>
          </a:custGeom>
          <a:ln w="57149">
            <a:solidFill>
              <a:srgbClr val="002060"/>
            </a:solidFill>
          </a:ln>
        </p:spPr>
        <p:txBody>
          <a:bodyPr wrap="square" lIns="0" tIns="0" rIns="0" bIns="0" rtlCol="0"/>
          <a:lstStyle/>
          <a:p>
            <a:endParaRPr/>
          </a:p>
        </p:txBody>
      </p:sp>
      <p:pic>
        <p:nvPicPr>
          <p:cNvPr id="4" name="object 4">
            <a:extLst>
              <a:ext uri="{FF2B5EF4-FFF2-40B4-BE49-F238E27FC236}">
                <a16:creationId xmlns:a16="http://schemas.microsoft.com/office/drawing/2014/main" id="{5EBE187D-A590-22BC-4334-4F7A29FADBE3}"/>
              </a:ext>
            </a:extLst>
          </p:cNvPr>
          <p:cNvPicPr/>
          <p:nvPr/>
        </p:nvPicPr>
        <p:blipFill>
          <a:blip r:embed="rId2" cstate="print"/>
          <a:stretch>
            <a:fillRect/>
          </a:stretch>
        </p:blipFill>
        <p:spPr>
          <a:xfrm>
            <a:off x="322087" y="138113"/>
            <a:ext cx="698244" cy="565451"/>
          </a:xfrm>
          <a:prstGeom prst="rect">
            <a:avLst/>
          </a:prstGeom>
        </p:spPr>
      </p:pic>
      <p:pic>
        <p:nvPicPr>
          <p:cNvPr id="5" name="object 5">
            <a:extLst>
              <a:ext uri="{FF2B5EF4-FFF2-40B4-BE49-F238E27FC236}">
                <a16:creationId xmlns:a16="http://schemas.microsoft.com/office/drawing/2014/main" id="{1D00CA01-02D9-EF83-CAE9-FC3EBE783E2F}"/>
              </a:ext>
            </a:extLst>
          </p:cNvPr>
          <p:cNvPicPr/>
          <p:nvPr/>
        </p:nvPicPr>
        <p:blipFill>
          <a:blip r:embed="rId3" cstate="print"/>
          <a:stretch>
            <a:fillRect/>
          </a:stretch>
        </p:blipFill>
        <p:spPr>
          <a:xfrm>
            <a:off x="10990263" y="138113"/>
            <a:ext cx="980829" cy="560386"/>
          </a:xfrm>
          <a:prstGeom prst="rect">
            <a:avLst/>
          </a:prstGeom>
        </p:spPr>
      </p:pic>
      <p:sp>
        <p:nvSpPr>
          <p:cNvPr id="6" name="object 6">
            <a:extLst>
              <a:ext uri="{FF2B5EF4-FFF2-40B4-BE49-F238E27FC236}">
                <a16:creationId xmlns:a16="http://schemas.microsoft.com/office/drawing/2014/main" id="{FA577504-4078-C264-B22B-348E252A120E}"/>
              </a:ext>
            </a:extLst>
          </p:cNvPr>
          <p:cNvSpPr txBox="1">
            <a:spLocks noGrp="1"/>
          </p:cNvSpPr>
          <p:nvPr>
            <p:ph type="title"/>
          </p:nvPr>
        </p:nvSpPr>
        <p:spPr>
          <a:xfrm>
            <a:off x="1101725" y="-9340"/>
            <a:ext cx="8855710" cy="446276"/>
          </a:xfrm>
          <a:prstGeom prst="rect">
            <a:avLst/>
          </a:prstGeom>
        </p:spPr>
        <p:txBody>
          <a:bodyPr vert="horz" wrap="square" lIns="0" tIns="60960" rIns="0" bIns="0" rtlCol="0" anchor="t">
            <a:spAutoFit/>
          </a:bodyPr>
          <a:lstStyle/>
          <a:p>
            <a:pPr marL="12700" marR="5080">
              <a:lnSpc>
                <a:spcPts val="3020"/>
              </a:lnSpc>
              <a:spcBef>
                <a:spcPts val="480"/>
              </a:spcBef>
              <a:tabLst>
                <a:tab pos="3510279" algn="l"/>
              </a:tabLst>
            </a:pPr>
            <a:r>
              <a:rPr spc="140"/>
              <a:t>Literature</a:t>
            </a:r>
            <a:r>
              <a:rPr spc="330"/>
              <a:t> </a:t>
            </a:r>
            <a:r>
              <a:rPr spc="175"/>
              <a:t>Survey</a:t>
            </a:r>
            <a:r>
              <a:t>	</a:t>
            </a:r>
            <a:endParaRPr lang="en-US" spc="360">
              <a:ea typeface="Cambria"/>
            </a:endParaRPr>
          </a:p>
        </p:txBody>
      </p:sp>
      <p:sp>
        <p:nvSpPr>
          <p:cNvPr id="7" name="object 7">
            <a:extLst>
              <a:ext uri="{FF2B5EF4-FFF2-40B4-BE49-F238E27FC236}">
                <a16:creationId xmlns:a16="http://schemas.microsoft.com/office/drawing/2014/main" id="{4F5BC8C7-B28A-AB2C-8E08-4044CB57923E}"/>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5</a:t>
            </a:fld>
            <a:endParaRPr spc="70"/>
          </a:p>
        </p:txBody>
      </p:sp>
    </p:spTree>
    <p:extLst>
      <p:ext uri="{BB962C8B-B14F-4D97-AF65-F5344CB8AC3E}">
        <p14:creationId xmlns:p14="http://schemas.microsoft.com/office/powerpoint/2010/main" val="3895561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194296714"/>
              </p:ext>
            </p:extLst>
          </p:nvPr>
        </p:nvGraphicFramePr>
        <p:xfrm>
          <a:off x="322086" y="989146"/>
          <a:ext cx="11488913" cy="4615677"/>
        </p:xfrm>
        <a:graphic>
          <a:graphicData uri="http://schemas.openxmlformats.org/drawingml/2006/table">
            <a:tbl>
              <a:tblPr firstRow="1" bandRow="1">
                <a:tableStyleId>{2D5ABB26-0587-4C30-8999-92F81FD0307C}</a:tableStyleId>
              </a:tblPr>
              <a:tblGrid>
                <a:gridCol w="776278">
                  <a:extLst>
                    <a:ext uri="{9D8B030D-6E8A-4147-A177-3AD203B41FA5}">
                      <a16:colId xmlns:a16="http://schemas.microsoft.com/office/drawing/2014/main" val="20000"/>
                    </a:ext>
                  </a:extLst>
                </a:gridCol>
                <a:gridCol w="1374534">
                  <a:extLst>
                    <a:ext uri="{9D8B030D-6E8A-4147-A177-3AD203B41FA5}">
                      <a16:colId xmlns:a16="http://schemas.microsoft.com/office/drawing/2014/main" val="20001"/>
                    </a:ext>
                  </a:extLst>
                </a:gridCol>
                <a:gridCol w="1121426">
                  <a:extLst>
                    <a:ext uri="{9D8B030D-6E8A-4147-A177-3AD203B41FA5}">
                      <a16:colId xmlns:a16="http://schemas.microsoft.com/office/drawing/2014/main" val="20002"/>
                    </a:ext>
                  </a:extLst>
                </a:gridCol>
                <a:gridCol w="1540686">
                  <a:extLst>
                    <a:ext uri="{9D8B030D-6E8A-4147-A177-3AD203B41FA5}">
                      <a16:colId xmlns:a16="http://schemas.microsoft.com/office/drawing/2014/main" val="20003"/>
                    </a:ext>
                  </a:extLst>
                </a:gridCol>
                <a:gridCol w="1630184">
                  <a:extLst>
                    <a:ext uri="{9D8B030D-6E8A-4147-A177-3AD203B41FA5}">
                      <a16:colId xmlns:a16="http://schemas.microsoft.com/office/drawing/2014/main" val="20004"/>
                    </a:ext>
                  </a:extLst>
                </a:gridCol>
                <a:gridCol w="2328834">
                  <a:extLst>
                    <a:ext uri="{9D8B030D-6E8A-4147-A177-3AD203B41FA5}">
                      <a16:colId xmlns:a16="http://schemas.microsoft.com/office/drawing/2014/main" val="20005"/>
                    </a:ext>
                  </a:extLst>
                </a:gridCol>
                <a:gridCol w="2716971">
                  <a:extLst>
                    <a:ext uri="{9D8B030D-6E8A-4147-A177-3AD203B41FA5}">
                      <a16:colId xmlns:a16="http://schemas.microsoft.com/office/drawing/2014/main" val="20006"/>
                    </a:ext>
                  </a:extLst>
                </a:gridCol>
              </a:tblGrid>
              <a:tr h="988557">
                <a:tc>
                  <a:txBody>
                    <a:bodyPr/>
                    <a:lstStyle/>
                    <a:p>
                      <a:pPr marL="222885">
                        <a:lnSpc>
                          <a:spcPct val="100000"/>
                        </a:lnSpc>
                        <a:spcBef>
                          <a:spcPts val="244"/>
                        </a:spcBef>
                      </a:pPr>
                      <a:r>
                        <a:rPr sz="1400" b="1" spc="30">
                          <a:latin typeface="Cambria"/>
                          <a:cs typeface="Cambria"/>
                        </a:rPr>
                        <a:t>Year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0029" marR="170815" indent="-62865">
                        <a:lnSpc>
                          <a:spcPct val="100000"/>
                        </a:lnSpc>
                        <a:spcBef>
                          <a:spcPts val="244"/>
                        </a:spcBef>
                      </a:pPr>
                      <a:r>
                        <a:rPr sz="1400" b="1" spc="60">
                          <a:latin typeface="Cambria"/>
                          <a:cs typeface="Cambria"/>
                        </a:rPr>
                        <a:t>Author </a:t>
                      </a:r>
                      <a:r>
                        <a:rPr sz="1400" b="1" spc="65">
                          <a:latin typeface="Cambria"/>
                          <a:cs typeface="Cambria"/>
                        </a:rPr>
                        <a:t>Name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6700" marR="216535" indent="-43180">
                        <a:lnSpc>
                          <a:spcPct val="100000"/>
                        </a:lnSpc>
                        <a:spcBef>
                          <a:spcPts val="244"/>
                        </a:spcBef>
                      </a:pPr>
                      <a:r>
                        <a:rPr sz="1400" b="1" spc="-10">
                          <a:latin typeface="Cambria"/>
                          <a:cs typeface="Cambria"/>
                        </a:rPr>
                        <a:t>Paper </a:t>
                      </a:r>
                      <a:r>
                        <a:rPr sz="1400" b="1" spc="55">
                          <a:latin typeface="Cambria"/>
                          <a:cs typeface="Cambria"/>
                        </a:rPr>
                        <a:t>Title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0345" marR="100965" indent="-112395">
                        <a:lnSpc>
                          <a:spcPct val="100000"/>
                        </a:lnSpc>
                        <a:spcBef>
                          <a:spcPts val="244"/>
                        </a:spcBef>
                      </a:pPr>
                      <a:r>
                        <a:rPr sz="1400" b="1" spc="70">
                          <a:latin typeface="Cambria"/>
                          <a:cs typeface="Cambria"/>
                        </a:rPr>
                        <a:t>Research Design</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4160">
                        <a:lnSpc>
                          <a:spcPct val="100000"/>
                        </a:lnSpc>
                        <a:spcBef>
                          <a:spcPts val="244"/>
                        </a:spcBef>
                      </a:pPr>
                      <a:r>
                        <a:rPr sz="1400" b="1" spc="75">
                          <a:latin typeface="Cambria"/>
                          <a:cs typeface="Cambria"/>
                        </a:rPr>
                        <a:t>Conceptual</a:t>
                      </a:r>
                      <a:endParaRPr sz="1400">
                        <a:latin typeface="Cambria"/>
                        <a:cs typeface="Cambria"/>
                      </a:endParaRPr>
                    </a:p>
                    <a:p>
                      <a:pPr>
                        <a:lnSpc>
                          <a:spcPct val="100000"/>
                        </a:lnSpc>
                        <a:spcBef>
                          <a:spcPts val="65"/>
                        </a:spcBef>
                      </a:pPr>
                      <a:endParaRPr sz="1400">
                        <a:latin typeface="Times New Roman"/>
                        <a:cs typeface="Times New Roman"/>
                      </a:endParaRPr>
                    </a:p>
                    <a:p>
                      <a:pPr marL="294640" marR="168910" indent="-119380">
                        <a:lnSpc>
                          <a:spcPct val="100000"/>
                        </a:lnSpc>
                        <a:spcBef>
                          <a:spcPts val="5"/>
                        </a:spcBef>
                      </a:pPr>
                      <a:r>
                        <a:rPr sz="1400" b="1" spc="120">
                          <a:latin typeface="Cambria"/>
                          <a:cs typeface="Cambria"/>
                        </a:rPr>
                        <a:t>/</a:t>
                      </a:r>
                      <a:r>
                        <a:rPr sz="1400" b="1" spc="165">
                          <a:latin typeface="Cambria"/>
                          <a:cs typeface="Cambria"/>
                        </a:rPr>
                        <a:t> </a:t>
                      </a:r>
                      <a:r>
                        <a:rPr sz="1400" b="1" spc="55">
                          <a:latin typeface="Cambria"/>
                          <a:cs typeface="Cambria"/>
                        </a:rPr>
                        <a:t>Theoretical </a:t>
                      </a:r>
                      <a:r>
                        <a:rPr sz="1400" b="1" spc="40">
                          <a:latin typeface="Cambria"/>
                          <a:cs typeface="Cambria"/>
                        </a:rPr>
                        <a:t>framework</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67359" marR="459740" indent="-1270" algn="ctr">
                        <a:lnSpc>
                          <a:spcPct val="100000"/>
                        </a:lnSpc>
                        <a:spcBef>
                          <a:spcPts val="244"/>
                        </a:spcBef>
                      </a:pPr>
                      <a:r>
                        <a:rPr sz="1400" b="1" spc="-10">
                          <a:latin typeface="Cambria"/>
                          <a:cs typeface="Cambria"/>
                        </a:rPr>
                        <a:t>Major </a:t>
                      </a:r>
                      <a:r>
                        <a:rPr sz="1400" b="1" spc="100">
                          <a:latin typeface="Cambria"/>
                          <a:cs typeface="Cambria"/>
                        </a:rPr>
                        <a:t>theme</a:t>
                      </a:r>
                      <a:r>
                        <a:rPr sz="1400" b="1" spc="170">
                          <a:latin typeface="Cambria"/>
                          <a:cs typeface="Cambria"/>
                        </a:rPr>
                        <a:t> </a:t>
                      </a:r>
                      <a:r>
                        <a:rPr sz="1400" b="1" spc="50">
                          <a:latin typeface="Cambria"/>
                          <a:cs typeface="Cambria"/>
                        </a:rPr>
                        <a:t>in </a:t>
                      </a:r>
                      <a:r>
                        <a:rPr sz="1400" b="1" spc="-10">
                          <a:latin typeface="Cambria"/>
                          <a:cs typeface="Cambria"/>
                        </a:rPr>
                        <a:t>paper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29335" marR="1021715" algn="ctr">
                        <a:lnSpc>
                          <a:spcPct val="100000"/>
                        </a:lnSpc>
                        <a:spcBef>
                          <a:spcPts val="244"/>
                        </a:spcBef>
                      </a:pPr>
                      <a:r>
                        <a:rPr sz="1400" b="1" spc="70">
                          <a:latin typeface="Cambria"/>
                          <a:cs typeface="Cambria"/>
                        </a:rPr>
                        <a:t>Future </a:t>
                      </a:r>
                      <a:r>
                        <a:rPr sz="1400" b="1" spc="35">
                          <a:latin typeface="Cambria"/>
                          <a:cs typeface="Cambria"/>
                        </a:rPr>
                        <a:t>Idea</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658366">
                <a:tc>
                  <a:txBody>
                    <a:bodyPr/>
                    <a:lstStyle/>
                    <a:p>
                      <a:pPr>
                        <a:lnSpc>
                          <a:spcPct val="100000"/>
                        </a:lnSpc>
                      </a:pPr>
                      <a:r>
                        <a:rPr lang="en-IN" sz="1400">
                          <a:latin typeface="Times New Roman"/>
                          <a:cs typeface="Times New Roman"/>
                        </a:rPr>
                        <a:t>2024</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a:latin typeface="Times New Roman"/>
                          <a:cs typeface="Times New Roman"/>
                        </a:rPr>
                        <a:t>Wanning Li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Driver Fatigue Detection Method Based on Facial Features Using Deep Learning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Literature review and comparative analysis of existing deep learning methods using facial features.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Focus on deep learning models for facial analysis; highlights CNNs, RNNs, LSTMs, and feature fusion for detecting drowsiness.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Facial-based fatigue detection, model comparison (accuracy, F1-score),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Enhance datasets for real-world variability, improve real-time performance for embedded systems.</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658366">
                <a:tc>
                  <a:txBody>
                    <a:bodyPr/>
                    <a:lstStyle/>
                    <a:p>
                      <a:pPr>
                        <a:lnSpc>
                          <a:spcPct val="100000"/>
                        </a:lnSpc>
                      </a:pPr>
                      <a:r>
                        <a:rPr lang="en-IN" sz="1400">
                          <a:latin typeface="Times New Roman"/>
                          <a:cs typeface="Times New Roman"/>
                        </a:rPr>
                        <a:t>2024</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a:latin typeface="Times New Roman"/>
                          <a:cs typeface="Times New Roman"/>
                        </a:rPr>
                        <a:t>Amina Turki, Sirine Ammar, Mohamed </a:t>
                      </a:r>
                      <a:r>
                        <a:rPr lang="en-IN" sz="1400" err="1">
                          <a:latin typeface="Times New Roman"/>
                          <a:cs typeface="Times New Roman"/>
                        </a:rPr>
                        <a:t>Karray</a:t>
                      </a:r>
                      <a:r>
                        <a:rPr lang="en-IN" sz="1400">
                          <a:latin typeface="Times New Roman"/>
                          <a:cs typeface="Times New Roman"/>
                        </a:rPr>
                        <a:t>, Mohamed </a:t>
                      </a:r>
                      <a:r>
                        <a:rPr lang="en-IN" sz="1400" err="1">
                          <a:latin typeface="Times New Roman"/>
                          <a:cs typeface="Times New Roman"/>
                        </a:rPr>
                        <a:t>Ksantini</a:t>
                      </a:r>
                      <a:r>
                        <a:rPr lang="en-IN" sz="1400">
                          <a:latin typeface="Times New Roman"/>
                          <a:cs typeface="Times New Roman"/>
                        </a:rPr>
                        <a:t>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Facial Expression-Based Drowsiness Detection System for Driver Safety Using Deep Learning Techniques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Utilizes pre-trained CNNs (VGG19 and ResNet50) with transfer learning to detect drowsiness .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 Captures video, detects facial landmarks (D-Lib), computes Eye Closure Ratio (ECR) and Mouth Opening Ratio (MOR), and classifies the driver’s state (drowsy or alert).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 Preventing driver drowsiness with real-time monitoring and ensemble methods.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Incorporation into Advanced Driver Assistance Systems (ADAS), handling environmental challenges like lighting variations.</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object 3"/>
          <p:cNvSpPr/>
          <p:nvPr/>
        </p:nvSpPr>
        <p:spPr>
          <a:xfrm>
            <a:off x="119062" y="895350"/>
            <a:ext cx="4351655" cy="25400"/>
          </a:xfrm>
          <a:custGeom>
            <a:avLst/>
            <a:gdLst/>
            <a:ahLst/>
            <a:cxnLst/>
            <a:rect l="l" t="t" r="r" b="b"/>
            <a:pathLst>
              <a:path w="4351655" h="25400">
                <a:moveTo>
                  <a:pt x="0" y="25399"/>
                </a:moveTo>
                <a:lnTo>
                  <a:pt x="4351336" y="0"/>
                </a:lnTo>
              </a:path>
            </a:pathLst>
          </a:custGeom>
          <a:ln w="57149">
            <a:solidFill>
              <a:srgbClr val="00206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22087" y="138113"/>
            <a:ext cx="698244" cy="565451"/>
          </a:xfrm>
          <a:prstGeom prst="rect">
            <a:avLst/>
          </a:prstGeom>
        </p:spPr>
      </p:pic>
      <p:pic>
        <p:nvPicPr>
          <p:cNvPr id="5" name="object 5"/>
          <p:cNvPicPr/>
          <p:nvPr/>
        </p:nvPicPr>
        <p:blipFill>
          <a:blip r:embed="rId3" cstate="print"/>
          <a:stretch>
            <a:fillRect/>
          </a:stretch>
        </p:blipFill>
        <p:spPr>
          <a:xfrm>
            <a:off x="10990263" y="138113"/>
            <a:ext cx="980829" cy="560386"/>
          </a:xfrm>
          <a:prstGeom prst="rect">
            <a:avLst/>
          </a:prstGeom>
        </p:spPr>
      </p:pic>
      <p:sp>
        <p:nvSpPr>
          <p:cNvPr id="6" name="object 6"/>
          <p:cNvSpPr txBox="1">
            <a:spLocks noGrp="1"/>
          </p:cNvSpPr>
          <p:nvPr>
            <p:ph type="title"/>
          </p:nvPr>
        </p:nvSpPr>
        <p:spPr>
          <a:xfrm>
            <a:off x="1101725" y="-9340"/>
            <a:ext cx="8855710" cy="446276"/>
          </a:xfrm>
          <a:prstGeom prst="rect">
            <a:avLst/>
          </a:prstGeom>
        </p:spPr>
        <p:txBody>
          <a:bodyPr vert="horz" wrap="square" lIns="0" tIns="60960" rIns="0" bIns="0" rtlCol="0" anchor="t">
            <a:spAutoFit/>
          </a:bodyPr>
          <a:lstStyle/>
          <a:p>
            <a:pPr marL="12700" marR="5080">
              <a:lnSpc>
                <a:spcPts val="3020"/>
              </a:lnSpc>
              <a:spcBef>
                <a:spcPts val="480"/>
              </a:spcBef>
              <a:tabLst>
                <a:tab pos="3510279" algn="l"/>
              </a:tabLst>
            </a:pPr>
            <a:r>
              <a:rPr spc="140"/>
              <a:t>Literature</a:t>
            </a:r>
            <a:r>
              <a:rPr spc="330"/>
              <a:t> </a:t>
            </a:r>
            <a:r>
              <a:rPr spc="175"/>
              <a:t>Survey</a:t>
            </a:r>
            <a:r>
              <a:t>	</a:t>
            </a:r>
            <a:endParaRPr lang="en-US" spc="365">
              <a:ea typeface="Cambria"/>
            </a:endParaRPr>
          </a:p>
        </p:txBody>
      </p:sp>
      <p:sp>
        <p:nvSpPr>
          <p:cNvPr id="7" name="object 7"/>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6</a:t>
            </a:fld>
            <a:endParaRPr spc="7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FF2475-C037-7E24-8730-C3BA6BC2FA81}"/>
            </a:ext>
          </a:extLst>
        </p:cNvPr>
        <p:cNvGrpSpPr/>
        <p:nvPr/>
      </p:nvGrpSpPr>
      <p:grpSpPr>
        <a:xfrm>
          <a:off x="0" y="0"/>
          <a:ext cx="0" cy="0"/>
          <a:chOff x="0" y="0"/>
          <a:chExt cx="0" cy="0"/>
        </a:xfrm>
      </p:grpSpPr>
      <p:graphicFrame>
        <p:nvGraphicFramePr>
          <p:cNvPr id="2" name="object 2">
            <a:extLst>
              <a:ext uri="{FF2B5EF4-FFF2-40B4-BE49-F238E27FC236}">
                <a16:creationId xmlns:a16="http://schemas.microsoft.com/office/drawing/2014/main" id="{71E67860-312F-04EF-50B5-35F3C0FCB125}"/>
              </a:ext>
            </a:extLst>
          </p:cNvPr>
          <p:cNvGraphicFramePr>
            <a:graphicFrameLocks noGrp="1"/>
          </p:cNvGraphicFramePr>
          <p:nvPr>
            <p:extLst>
              <p:ext uri="{D42A27DB-BD31-4B8C-83A1-F6EECF244321}">
                <p14:modId xmlns:p14="http://schemas.microsoft.com/office/powerpoint/2010/main" val="3325450927"/>
              </p:ext>
            </p:extLst>
          </p:nvPr>
        </p:nvGraphicFramePr>
        <p:xfrm>
          <a:off x="228600" y="1043752"/>
          <a:ext cx="11658599" cy="5280848"/>
        </p:xfrm>
        <a:graphic>
          <a:graphicData uri="http://schemas.openxmlformats.org/drawingml/2006/table">
            <a:tbl>
              <a:tblPr firstRow="1" bandRow="1">
                <a:tableStyleId>{2D5ABB26-0587-4C30-8999-92F81FD0307C}</a:tableStyleId>
              </a:tblPr>
              <a:tblGrid>
                <a:gridCol w="827290">
                  <a:extLst>
                    <a:ext uri="{9D8B030D-6E8A-4147-A177-3AD203B41FA5}">
                      <a16:colId xmlns:a16="http://schemas.microsoft.com/office/drawing/2014/main" val="20000"/>
                    </a:ext>
                  </a:extLst>
                </a:gridCol>
                <a:gridCol w="1389761">
                  <a:extLst>
                    <a:ext uri="{9D8B030D-6E8A-4147-A177-3AD203B41FA5}">
                      <a16:colId xmlns:a16="http://schemas.microsoft.com/office/drawing/2014/main" val="20001"/>
                    </a:ext>
                  </a:extLst>
                </a:gridCol>
                <a:gridCol w="1288149">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gridCol w="1600200">
                  <a:extLst>
                    <a:ext uri="{9D8B030D-6E8A-4147-A177-3AD203B41FA5}">
                      <a16:colId xmlns:a16="http://schemas.microsoft.com/office/drawing/2014/main" val="20004"/>
                    </a:ext>
                  </a:extLst>
                </a:gridCol>
                <a:gridCol w="2286000">
                  <a:extLst>
                    <a:ext uri="{9D8B030D-6E8A-4147-A177-3AD203B41FA5}">
                      <a16:colId xmlns:a16="http://schemas.microsoft.com/office/drawing/2014/main" val="20005"/>
                    </a:ext>
                  </a:extLst>
                </a:gridCol>
                <a:gridCol w="2666999">
                  <a:extLst>
                    <a:ext uri="{9D8B030D-6E8A-4147-A177-3AD203B41FA5}">
                      <a16:colId xmlns:a16="http://schemas.microsoft.com/office/drawing/2014/main" val="20006"/>
                    </a:ext>
                  </a:extLst>
                </a:gridCol>
              </a:tblGrid>
              <a:tr h="863205">
                <a:tc>
                  <a:txBody>
                    <a:bodyPr/>
                    <a:lstStyle/>
                    <a:p>
                      <a:pPr marL="222885">
                        <a:lnSpc>
                          <a:spcPct val="100000"/>
                        </a:lnSpc>
                        <a:spcBef>
                          <a:spcPts val="244"/>
                        </a:spcBef>
                      </a:pPr>
                      <a:r>
                        <a:rPr sz="1400" b="1" spc="30">
                          <a:latin typeface="Cambria"/>
                          <a:cs typeface="Cambria"/>
                        </a:rPr>
                        <a:t>Year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0029" marR="170815" indent="-62865">
                        <a:lnSpc>
                          <a:spcPct val="100000"/>
                        </a:lnSpc>
                        <a:spcBef>
                          <a:spcPts val="244"/>
                        </a:spcBef>
                      </a:pPr>
                      <a:r>
                        <a:rPr sz="1400" b="1" spc="60">
                          <a:latin typeface="Cambria"/>
                          <a:cs typeface="Cambria"/>
                        </a:rPr>
                        <a:t>Author </a:t>
                      </a:r>
                      <a:r>
                        <a:rPr sz="1400" b="1" spc="65">
                          <a:latin typeface="Cambria"/>
                          <a:cs typeface="Cambria"/>
                        </a:rPr>
                        <a:t>Name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6700" marR="216535" indent="-43180">
                        <a:lnSpc>
                          <a:spcPct val="100000"/>
                        </a:lnSpc>
                        <a:spcBef>
                          <a:spcPts val="244"/>
                        </a:spcBef>
                      </a:pPr>
                      <a:r>
                        <a:rPr sz="1400" b="1" spc="-10">
                          <a:latin typeface="Cambria"/>
                          <a:cs typeface="Cambria"/>
                        </a:rPr>
                        <a:t>Paper </a:t>
                      </a:r>
                      <a:r>
                        <a:rPr sz="1400" b="1" spc="55">
                          <a:latin typeface="Cambria"/>
                          <a:cs typeface="Cambria"/>
                        </a:rPr>
                        <a:t>Title</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20345" marR="100965" indent="-112395">
                        <a:lnSpc>
                          <a:spcPct val="100000"/>
                        </a:lnSpc>
                        <a:spcBef>
                          <a:spcPts val="244"/>
                        </a:spcBef>
                      </a:pPr>
                      <a:r>
                        <a:rPr sz="1400" b="1" spc="70">
                          <a:latin typeface="Cambria"/>
                          <a:cs typeface="Cambria"/>
                        </a:rPr>
                        <a:t>Research Design</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64160">
                        <a:lnSpc>
                          <a:spcPct val="100000"/>
                        </a:lnSpc>
                        <a:spcBef>
                          <a:spcPts val="244"/>
                        </a:spcBef>
                      </a:pPr>
                      <a:r>
                        <a:rPr sz="1400" b="1" spc="75">
                          <a:latin typeface="Cambria"/>
                          <a:cs typeface="Cambria"/>
                        </a:rPr>
                        <a:t>Conceptual</a:t>
                      </a:r>
                      <a:endParaRPr sz="1400">
                        <a:latin typeface="Cambria"/>
                        <a:cs typeface="Cambria"/>
                      </a:endParaRPr>
                    </a:p>
                    <a:p>
                      <a:pPr>
                        <a:lnSpc>
                          <a:spcPct val="100000"/>
                        </a:lnSpc>
                        <a:spcBef>
                          <a:spcPts val="65"/>
                        </a:spcBef>
                      </a:pPr>
                      <a:endParaRPr sz="1400">
                        <a:latin typeface="Times New Roman"/>
                        <a:cs typeface="Times New Roman"/>
                      </a:endParaRPr>
                    </a:p>
                    <a:p>
                      <a:pPr marL="294640" marR="168910" indent="-119380">
                        <a:lnSpc>
                          <a:spcPct val="100000"/>
                        </a:lnSpc>
                        <a:spcBef>
                          <a:spcPts val="5"/>
                        </a:spcBef>
                      </a:pPr>
                      <a:r>
                        <a:rPr sz="1400" b="1" spc="120">
                          <a:latin typeface="Cambria"/>
                          <a:cs typeface="Cambria"/>
                        </a:rPr>
                        <a:t>/</a:t>
                      </a:r>
                      <a:r>
                        <a:rPr sz="1400" b="1" spc="165">
                          <a:latin typeface="Cambria"/>
                          <a:cs typeface="Cambria"/>
                        </a:rPr>
                        <a:t> </a:t>
                      </a:r>
                      <a:r>
                        <a:rPr sz="1400" b="1" spc="55">
                          <a:latin typeface="Cambria"/>
                          <a:cs typeface="Cambria"/>
                        </a:rPr>
                        <a:t>Theoretical </a:t>
                      </a:r>
                      <a:r>
                        <a:rPr sz="1400" b="1" spc="40">
                          <a:latin typeface="Cambria"/>
                          <a:cs typeface="Cambria"/>
                        </a:rPr>
                        <a:t>framework</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467359" marR="459740" indent="-1270" algn="ctr">
                        <a:lnSpc>
                          <a:spcPct val="100000"/>
                        </a:lnSpc>
                        <a:spcBef>
                          <a:spcPts val="244"/>
                        </a:spcBef>
                      </a:pPr>
                      <a:r>
                        <a:rPr sz="1400" b="1" spc="-10">
                          <a:latin typeface="Cambria"/>
                          <a:cs typeface="Cambria"/>
                        </a:rPr>
                        <a:t>Major </a:t>
                      </a:r>
                      <a:r>
                        <a:rPr sz="1400" b="1" spc="100">
                          <a:latin typeface="Cambria"/>
                          <a:cs typeface="Cambria"/>
                        </a:rPr>
                        <a:t>theme</a:t>
                      </a:r>
                      <a:r>
                        <a:rPr sz="1400" b="1" spc="170">
                          <a:latin typeface="Cambria"/>
                          <a:cs typeface="Cambria"/>
                        </a:rPr>
                        <a:t> </a:t>
                      </a:r>
                      <a:r>
                        <a:rPr sz="1400" b="1" spc="50">
                          <a:latin typeface="Cambria"/>
                          <a:cs typeface="Cambria"/>
                        </a:rPr>
                        <a:t>in </a:t>
                      </a:r>
                      <a:r>
                        <a:rPr sz="1400" b="1" spc="-10">
                          <a:latin typeface="Cambria"/>
                          <a:cs typeface="Cambria"/>
                        </a:rPr>
                        <a:t>paper</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29335" marR="1021715" algn="ctr">
                        <a:lnSpc>
                          <a:spcPct val="100000"/>
                        </a:lnSpc>
                        <a:spcBef>
                          <a:spcPts val="244"/>
                        </a:spcBef>
                      </a:pPr>
                      <a:r>
                        <a:rPr sz="1400" b="1" spc="70">
                          <a:latin typeface="Cambria"/>
                          <a:cs typeface="Cambria"/>
                        </a:rPr>
                        <a:t>Future </a:t>
                      </a:r>
                      <a:r>
                        <a:rPr sz="1400" b="1" spc="35">
                          <a:latin typeface="Cambria"/>
                          <a:cs typeface="Cambria"/>
                        </a:rPr>
                        <a:t>Idea</a:t>
                      </a:r>
                      <a:endParaRPr sz="1400">
                        <a:latin typeface="Cambria"/>
                        <a:cs typeface="Cambria"/>
                      </a:endParaRPr>
                    </a:p>
                  </a:txBody>
                  <a:tcPr marL="0" marR="0" marT="3111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249994">
                <a:tc>
                  <a:txBody>
                    <a:bodyPr/>
                    <a:lstStyle/>
                    <a:p>
                      <a:pPr>
                        <a:lnSpc>
                          <a:spcPct val="100000"/>
                        </a:lnSpc>
                      </a:pPr>
                      <a:r>
                        <a:rPr lang="en-IN" sz="1400">
                          <a:latin typeface="Times New Roman"/>
                          <a:cs typeface="Times New Roman"/>
                        </a:rPr>
                        <a:t>2023</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err="1">
                          <a:latin typeface="Times New Roman"/>
                          <a:cs typeface="Times New Roman"/>
                        </a:rPr>
                        <a:t>Furkat</a:t>
                      </a:r>
                      <a:r>
                        <a:rPr lang="en-IN" sz="1400">
                          <a:latin typeface="Times New Roman"/>
                          <a:cs typeface="Times New Roman"/>
                        </a:rPr>
                        <a:t> Safarov, Farkhod Akhmedov, </a:t>
                      </a:r>
                      <a:r>
                        <a:rPr lang="en-IN" sz="1400" err="1">
                          <a:latin typeface="Times New Roman"/>
                          <a:cs typeface="Times New Roman"/>
                        </a:rPr>
                        <a:t>Akmalbek</a:t>
                      </a:r>
                      <a:r>
                        <a:rPr lang="en-IN" sz="1400">
                          <a:latin typeface="Times New Roman"/>
                          <a:cs typeface="Times New Roman"/>
                        </a:rPr>
                        <a:t> </a:t>
                      </a:r>
                      <a:r>
                        <a:rPr lang="en-IN" sz="1400" err="1">
                          <a:latin typeface="Times New Roman"/>
                          <a:cs typeface="Times New Roman"/>
                        </a:rPr>
                        <a:t>Bobomirzaevich</a:t>
                      </a:r>
                      <a:r>
                        <a:rPr lang="en-IN" sz="1400">
                          <a:latin typeface="Times New Roman"/>
                          <a:cs typeface="Times New Roman"/>
                        </a:rPr>
                        <a:t> </a:t>
                      </a:r>
                      <a:r>
                        <a:rPr lang="en-IN" sz="1400" err="1">
                          <a:latin typeface="Times New Roman"/>
                          <a:cs typeface="Times New Roman"/>
                        </a:rPr>
                        <a:t>Abdusalomov</a:t>
                      </a:r>
                      <a:r>
                        <a:rPr lang="en-IN" sz="1400">
                          <a:latin typeface="Times New Roman"/>
                          <a:cs typeface="Times New Roman"/>
                        </a:rPr>
                        <a:t>, Rashid </a:t>
                      </a:r>
                      <a:r>
                        <a:rPr lang="en-IN" sz="1400" err="1">
                          <a:latin typeface="Times New Roman"/>
                          <a:cs typeface="Times New Roman"/>
                        </a:rPr>
                        <a:t>Nasimov</a:t>
                      </a:r>
                      <a:r>
                        <a:rPr lang="en-IN" sz="1400">
                          <a:latin typeface="Times New Roman"/>
                          <a:cs typeface="Times New Roman"/>
                        </a:rPr>
                        <a:t>, Young </a:t>
                      </a:r>
                      <a:r>
                        <a:rPr lang="en-IN" sz="1400" err="1">
                          <a:latin typeface="Times New Roman"/>
                          <a:cs typeface="Times New Roman"/>
                        </a:rPr>
                        <a:t>Im</a:t>
                      </a:r>
                      <a:r>
                        <a:rPr lang="en-IN" sz="1400">
                          <a:latin typeface="Times New Roman"/>
                          <a:cs typeface="Times New Roman"/>
                        </a:rPr>
                        <a:t> Cho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Real-Time Deep Learning-Based Drowsiness Detection: Leveraging Computer-Vision and Eye-Blink Analyses for Enhanced Road Safety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Employs computer vision and custom datasets to analyze eye-blink and yawning patterns using facial landmarks for real-time drowsiness detection.</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Combines eye-tracking, facial landmarks, and custom datasets to classify driver drowsiness in real time.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Eye-blink analysis, yawning detection, and machine learning for enhanced road safety.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Development of more sophisticated detection algorithms and deployment in real-world vehicles.</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052634">
                <a:tc>
                  <a:txBody>
                    <a:bodyPr/>
                    <a:lstStyle/>
                    <a:p>
                      <a:pPr>
                        <a:lnSpc>
                          <a:spcPct val="100000"/>
                        </a:lnSpc>
                      </a:pPr>
                      <a:r>
                        <a:rPr lang="en-IN" sz="1400">
                          <a:latin typeface="Times New Roman"/>
                          <a:cs typeface="Times New Roman"/>
                        </a:rPr>
                        <a:t>2025</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IN" sz="1400">
                          <a:latin typeface="Times New Roman"/>
                          <a:cs typeface="Times New Roman"/>
                        </a:rPr>
                        <a:t> Anwar </a:t>
                      </a:r>
                      <a:r>
                        <a:rPr lang="en-IN" sz="1400" err="1">
                          <a:latin typeface="Times New Roman"/>
                          <a:cs typeface="Times New Roman"/>
                        </a:rPr>
                        <a:t>Jarndal</a:t>
                      </a:r>
                      <a:r>
                        <a:rPr lang="en-IN" sz="1400">
                          <a:latin typeface="Times New Roman"/>
                          <a:cs typeface="Times New Roman"/>
                        </a:rPr>
                        <a:t>, Hissam Tawfik, Ali I. Siam, Imad </a:t>
                      </a:r>
                      <a:r>
                        <a:rPr lang="en-IN" sz="1400" err="1">
                          <a:latin typeface="Times New Roman"/>
                          <a:cs typeface="Times New Roman"/>
                        </a:rPr>
                        <a:t>Alsyouf</a:t>
                      </a:r>
                      <a:r>
                        <a:rPr lang="en-IN" sz="1400">
                          <a:latin typeface="Times New Roman"/>
                          <a:cs typeface="Times New Roman"/>
                        </a:rPr>
                        <a:t>, Ali </a:t>
                      </a:r>
                      <a:r>
                        <a:rPr lang="en-IN" sz="1400" err="1">
                          <a:latin typeface="Times New Roman"/>
                          <a:cs typeface="Times New Roman"/>
                        </a:rPr>
                        <a:t>Cheaitou</a:t>
                      </a:r>
                      <a:r>
                        <a:rPr lang="en-IN" sz="1400">
                          <a:latin typeface="Times New Roman"/>
                          <a:cs typeface="Times New Roman"/>
                        </a:rPr>
                        <a:t>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A Real-Time Vision Transformers-Based System for Enhanced Driver Drowsiness Detection and Vehicle Safety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Utilizes Vision Transformers (</a:t>
                      </a:r>
                      <a:r>
                        <a:rPr lang="en-US" sz="1400" err="1">
                          <a:latin typeface="Times New Roman"/>
                          <a:cs typeface="Times New Roman"/>
                        </a:rPr>
                        <a:t>ViTs</a:t>
                      </a:r>
                      <a:r>
                        <a:rPr lang="en-US" sz="1400">
                          <a:latin typeface="Times New Roman"/>
                          <a:cs typeface="Times New Roman"/>
                        </a:rPr>
                        <a:t>) to analyze entire facial images, achieving high accuracy under challenging conditions like sunglasses or varied lighting.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Detects and classifies the driver’s state using full facial analysis and </a:t>
                      </a:r>
                      <a:r>
                        <a:rPr lang="en-US" sz="1400" err="1">
                          <a:latin typeface="Times New Roman"/>
                          <a:cs typeface="Times New Roman"/>
                        </a:rPr>
                        <a:t>ViT</a:t>
                      </a:r>
                      <a:r>
                        <a:rPr lang="en-US" sz="1400">
                          <a:latin typeface="Times New Roman"/>
                          <a:cs typeface="Times New Roman"/>
                        </a:rPr>
                        <a:t> models, providing robust drowsiness detection.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Vision Transformer applications in safety, non-intrusive real-time monitoring, and high accuracy in diverse scenarios. </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r>
                        <a:rPr lang="en-US" sz="1400">
                          <a:latin typeface="Times New Roman"/>
                          <a:cs typeface="Times New Roman"/>
                        </a:rPr>
                        <a:t>Expanding capabilities for broader integration into vehicular systems and addressing additional challenging scenarios.</a:t>
                      </a: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3" name="object 3">
            <a:extLst>
              <a:ext uri="{FF2B5EF4-FFF2-40B4-BE49-F238E27FC236}">
                <a16:creationId xmlns:a16="http://schemas.microsoft.com/office/drawing/2014/main" id="{308ED9D3-3A42-8A09-C47A-70B454B88121}"/>
              </a:ext>
            </a:extLst>
          </p:cNvPr>
          <p:cNvSpPr/>
          <p:nvPr/>
        </p:nvSpPr>
        <p:spPr>
          <a:xfrm>
            <a:off x="119062" y="895350"/>
            <a:ext cx="4351655" cy="25400"/>
          </a:xfrm>
          <a:custGeom>
            <a:avLst/>
            <a:gdLst/>
            <a:ahLst/>
            <a:cxnLst/>
            <a:rect l="l" t="t" r="r" b="b"/>
            <a:pathLst>
              <a:path w="4351655" h="25400">
                <a:moveTo>
                  <a:pt x="0" y="25399"/>
                </a:moveTo>
                <a:lnTo>
                  <a:pt x="4351336" y="0"/>
                </a:lnTo>
              </a:path>
            </a:pathLst>
          </a:custGeom>
          <a:ln w="57149">
            <a:solidFill>
              <a:srgbClr val="002060"/>
            </a:solidFill>
          </a:ln>
        </p:spPr>
        <p:txBody>
          <a:bodyPr wrap="square" lIns="0" tIns="0" rIns="0" bIns="0" rtlCol="0"/>
          <a:lstStyle/>
          <a:p>
            <a:endParaRPr/>
          </a:p>
        </p:txBody>
      </p:sp>
      <p:pic>
        <p:nvPicPr>
          <p:cNvPr id="4" name="object 4">
            <a:extLst>
              <a:ext uri="{FF2B5EF4-FFF2-40B4-BE49-F238E27FC236}">
                <a16:creationId xmlns:a16="http://schemas.microsoft.com/office/drawing/2014/main" id="{7E384836-A6D0-6CF4-F73F-29BDE6AA4490}"/>
              </a:ext>
            </a:extLst>
          </p:cNvPr>
          <p:cNvPicPr/>
          <p:nvPr/>
        </p:nvPicPr>
        <p:blipFill>
          <a:blip r:embed="rId2" cstate="print"/>
          <a:stretch>
            <a:fillRect/>
          </a:stretch>
        </p:blipFill>
        <p:spPr>
          <a:xfrm>
            <a:off x="322087" y="138113"/>
            <a:ext cx="698244" cy="565451"/>
          </a:xfrm>
          <a:prstGeom prst="rect">
            <a:avLst/>
          </a:prstGeom>
        </p:spPr>
      </p:pic>
      <p:pic>
        <p:nvPicPr>
          <p:cNvPr id="5" name="object 5">
            <a:extLst>
              <a:ext uri="{FF2B5EF4-FFF2-40B4-BE49-F238E27FC236}">
                <a16:creationId xmlns:a16="http://schemas.microsoft.com/office/drawing/2014/main" id="{3F595D73-0093-DCE4-10A6-9D9F58606943}"/>
              </a:ext>
            </a:extLst>
          </p:cNvPr>
          <p:cNvPicPr/>
          <p:nvPr/>
        </p:nvPicPr>
        <p:blipFill>
          <a:blip r:embed="rId3" cstate="print"/>
          <a:stretch>
            <a:fillRect/>
          </a:stretch>
        </p:blipFill>
        <p:spPr>
          <a:xfrm>
            <a:off x="10990263" y="138113"/>
            <a:ext cx="980829" cy="560386"/>
          </a:xfrm>
          <a:prstGeom prst="rect">
            <a:avLst/>
          </a:prstGeom>
        </p:spPr>
      </p:pic>
      <p:sp>
        <p:nvSpPr>
          <p:cNvPr id="6" name="object 6">
            <a:extLst>
              <a:ext uri="{FF2B5EF4-FFF2-40B4-BE49-F238E27FC236}">
                <a16:creationId xmlns:a16="http://schemas.microsoft.com/office/drawing/2014/main" id="{F5CDA950-4F30-57BD-F4A2-1B8DC8F1019B}"/>
              </a:ext>
            </a:extLst>
          </p:cNvPr>
          <p:cNvSpPr txBox="1">
            <a:spLocks noGrp="1"/>
          </p:cNvSpPr>
          <p:nvPr>
            <p:ph type="title"/>
          </p:nvPr>
        </p:nvSpPr>
        <p:spPr>
          <a:xfrm>
            <a:off x="1101725" y="-9340"/>
            <a:ext cx="8855710" cy="446276"/>
          </a:xfrm>
          <a:prstGeom prst="rect">
            <a:avLst/>
          </a:prstGeom>
        </p:spPr>
        <p:txBody>
          <a:bodyPr vert="horz" wrap="square" lIns="0" tIns="60960" rIns="0" bIns="0" rtlCol="0" anchor="t">
            <a:spAutoFit/>
          </a:bodyPr>
          <a:lstStyle/>
          <a:p>
            <a:pPr marL="12700" marR="5080">
              <a:lnSpc>
                <a:spcPts val="3020"/>
              </a:lnSpc>
              <a:spcBef>
                <a:spcPts val="480"/>
              </a:spcBef>
              <a:tabLst>
                <a:tab pos="3510279" algn="l"/>
              </a:tabLst>
            </a:pPr>
            <a:r>
              <a:rPr spc="140"/>
              <a:t>Literature</a:t>
            </a:r>
            <a:r>
              <a:rPr spc="330"/>
              <a:t> </a:t>
            </a:r>
            <a:r>
              <a:rPr spc="175"/>
              <a:t>Survey</a:t>
            </a:r>
            <a:r>
              <a:t>	</a:t>
            </a:r>
            <a:endParaRPr lang="en-US" spc="365">
              <a:ea typeface="Cambria"/>
            </a:endParaRPr>
          </a:p>
        </p:txBody>
      </p:sp>
      <p:sp>
        <p:nvSpPr>
          <p:cNvPr id="7" name="object 7">
            <a:extLst>
              <a:ext uri="{FF2B5EF4-FFF2-40B4-BE49-F238E27FC236}">
                <a16:creationId xmlns:a16="http://schemas.microsoft.com/office/drawing/2014/main" id="{4C936C93-53FB-8C59-0253-7C5466017943}"/>
              </a:ext>
            </a:extLst>
          </p:cNvPr>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7</a:t>
            </a:fld>
            <a:endParaRPr spc="70"/>
          </a:p>
        </p:txBody>
      </p:sp>
    </p:spTree>
    <p:extLst>
      <p:ext uri="{BB962C8B-B14F-4D97-AF65-F5344CB8AC3E}">
        <p14:creationId xmlns:p14="http://schemas.microsoft.com/office/powerpoint/2010/main" val="556147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nchor="t">
            <a:spAutoFit/>
          </a:bodyPr>
          <a:lstStyle/>
          <a:p>
            <a:pPr marL="12700">
              <a:lnSpc>
                <a:spcPct val="100000"/>
              </a:lnSpc>
              <a:spcBef>
                <a:spcPts val="100"/>
              </a:spcBef>
            </a:pPr>
            <a:r>
              <a:rPr spc="200"/>
              <a:t>Existing</a:t>
            </a:r>
            <a:r>
              <a:rPr spc="330"/>
              <a:t> </a:t>
            </a:r>
            <a:r>
              <a:rPr spc="210"/>
              <a:t>system</a:t>
            </a:r>
            <a:endParaRPr lang="en-US" spc="335">
              <a:ea typeface="Cambria"/>
            </a:endParaRPr>
          </a:p>
        </p:txBody>
      </p:sp>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8</a:t>
            </a:fld>
            <a:endParaRPr spc="70"/>
          </a:p>
        </p:txBody>
      </p:sp>
      <p:sp>
        <p:nvSpPr>
          <p:cNvPr id="4" name="TextBox 3">
            <a:extLst>
              <a:ext uri="{FF2B5EF4-FFF2-40B4-BE49-F238E27FC236}">
                <a16:creationId xmlns:a16="http://schemas.microsoft.com/office/drawing/2014/main" id="{F4ED8786-05D5-1704-7195-A6F26042217E}"/>
              </a:ext>
            </a:extLst>
          </p:cNvPr>
          <p:cNvSpPr txBox="1"/>
          <p:nvPr/>
        </p:nvSpPr>
        <p:spPr>
          <a:xfrm>
            <a:off x="533400" y="1371600"/>
            <a:ext cx="9372600" cy="3416320"/>
          </a:xfrm>
          <a:prstGeom prst="rect">
            <a:avLst/>
          </a:prstGeom>
          <a:noFill/>
        </p:spPr>
        <p:txBody>
          <a:bodyPr wrap="square" lIns="91440" tIns="45720" rIns="91440" bIns="45720" rtlCol="0" anchor="t">
            <a:spAutoFit/>
          </a:bodyPr>
          <a:lstStyle/>
          <a:p>
            <a:pPr marL="457200" indent="-457200">
              <a:buFont typeface="+mj-lt"/>
              <a:buAutoNum type="arabicPeriod"/>
            </a:pPr>
            <a:r>
              <a:rPr lang="en-US" sz="1800" b="1">
                <a:latin typeface="Times New Roman"/>
                <a:cs typeface="Times New Roman"/>
              </a:rPr>
              <a:t>Vehicle-based</a:t>
            </a:r>
            <a:r>
              <a:rPr lang="en-US" sz="1800">
                <a:latin typeface="Times New Roman"/>
                <a:cs typeface="Times New Roman"/>
              </a:rPr>
              <a:t>: </a:t>
            </a:r>
            <a:r>
              <a:rPr lang="en-US">
                <a:latin typeface="Times New Roman"/>
                <a:cs typeface="Times New Roman"/>
              </a:rPr>
              <a:t>Monitors</a:t>
            </a:r>
            <a:r>
              <a:rPr lang="en-US" sz="1800">
                <a:latin typeface="Times New Roman"/>
                <a:cs typeface="Times New Roman"/>
              </a:rPr>
              <a:t> the vehicle's speed, steering wheel movement, accelerator brake pattern, and  lane position. For example, a. Camera mounted on the front of the vehicle tracks the lane position to identify drowsiness.</a:t>
            </a:r>
          </a:p>
          <a:p>
            <a:pPr marL="457200" indent="-457200">
              <a:buFont typeface="+mj-lt"/>
              <a:buAutoNum type="arabicPeriod"/>
            </a:pPr>
            <a:endParaRPr 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b="1">
                <a:latin typeface="Times New Roman"/>
                <a:cs typeface="Times New Roman"/>
              </a:rPr>
              <a:t>Behavior-based</a:t>
            </a:r>
            <a:r>
              <a:rPr lang="en-US" sz="1800">
                <a:latin typeface="Times New Roman"/>
                <a:cs typeface="Times New Roman"/>
              </a:rPr>
              <a:t>: </a:t>
            </a:r>
            <a:r>
              <a:rPr lang="en-US">
                <a:latin typeface="Times New Roman"/>
                <a:cs typeface="Times New Roman"/>
              </a:rPr>
              <a:t>Monitors</a:t>
            </a:r>
            <a:r>
              <a:rPr lang="en-US" sz="1800">
                <a:latin typeface="Times New Roman"/>
                <a:cs typeface="Times New Roman"/>
              </a:rPr>
              <a:t> visual cues like eye blinking, yawning, head bending, and closing of the eyes. A camera can take images and send them to  an algorithm to identify these features.</a:t>
            </a:r>
          </a:p>
          <a:p>
            <a:pPr marL="457200" indent="-457200">
              <a:buFont typeface="+mj-lt"/>
              <a:buAutoNum type="arabicPeriod"/>
            </a:pPr>
            <a:endParaRPr lang="en-US" sz="18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800" b="1">
                <a:latin typeface="Times New Roman"/>
                <a:cs typeface="Times New Roman"/>
              </a:rPr>
              <a:t>Physiological-based</a:t>
            </a:r>
            <a:r>
              <a:rPr lang="en-US" b="1">
                <a:latin typeface="Times New Roman"/>
                <a:cs typeface="Times New Roman"/>
              </a:rPr>
              <a:t>:</a:t>
            </a:r>
            <a:r>
              <a:rPr lang="en-US" sz="1800">
                <a:latin typeface="Times New Roman"/>
                <a:cs typeface="Times New Roman"/>
              </a:rPr>
              <a:t> </a:t>
            </a:r>
            <a:r>
              <a:rPr lang="en-US">
                <a:latin typeface="Times New Roman"/>
                <a:cs typeface="Times New Roman"/>
              </a:rPr>
              <a:t>Monitors</a:t>
            </a:r>
            <a:r>
              <a:rPr lang="en-US" sz="1800">
                <a:latin typeface="Times New Roman"/>
                <a:cs typeface="Times New Roman"/>
              </a:rPr>
              <a:t> physiological Signal like brain activity, heart rate, skin Conductance, muscle activity, and head movements. This methods is intrusive because sensors  are directly connected to the driver.</a:t>
            </a:r>
            <a:endParaRPr lang="en-IN" sz="1800">
              <a:latin typeface="Times New Roman"/>
              <a:cs typeface="Times New Roman"/>
            </a:endParaRPr>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10"/>
              <a:t>Problem</a:t>
            </a:r>
            <a:r>
              <a:rPr spc="340"/>
              <a:t> </a:t>
            </a:r>
            <a:r>
              <a:rPr spc="225"/>
              <a:t>Statement</a:t>
            </a:r>
            <a:r>
              <a:rPr spc="335"/>
              <a:t> </a:t>
            </a:r>
            <a:r>
              <a:rPr spc="145"/>
              <a:t>&amp;</a:t>
            </a:r>
            <a:r>
              <a:rPr spc="335"/>
              <a:t> </a:t>
            </a:r>
            <a:r>
              <a:rPr spc="155"/>
              <a:t>Objectives</a:t>
            </a:r>
          </a:p>
        </p:txBody>
      </p:sp>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12700">
              <a:lnSpc>
                <a:spcPct val="100000"/>
              </a:lnSpc>
              <a:spcBef>
                <a:spcPts val="15"/>
              </a:spcBef>
            </a:pPr>
            <a:fld id="{81D60167-4931-47E6-BA6A-407CBD079E47}" type="slidenum">
              <a:rPr spc="70" dirty="0"/>
              <a:t>9</a:t>
            </a:fld>
            <a:endParaRPr spc="70"/>
          </a:p>
        </p:txBody>
      </p:sp>
      <p:sp>
        <p:nvSpPr>
          <p:cNvPr id="5" name="TextBox 4">
            <a:extLst>
              <a:ext uri="{FF2B5EF4-FFF2-40B4-BE49-F238E27FC236}">
                <a16:creationId xmlns:a16="http://schemas.microsoft.com/office/drawing/2014/main" id="{CFC63BD4-5205-B372-C8F3-2FE8DB5D9A3F}"/>
              </a:ext>
            </a:extLst>
          </p:cNvPr>
          <p:cNvSpPr txBox="1"/>
          <p:nvPr/>
        </p:nvSpPr>
        <p:spPr>
          <a:xfrm>
            <a:off x="714433" y="1819653"/>
            <a:ext cx="8856663" cy="2031325"/>
          </a:xfrm>
          <a:prstGeom prst="rect">
            <a:avLst/>
          </a:prstGeom>
          <a:noFill/>
        </p:spPr>
        <p:txBody>
          <a:bodyPr wrap="square" lIns="91440" tIns="45720" rIns="91440" bIns="45720" rtlCol="0" anchor="t">
            <a:spAutoFit/>
          </a:bodyPr>
          <a:lstStyle/>
          <a:p>
            <a:r>
              <a:rPr lang="en-IN">
                <a:latin typeface="Times New Roman"/>
                <a:cs typeface="Times New Roman"/>
              </a:rPr>
              <a:t>Driver</a:t>
            </a:r>
            <a:r>
              <a:rPr lang="en-IN">
                <a:solidFill>
                  <a:srgbClr val="000000"/>
                </a:solidFill>
                <a:latin typeface="Times New Roman"/>
                <a:cs typeface="Times New Roman"/>
              </a:rPr>
              <a:t> fatigue, characterized by slowed reaction times and reduced control, is a significant contributor to traffic accidents, often leading to severe consequences.</a:t>
            </a:r>
            <a:r>
              <a:rPr lang="en-IN">
                <a:latin typeface="Times New Roman"/>
                <a:cs typeface="Times New Roman"/>
              </a:rPr>
              <a:t> .Current</a:t>
            </a:r>
            <a:r>
              <a:rPr lang="en-IN">
                <a:solidFill>
                  <a:srgbClr val="000000"/>
                </a:solidFill>
                <a:latin typeface="Times New Roman"/>
                <a:cs typeface="Times New Roman"/>
              </a:rPr>
              <a:t> fatigue detection systems often rely on single-sensor techniques, which may lack accuracy and responsiveness, failing to provide timely intervention.</a:t>
            </a:r>
            <a:r>
              <a:rPr lang="en-US">
                <a:solidFill>
                  <a:srgbClr val="000000"/>
                </a:solidFill>
                <a:latin typeface="Times New Roman"/>
                <a:cs typeface="Times New Roman"/>
              </a:rPr>
              <a:t>A prompt, real-time alert system (activated within 3-5 seconds) is required to mitigate risks by addressing driver fatigue effectively and improving road safety.</a:t>
            </a:r>
            <a:endParaRPr lang="en-US"/>
          </a:p>
          <a:p>
            <a:pPr algn="just"/>
            <a:endParaRPr lang="en-US">
              <a:latin typeface="Times New Roman"/>
              <a:cs typeface="Times New Roman"/>
            </a:endParaRPr>
          </a:p>
        </p:txBody>
      </p:sp>
      <p:sp>
        <p:nvSpPr>
          <p:cNvPr id="7" name="TextBox 6">
            <a:extLst>
              <a:ext uri="{FF2B5EF4-FFF2-40B4-BE49-F238E27FC236}">
                <a16:creationId xmlns:a16="http://schemas.microsoft.com/office/drawing/2014/main" id="{87499C24-A582-2167-D2E8-6B1303D9D553}"/>
              </a:ext>
            </a:extLst>
          </p:cNvPr>
          <p:cNvSpPr txBox="1"/>
          <p:nvPr/>
        </p:nvSpPr>
        <p:spPr>
          <a:xfrm>
            <a:off x="882703" y="4040114"/>
            <a:ext cx="9053383" cy="2031325"/>
          </a:xfrm>
          <a:prstGeom prst="rect">
            <a:avLst/>
          </a:prstGeom>
          <a:noFill/>
        </p:spPr>
        <p:txBody>
          <a:bodyPr wrap="square" lIns="91440" tIns="45720" rIns="91440" bIns="45720" rtlCol="0" anchor="t">
            <a:spAutoFit/>
          </a:bodyPr>
          <a:lstStyle/>
          <a:p>
            <a:endParaRPr lang="en-IN">
              <a:latin typeface="Times New Roman"/>
              <a:cs typeface="Times New Roman"/>
            </a:endParaRPr>
          </a:p>
          <a:p>
            <a:pPr marL="342900" indent="-342900">
              <a:buAutoNum type="arabicPeriod"/>
            </a:pPr>
            <a:r>
              <a:rPr lang="en-IN">
                <a:solidFill>
                  <a:srgbClr val="000000"/>
                </a:solidFill>
                <a:latin typeface="Times New Roman"/>
                <a:cs typeface="Times New Roman"/>
              </a:rPr>
              <a:t>Developed a system to accurately detect driver fatigue and reduce accidents caused by slowed reactions and loss of control.</a:t>
            </a:r>
          </a:p>
          <a:p>
            <a:pPr marL="342900" indent="-342900">
              <a:buAutoNum type="arabicPeriod"/>
            </a:pPr>
            <a:r>
              <a:rPr lang="en-IN">
                <a:solidFill>
                  <a:srgbClr val="000000"/>
                </a:solidFill>
                <a:latin typeface="Times New Roman"/>
                <a:cs typeface="Times New Roman"/>
              </a:rPr>
              <a:t>Addressed the limitations of single-sensor fatigue detection systems by creating a multi-modal solution that improves accuracy and ensures timely detection of driver fatigue.</a:t>
            </a:r>
          </a:p>
          <a:p>
            <a:pPr marL="342900" indent="-342900">
              <a:buAutoNum type="arabicPeriod"/>
            </a:pPr>
            <a:r>
              <a:rPr lang="en-IN">
                <a:solidFill>
                  <a:srgbClr val="000000"/>
                </a:solidFill>
                <a:latin typeface="Times New Roman"/>
                <a:cs typeface="Times New Roman"/>
              </a:rPr>
              <a:t>Implemented a real-time alert mechanism capable of activating within 3-5 seconds of detecting fatigue to ensure prompt intervention and enhance road safety for drivers.</a:t>
            </a:r>
          </a:p>
        </p:txBody>
      </p:sp>
      <p:sp>
        <p:nvSpPr>
          <p:cNvPr id="3" name="TextBox 2">
            <a:extLst>
              <a:ext uri="{FF2B5EF4-FFF2-40B4-BE49-F238E27FC236}">
                <a16:creationId xmlns:a16="http://schemas.microsoft.com/office/drawing/2014/main" id="{E952BDF9-871A-CC0E-08C6-81379C9BBB8F}"/>
              </a:ext>
            </a:extLst>
          </p:cNvPr>
          <p:cNvSpPr txBox="1"/>
          <p:nvPr/>
        </p:nvSpPr>
        <p:spPr>
          <a:xfrm>
            <a:off x="884892" y="3858734"/>
            <a:ext cx="39986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Objectives:</a:t>
            </a:r>
            <a:endParaRPr lang="en-US" sz="2400" b="1">
              <a:solidFill>
                <a:srgbClr val="000000"/>
              </a:solidFill>
            </a:endParaRPr>
          </a:p>
        </p:txBody>
      </p:sp>
      <p:sp>
        <p:nvSpPr>
          <p:cNvPr id="6" name="TextBox 5">
            <a:extLst>
              <a:ext uri="{FF2B5EF4-FFF2-40B4-BE49-F238E27FC236}">
                <a16:creationId xmlns:a16="http://schemas.microsoft.com/office/drawing/2014/main" id="{6C3E66DA-1490-43D3-3CAF-5FBDB1897E35}"/>
              </a:ext>
            </a:extLst>
          </p:cNvPr>
          <p:cNvSpPr txBox="1"/>
          <p:nvPr/>
        </p:nvSpPr>
        <p:spPr>
          <a:xfrm>
            <a:off x="940861" y="1192878"/>
            <a:ext cx="557796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Problem Statement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2382</Words>
  <Application>Microsoft Office PowerPoint</Application>
  <PresentationFormat>Widescreen</PresentationFormat>
  <Paragraphs>234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vt:lpstr>
      <vt:lpstr>Times New Roman</vt:lpstr>
      <vt:lpstr>Wingdings</vt:lpstr>
      <vt:lpstr>Office Theme</vt:lpstr>
      <vt:lpstr>B V RAJU INSTITUTE OF TECHNOLOGY</vt:lpstr>
      <vt:lpstr>Outline</vt:lpstr>
      <vt:lpstr>Abstract</vt:lpstr>
      <vt:lpstr>Introduction </vt:lpstr>
      <vt:lpstr>Literature Survey </vt:lpstr>
      <vt:lpstr>Literature Survey </vt:lpstr>
      <vt:lpstr>Literature Survey </vt:lpstr>
      <vt:lpstr>Existing system</vt:lpstr>
      <vt:lpstr>Problem Statement &amp; Objectives</vt:lpstr>
      <vt:lpstr>Proposed Modules ( List of Modules)</vt:lpstr>
      <vt:lpstr>Proposed Modules ( List of Modules)</vt:lpstr>
      <vt:lpstr>Proposed Architecture Diagram</vt:lpstr>
      <vt:lpstr>Algorithm Explanation</vt:lpstr>
      <vt:lpstr>Algorithm Explanation</vt:lpstr>
      <vt:lpstr>Data Flow diagram (Level 0)</vt:lpstr>
      <vt:lpstr>Data Flow diagram (Level 1)</vt:lpstr>
      <vt:lpstr>Data Flow diagram (Level 2)</vt:lpstr>
      <vt:lpstr>UML Diagrams – Usecase Diagram </vt:lpstr>
      <vt:lpstr>UML Diagrams – Activity Diagram</vt:lpstr>
      <vt:lpstr>UML Diagrams – Sequence Diagram</vt:lpstr>
      <vt:lpstr>UML Diagrams – Class Diagram</vt:lpstr>
      <vt:lpstr>Results and Discussions</vt:lpstr>
      <vt:lpstr>Results and Discussions</vt:lpstr>
      <vt:lpstr>Conclusion and Future Enhancement</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Final PPT.pptx</dc:title>
  <dc:creator>Vishnu Nayak</dc:creator>
  <cp:lastModifiedBy>Vishnu Nayak</cp:lastModifiedBy>
  <cp:revision>2</cp:revision>
  <dcterms:created xsi:type="dcterms:W3CDTF">2025-04-23T14:46:46Z</dcterms:created>
  <dcterms:modified xsi:type="dcterms:W3CDTF">2025-05-27T13:55:37Z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2025-04-23T00:00:00Z</vt:filetime>
  </property>
  <property fmtid="{D5CDD505-2E9C-101B-9397-08002B2CF9AE}" pid="3" name="Creator">
    <vt:lpwstr>Google</vt:lpwstr>
  </property>
  <property fmtid="{D5CDD505-2E9C-101B-9397-08002B2CF9AE}" pid="4" name="LastSaved">
    <vt:filetime>2025-04-23T00:00:00Z</vt:filetime>
  </property>
</Properties>
</file>