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Open Sauce Heavy" charset="1" panose="00000A00000000000000"/>
      <p:regular r:id="rId32"/>
    </p:embeddedFont>
    <p:embeddedFont>
      <p:font typeface="Open Sauce" charset="1" panose="00000500000000000000"/>
      <p:regular r:id="rId33"/>
    </p:embeddedFont>
    <p:embeddedFont>
      <p:font typeface="Open Sauce Bold" charset="1" panose="00000800000000000000"/>
      <p:regular r:id="rId34"/>
    </p:embeddedFont>
    <p:embeddedFont>
      <p:font typeface="Arimo" charset="1" panose="020B0604020202020204"/>
      <p:regular r:id="rId35"/>
    </p:embeddedFont>
    <p:embeddedFont>
      <p:font typeface="Arimo Bold" charset="1" panose="020B0704020202020204"/>
      <p:regular r:id="rId36"/>
    </p:embeddedFont>
    <p:embeddedFont>
      <p:font typeface="Bernoru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430" r="-55295" b="-54623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491732" y="8216088"/>
            <a:ext cx="19271464" cy="0"/>
          </a:xfrm>
          <a:prstGeom prst="line">
            <a:avLst/>
          </a:prstGeom>
          <a:ln cap="rnd" w="19050">
            <a:solidFill>
              <a:srgbClr val="CCCCCC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856668" y="1590114"/>
            <a:ext cx="11811944" cy="5686590"/>
            <a:chOff x="0" y="0"/>
            <a:chExt cx="15749258" cy="75821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70195"/>
              <a:ext cx="15749258" cy="651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true">
                  <a:solidFill>
                    <a:srgbClr val="FF8E4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QUANTITATIVE FINANCE: PORTFOLIO OPTIMIZATION CHALLENGE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5749258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127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HACKRUSH - IIT GANDHINAGAR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191804" y="8791575"/>
            <a:ext cx="306749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Tejas Lohia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Md. Rehan Raza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3554" y="4072437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9315" y="5512417"/>
            <a:ext cx="7243749" cy="1738500"/>
          </a:xfrm>
          <a:custGeom>
            <a:avLst/>
            <a:gdLst/>
            <a:ahLst/>
            <a:cxnLst/>
            <a:rect r="r" b="b" t="t" l="l"/>
            <a:pathLst>
              <a:path h="1738500" w="7243749">
                <a:moveTo>
                  <a:pt x="0" y="0"/>
                </a:moveTo>
                <a:lnTo>
                  <a:pt x="7243749" y="0"/>
                </a:lnTo>
                <a:lnTo>
                  <a:pt x="7243749" y="1738499"/>
                </a:lnTo>
                <a:lnTo>
                  <a:pt x="0" y="1738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27633"/>
            <a:ext cx="11094854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Correlation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measures the strength and direction of a linear relationship between two variables — in finance, usually between the returns of two stocks or assets.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97181" y="428625"/>
            <a:ext cx="29972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Correlation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09381" y="4338385"/>
            <a:ext cx="8693957" cy="5647357"/>
          </a:xfrm>
          <a:custGeom>
            <a:avLst/>
            <a:gdLst/>
            <a:ahLst/>
            <a:cxnLst/>
            <a:rect r="r" b="b" t="t" l="l"/>
            <a:pathLst>
              <a:path h="5647357" w="8693957">
                <a:moveTo>
                  <a:pt x="0" y="0"/>
                </a:moveTo>
                <a:lnTo>
                  <a:pt x="8693957" y="0"/>
                </a:lnTo>
                <a:lnTo>
                  <a:pt x="8693957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96573" y="1488505"/>
            <a:ext cx="11094854" cy="231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b="true" sz="3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expected return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of the S&amp;P 500 is the average return investors anticipate from the index over a future period, based on historical performance or models like CAPM.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0871" y="428625"/>
            <a:ext cx="776987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Important Data About S&amp;P 500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1597" y="3930533"/>
            <a:ext cx="9304805" cy="5637764"/>
          </a:xfrm>
          <a:custGeom>
            <a:avLst/>
            <a:gdLst/>
            <a:ahLst/>
            <a:cxnLst/>
            <a:rect r="r" b="b" t="t" l="l"/>
            <a:pathLst>
              <a:path h="5637764" w="9304805">
                <a:moveTo>
                  <a:pt x="0" y="0"/>
                </a:moveTo>
                <a:lnTo>
                  <a:pt x="9304806" y="0"/>
                </a:lnTo>
                <a:lnTo>
                  <a:pt x="9304806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96573" y="1488505"/>
            <a:ext cx="11094854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S&amp;P 500 </a:t>
            </a:r>
            <a:r>
              <a:rPr lang="en-US" b="true" sz="3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annual</a:t>
            </a:r>
            <a:r>
              <a:rPr lang="en-US" b="true" sz="3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return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refers to the percentage change in the value of the S&amp;P 500 index over a year, including price appreciation and dividends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0871" y="428625"/>
            <a:ext cx="776987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Important Data About S&amp;P 500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9623" y="4048661"/>
            <a:ext cx="8299399" cy="5787148"/>
          </a:xfrm>
          <a:custGeom>
            <a:avLst/>
            <a:gdLst/>
            <a:ahLst/>
            <a:cxnLst/>
            <a:rect r="r" b="b" t="t" l="l"/>
            <a:pathLst>
              <a:path h="5787148" w="8299399">
                <a:moveTo>
                  <a:pt x="0" y="0"/>
                </a:moveTo>
                <a:lnTo>
                  <a:pt x="8299398" y="0"/>
                </a:lnTo>
                <a:lnTo>
                  <a:pt x="8299398" y="5787149"/>
                </a:lnTo>
                <a:lnTo>
                  <a:pt x="0" y="5787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14013" y="1269456"/>
            <a:ext cx="11094854" cy="231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risk-free rate is the return expected from an investment with zero risk of financial loss, typically represented by government securities like U.S. Treasury bonds.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8821" y="428625"/>
            <a:ext cx="405035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Risk Free Rates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206780"/>
            <a:ext cx="6388637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Used in models like 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CAPM to calculate the expected return of risky assets (e.g., stocks).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927" y="5393040"/>
            <a:ext cx="5767512" cy="1403428"/>
          </a:xfrm>
          <a:custGeom>
            <a:avLst/>
            <a:gdLst/>
            <a:ahLst/>
            <a:cxnLst/>
            <a:rect r="r" b="b" t="t" l="l"/>
            <a:pathLst>
              <a:path h="1403428" w="5767512">
                <a:moveTo>
                  <a:pt x="0" y="0"/>
                </a:moveTo>
                <a:lnTo>
                  <a:pt x="5767513" y="0"/>
                </a:lnTo>
                <a:lnTo>
                  <a:pt x="5767513" y="1403428"/>
                </a:lnTo>
                <a:lnTo>
                  <a:pt x="0" y="1403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08377" y="3813270"/>
            <a:ext cx="10779623" cy="5966396"/>
          </a:xfrm>
          <a:custGeom>
            <a:avLst/>
            <a:gdLst/>
            <a:ahLst/>
            <a:cxnLst/>
            <a:rect r="r" b="b" t="t" l="l"/>
            <a:pathLst>
              <a:path h="5966396" w="10779623">
                <a:moveTo>
                  <a:pt x="0" y="0"/>
                </a:moveTo>
                <a:lnTo>
                  <a:pt x="10779623" y="0"/>
                </a:lnTo>
                <a:lnTo>
                  <a:pt x="10779623" y="5966396"/>
                </a:lnTo>
                <a:lnTo>
                  <a:pt x="0" y="5966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618380"/>
            <a:ext cx="11094854" cy="231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Beta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is a measure of a stock’s volatility relative to the overall market, typically the S&amp;P 500. It tells you how much a stock is expected to move in relation to the market.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0990" y="428625"/>
            <a:ext cx="196602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Beta (β)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5085" y="5143500"/>
            <a:ext cx="9244890" cy="3790405"/>
          </a:xfrm>
          <a:custGeom>
            <a:avLst/>
            <a:gdLst/>
            <a:ahLst/>
            <a:cxnLst/>
            <a:rect r="r" b="b" t="t" l="l"/>
            <a:pathLst>
              <a:path h="3790405" w="9244890">
                <a:moveTo>
                  <a:pt x="0" y="0"/>
                </a:moveTo>
                <a:lnTo>
                  <a:pt x="9244889" y="0"/>
                </a:lnTo>
                <a:lnTo>
                  <a:pt x="9244889" y="3790405"/>
                </a:lnTo>
                <a:lnTo>
                  <a:pt x="0" y="3790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96573" y="1646620"/>
            <a:ext cx="11094854" cy="231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Expected Return uses the 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Capital Asset Pricing Model (CAPM) to estimate the expected returns of a stock or portfolio based on its risk (beta), the risk-free rate, and the market return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85147" y="428625"/>
            <a:ext cx="711770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Expected Returns of Stocks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6868" y="4801111"/>
            <a:ext cx="7789779" cy="3359342"/>
          </a:xfrm>
          <a:custGeom>
            <a:avLst/>
            <a:gdLst/>
            <a:ahLst/>
            <a:cxnLst/>
            <a:rect r="r" b="b" t="t" l="l"/>
            <a:pathLst>
              <a:path h="3359342" w="7789779">
                <a:moveTo>
                  <a:pt x="0" y="0"/>
                </a:moveTo>
                <a:lnTo>
                  <a:pt x="7789778" y="0"/>
                </a:lnTo>
                <a:lnTo>
                  <a:pt x="7789778" y="3359342"/>
                </a:lnTo>
                <a:lnTo>
                  <a:pt x="0" y="335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96573" y="2127633"/>
            <a:ext cx="11094854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Sharpe Ratio is a measure of risk-adjusted return. It tells you how much excess return you get per unit of risktaken.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96307" y="428625"/>
            <a:ext cx="33909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Sharpe Ratio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2678" y="4711850"/>
            <a:ext cx="9062644" cy="3862952"/>
          </a:xfrm>
          <a:custGeom>
            <a:avLst/>
            <a:gdLst/>
            <a:ahLst/>
            <a:cxnLst/>
            <a:rect r="r" b="b" t="t" l="l"/>
            <a:pathLst>
              <a:path h="3862952" w="9062644">
                <a:moveTo>
                  <a:pt x="0" y="0"/>
                </a:moveTo>
                <a:lnTo>
                  <a:pt x="9062644" y="0"/>
                </a:lnTo>
                <a:lnTo>
                  <a:pt x="9062644" y="3862952"/>
                </a:lnTo>
                <a:lnTo>
                  <a:pt x="0" y="3862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96573" y="2127633"/>
            <a:ext cx="11094854" cy="173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Alpha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measures the excess return an investment generates beyond what is predicted by the Capital Asset Pricing Model (CAPM).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77084" y="428625"/>
            <a:ext cx="144839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Alpha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5808" y="2923453"/>
            <a:ext cx="17208111" cy="2129954"/>
            <a:chOff x="0" y="0"/>
            <a:chExt cx="22944147" cy="283993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245913" y="-66675"/>
              <a:ext cx="20698235" cy="2906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00"/>
                </a:lnSpc>
              </a:pPr>
              <a:r>
                <a:rPr lang="en-US" sz="31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This strategy operates on a 1-day timeframe and combines Moving Average for the last 50 days</a:t>
              </a:r>
            </a:p>
            <a:p>
              <a:pPr algn="l">
                <a:lnSpc>
                  <a:spcPts val="4400"/>
                </a:lnSpc>
              </a:pPr>
              <a:r>
                <a:rPr lang="en-US" sz="31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trend identification and Relative Strength Index &lt;= 30</a:t>
              </a:r>
            </a:p>
            <a:p>
              <a:pPr algn="l">
                <a:lnSpc>
                  <a:spcPts val="44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245913" y="-383158"/>
              <a:ext cx="20698235" cy="508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493869"/>
              <a:ext cx="1711181" cy="70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81049" y="578030"/>
            <a:ext cx="8525902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1"/>
              </a:lnSpc>
            </a:pPr>
            <a:r>
              <a:rPr lang="en-US" sz="4884" b="true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Strategy</a:t>
            </a:r>
          </a:p>
          <a:p>
            <a:pPr algn="l">
              <a:lnSpc>
                <a:spcPts val="3907"/>
              </a:lnSpc>
            </a:pPr>
          </a:p>
          <a:p>
            <a:pPr algn="ctr">
              <a:lnSpc>
                <a:spcPts val="3907"/>
              </a:lnSpc>
            </a:pPr>
            <a:r>
              <a:rPr lang="en-US" b="true" sz="3256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(1) </a:t>
            </a:r>
            <a:r>
              <a:rPr lang="en-US" b="true" sz="3256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Technical Indicators 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839017" y="4843348"/>
          <a:ext cx="10609967" cy="3636828"/>
        </p:xfrm>
        <a:graphic>
          <a:graphicData uri="http://schemas.openxmlformats.org/drawingml/2006/table">
            <a:tbl>
              <a:tblPr/>
              <a:tblGrid>
                <a:gridCol w="10609967"/>
              </a:tblGrid>
              <a:tr h="976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5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45ED88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Potential Signal: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Closing price crosses above the MA5 and RSI &lt;= 30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1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5808" y="2923453"/>
            <a:ext cx="17208111" cy="1577504"/>
            <a:chOff x="0" y="0"/>
            <a:chExt cx="22944147" cy="210333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245913" y="-66675"/>
              <a:ext cx="20698235" cy="2170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00"/>
                </a:lnSpc>
              </a:pPr>
              <a:r>
                <a:rPr lang="en-US" sz="314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We used the Capital Asset Pricing Model (CAPM) to evaluate the expected returns of individual stocks based on their systematic risk, represented by beta.</a:t>
              </a:r>
            </a:p>
            <a:p>
              <a:pPr algn="l">
                <a:lnSpc>
                  <a:spcPts val="44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245913" y="-383158"/>
              <a:ext cx="20698235" cy="508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493869"/>
              <a:ext cx="1711181" cy="70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81049" y="578030"/>
            <a:ext cx="8525902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1"/>
              </a:lnSpc>
            </a:pPr>
            <a:r>
              <a:rPr lang="en-US" sz="4884" b="true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Strategy</a:t>
            </a:r>
          </a:p>
          <a:p>
            <a:pPr algn="l">
              <a:lnSpc>
                <a:spcPts val="3907"/>
              </a:lnSpc>
            </a:pPr>
          </a:p>
          <a:p>
            <a:pPr algn="ctr">
              <a:lnSpc>
                <a:spcPts val="3907"/>
              </a:lnSpc>
            </a:pPr>
            <a:r>
              <a:rPr lang="en-US" b="true" sz="3256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(1) Modern Portfolio Theory Based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194373" y="4500957"/>
          <a:ext cx="10609967" cy="4884603"/>
        </p:xfrm>
        <a:graphic>
          <a:graphicData uri="http://schemas.openxmlformats.org/drawingml/2006/table">
            <a:tbl>
              <a:tblPr/>
              <a:tblGrid>
                <a:gridCol w="10609967"/>
              </a:tblGrid>
              <a:tr h="17375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 model helps quantify the return an investor should expect for taking on additional market risk, above the risk-free rate (Rf)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99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Specifically, we screened stocks with a beta greater than 1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000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xpected return (as per CAPM) greater than 12%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Risk &lt; 20 Percent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87147" y="1640775"/>
            <a:ext cx="131370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Data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55181" y="4843462"/>
            <a:ext cx="127776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488 Large Caps of S &amp; P 500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7344974"/>
          <a:ext cx="9881128" cy="2942026"/>
        </p:xfrm>
        <a:graphic>
          <a:graphicData uri="http://schemas.openxmlformats.org/drawingml/2006/table">
            <a:tbl>
              <a:tblPr/>
              <a:tblGrid>
                <a:gridCol w="9881128"/>
              </a:tblGrid>
              <a:tr h="16739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539945" y="2094974"/>
            <a:ext cx="17208111" cy="1164684"/>
            <a:chOff x="0" y="0"/>
            <a:chExt cx="22944147" cy="155291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245913" y="1044036"/>
              <a:ext cx="20698235" cy="508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711181" cy="70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52659" y="0"/>
            <a:ext cx="1302388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1"/>
              </a:lnSpc>
            </a:pPr>
          </a:p>
          <a:p>
            <a:pPr algn="ctr">
              <a:lnSpc>
                <a:spcPts val="5861"/>
              </a:lnSpc>
            </a:pPr>
            <a:r>
              <a:rPr lang="en-US" sz="4884" b="true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Ensur</a:t>
            </a:r>
            <a:r>
              <a:rPr lang="en-US" sz="4884" b="true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ing Minimum Portfolio Size – Soft Forcing Strategy</a:t>
            </a:r>
          </a:p>
          <a:p>
            <a:pPr algn="ctr">
              <a:lnSpc>
                <a:spcPts val="5861"/>
              </a:lnSpc>
            </a:pPr>
          </a:p>
          <a:p>
            <a:pPr algn="ctr">
              <a:lnSpc>
                <a:spcPts val="5861"/>
              </a:lnSpc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589129" y="3259657"/>
          <a:ext cx="10609967" cy="9685203"/>
        </p:xfrm>
        <a:graphic>
          <a:graphicData uri="http://schemas.openxmlformats.org/drawingml/2006/table">
            <a:tbl>
              <a:tblPr/>
              <a:tblGrid>
                <a:gridCol w="10609967"/>
              </a:tblGrid>
              <a:tr h="173083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Our strategy includes a soft constraint to ensure that at least 20 stocks are selected each day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48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 Count &lt; 20: Search among the remaining stocks for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Lowest RSI</a:t>
                      </a:r>
                    </a:p>
                    <a:p>
                      <a:pPr algn="l" marL="1295400" indent="-431800" lvl="2">
                        <a:lnSpc>
                          <a:spcPts val="4200"/>
                        </a:lnSpc>
                        <a:buFont typeface="Arial"/>
                        <a:buChar char="⚬"/>
                      </a:pP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Highest (Price − MA50)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7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000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xpected return (as per CAPM) greater than 12%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7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Risk &lt; 20 Percent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7344974"/>
          <a:ext cx="9881128" cy="2942026"/>
        </p:xfrm>
        <a:graphic>
          <a:graphicData uri="http://schemas.openxmlformats.org/drawingml/2006/table">
            <a:tbl>
              <a:tblPr/>
              <a:tblGrid>
                <a:gridCol w="9881128"/>
              </a:tblGrid>
              <a:tr h="16739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539945" y="2094974"/>
            <a:ext cx="17208111" cy="1164684"/>
            <a:chOff x="0" y="0"/>
            <a:chExt cx="22944147" cy="155291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245913" y="1044036"/>
              <a:ext cx="20698235" cy="508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711181" cy="70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82196" y="-55043"/>
            <a:ext cx="9523607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Weight Allocation</a:t>
            </a: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2280931"/>
          <a:ext cx="10609967" cy="11285403"/>
        </p:xfrm>
        <a:graphic>
          <a:graphicData uri="http://schemas.openxmlformats.org/drawingml/2006/table">
            <a:tbl>
              <a:tblPr/>
              <a:tblGrid>
                <a:gridCol w="10609967"/>
              </a:tblGrid>
              <a:tr h="11946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 use 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pypfopt Library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for 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Frontier Optimization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and hence the weight allocation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Used Calculations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Expected Returns 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Covariance Matrix (Σ)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Efficient Frontier:</a:t>
                      </a:r>
                    </a:p>
                    <a:p>
                      <a:pPr algn="l" marL="1295400" indent="-431800" lvl="2">
                        <a:lnSpc>
                          <a:spcPts val="4200"/>
                        </a:lnSpc>
                        <a:buAutoNum type="alphaL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Based on CAPM theory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Optimization Goal – min_volatility()</a:t>
                      </a:r>
                    </a:p>
                    <a:p>
                      <a:pPr algn="l" marL="647700" indent="-323850" lvl="1">
                        <a:lnSpc>
                          <a:spcPts val="4200"/>
                        </a:lnSpc>
                        <a:buAutoNum type="arabicPeriod" startAt="1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Weight Cleaning – clean_weights()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1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000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xpected return (as per CAPM) greater than 12%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1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Risk &lt; 20 Percent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7344974"/>
          <a:ext cx="9881128" cy="2942026"/>
        </p:xfrm>
        <a:graphic>
          <a:graphicData uri="http://schemas.openxmlformats.org/drawingml/2006/table">
            <a:tbl>
              <a:tblPr/>
              <a:tblGrid>
                <a:gridCol w="9881128"/>
              </a:tblGrid>
              <a:tr h="16739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712197" y="2517737"/>
            <a:ext cx="6700611" cy="5876246"/>
          </a:xfrm>
          <a:custGeom>
            <a:avLst/>
            <a:gdLst/>
            <a:ahLst/>
            <a:cxnLst/>
            <a:rect r="r" b="b" t="t" l="l"/>
            <a:pathLst>
              <a:path h="5876246" w="6700611">
                <a:moveTo>
                  <a:pt x="0" y="0"/>
                </a:moveTo>
                <a:lnTo>
                  <a:pt x="6700611" y="0"/>
                </a:lnTo>
                <a:lnTo>
                  <a:pt x="6700611" y="5876245"/>
                </a:lnTo>
                <a:lnTo>
                  <a:pt x="0" y="5876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786284"/>
            <a:ext cx="5308865" cy="3558690"/>
          </a:xfrm>
          <a:custGeom>
            <a:avLst/>
            <a:gdLst/>
            <a:ahLst/>
            <a:cxnLst/>
            <a:rect r="r" b="b" t="t" l="l"/>
            <a:pathLst>
              <a:path h="3558690" w="5308865">
                <a:moveTo>
                  <a:pt x="0" y="0"/>
                </a:moveTo>
                <a:lnTo>
                  <a:pt x="5308865" y="0"/>
                </a:lnTo>
                <a:lnTo>
                  <a:pt x="5308865" y="3558690"/>
                </a:lnTo>
                <a:lnTo>
                  <a:pt x="0" y="3558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9945" y="2094974"/>
            <a:ext cx="17208111" cy="1164684"/>
            <a:chOff x="0" y="0"/>
            <a:chExt cx="22944147" cy="15529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2245913" y="1044036"/>
              <a:ext cx="20698235" cy="508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711181" cy="70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82196" y="-55043"/>
            <a:ext cx="9523607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Background Optimization</a:t>
            </a: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0277" y="1028700"/>
            <a:ext cx="6819708" cy="3755554"/>
          </a:xfrm>
          <a:custGeom>
            <a:avLst/>
            <a:gdLst/>
            <a:ahLst/>
            <a:cxnLst/>
            <a:rect r="r" b="b" t="t" l="l"/>
            <a:pathLst>
              <a:path h="3755554" w="6819708">
                <a:moveTo>
                  <a:pt x="0" y="0"/>
                </a:moveTo>
                <a:lnTo>
                  <a:pt x="6819708" y="0"/>
                </a:lnTo>
                <a:lnTo>
                  <a:pt x="6819708" y="3755554"/>
                </a:lnTo>
                <a:lnTo>
                  <a:pt x="0" y="375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585" y="1235126"/>
            <a:ext cx="8150415" cy="1884783"/>
          </a:xfrm>
          <a:custGeom>
            <a:avLst/>
            <a:gdLst/>
            <a:ahLst/>
            <a:cxnLst/>
            <a:rect r="r" b="b" t="t" l="l"/>
            <a:pathLst>
              <a:path h="1884783" w="8150415">
                <a:moveTo>
                  <a:pt x="0" y="0"/>
                </a:moveTo>
                <a:lnTo>
                  <a:pt x="8150415" y="0"/>
                </a:lnTo>
                <a:lnTo>
                  <a:pt x="8150415" y="1884784"/>
                </a:lnTo>
                <a:lnTo>
                  <a:pt x="0" y="1884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585" y="3223228"/>
            <a:ext cx="5355322" cy="1733785"/>
          </a:xfrm>
          <a:custGeom>
            <a:avLst/>
            <a:gdLst/>
            <a:ahLst/>
            <a:cxnLst/>
            <a:rect r="r" b="b" t="t" l="l"/>
            <a:pathLst>
              <a:path h="1733785" w="5355322">
                <a:moveTo>
                  <a:pt x="0" y="0"/>
                </a:moveTo>
                <a:lnTo>
                  <a:pt x="5355322" y="0"/>
                </a:lnTo>
                <a:lnTo>
                  <a:pt x="5355322" y="1733785"/>
                </a:lnTo>
                <a:lnTo>
                  <a:pt x="0" y="1733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3585" y="4957013"/>
            <a:ext cx="6433260" cy="1954103"/>
          </a:xfrm>
          <a:custGeom>
            <a:avLst/>
            <a:gdLst/>
            <a:ahLst/>
            <a:cxnLst/>
            <a:rect r="r" b="b" t="t" l="l"/>
            <a:pathLst>
              <a:path h="1954103" w="6433260">
                <a:moveTo>
                  <a:pt x="0" y="0"/>
                </a:moveTo>
                <a:lnTo>
                  <a:pt x="6433261" y="0"/>
                </a:lnTo>
                <a:lnTo>
                  <a:pt x="6433261" y="1954103"/>
                </a:lnTo>
                <a:lnTo>
                  <a:pt x="0" y="1954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5931" y="6744778"/>
            <a:ext cx="5650629" cy="2938327"/>
          </a:xfrm>
          <a:custGeom>
            <a:avLst/>
            <a:gdLst/>
            <a:ahLst/>
            <a:cxnLst/>
            <a:rect r="r" b="b" t="t" l="l"/>
            <a:pathLst>
              <a:path h="2938327" w="5650629">
                <a:moveTo>
                  <a:pt x="0" y="0"/>
                </a:moveTo>
                <a:lnTo>
                  <a:pt x="5650630" y="0"/>
                </a:lnTo>
                <a:lnTo>
                  <a:pt x="5650630" y="2938327"/>
                </a:lnTo>
                <a:lnTo>
                  <a:pt x="0" y="29383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247917"/>
            <a:ext cx="7691921" cy="3701737"/>
          </a:xfrm>
          <a:custGeom>
            <a:avLst/>
            <a:gdLst/>
            <a:ahLst/>
            <a:cxnLst/>
            <a:rect r="r" b="b" t="t" l="l"/>
            <a:pathLst>
              <a:path h="3701737" w="7691921">
                <a:moveTo>
                  <a:pt x="0" y="0"/>
                </a:moveTo>
                <a:lnTo>
                  <a:pt x="7691921" y="0"/>
                </a:lnTo>
                <a:lnTo>
                  <a:pt x="7691921" y="3701736"/>
                </a:lnTo>
                <a:lnTo>
                  <a:pt x="0" y="3701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86541" y="-846354"/>
            <a:ext cx="9523607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Efficient Frontier</a:t>
            </a:r>
          </a:p>
          <a:p>
            <a:pPr algn="ctr">
              <a:lnSpc>
                <a:spcPts val="4286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015" y="3694508"/>
            <a:ext cx="8011072" cy="6229819"/>
          </a:xfrm>
          <a:custGeom>
            <a:avLst/>
            <a:gdLst/>
            <a:ahLst/>
            <a:cxnLst/>
            <a:rect r="r" b="b" t="t" l="l"/>
            <a:pathLst>
              <a:path h="6229819" w="8011072">
                <a:moveTo>
                  <a:pt x="0" y="0"/>
                </a:moveTo>
                <a:lnTo>
                  <a:pt x="8011072" y="0"/>
                </a:lnTo>
                <a:lnTo>
                  <a:pt x="8011072" y="6229819"/>
                </a:lnTo>
                <a:lnTo>
                  <a:pt x="0" y="622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1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7920" y="3831471"/>
            <a:ext cx="8034931" cy="5955893"/>
          </a:xfrm>
          <a:custGeom>
            <a:avLst/>
            <a:gdLst/>
            <a:ahLst/>
            <a:cxnLst/>
            <a:rect r="r" b="b" t="t" l="l"/>
            <a:pathLst>
              <a:path h="5955893" w="8034931">
                <a:moveTo>
                  <a:pt x="0" y="0"/>
                </a:moveTo>
                <a:lnTo>
                  <a:pt x="8034931" y="0"/>
                </a:lnTo>
                <a:lnTo>
                  <a:pt x="8034931" y="5955893"/>
                </a:lnTo>
                <a:lnTo>
                  <a:pt x="0" y="5955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2196" y="-429874"/>
            <a:ext cx="9523607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 on some of the stocks returned by Stock selector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47871" y="2552842"/>
            <a:ext cx="12992258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0"/>
              </a:lnSpc>
              <a:spcBef>
                <a:spcPct val="0"/>
              </a:spcBef>
            </a:pPr>
            <a:r>
              <a:rPr lang="en-US" b="true" sz="240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tickers_ret = ["AAPL", "DVN", "GOOGL", "TROW", "JPM", "BAC", "GS", "JNJ", "PFE", "UNH", </a:t>
            </a:r>
          </a:p>
          <a:p>
            <a:pPr algn="ctr">
              <a:lnSpc>
                <a:spcPts val="2890"/>
              </a:lnSpc>
              <a:spcBef>
                <a:spcPct val="0"/>
              </a:spcBef>
            </a:pPr>
            <a:r>
              <a:rPr lang="en-US" b="true" sz="240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     "PG", "KO", "WMT", "XOM", "CVX", "BA", "CAT", "VZ", "T", "DUK"]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6350" y="5143500"/>
            <a:ext cx="8115300" cy="1911325"/>
          </a:xfrm>
          <a:custGeom>
            <a:avLst/>
            <a:gdLst/>
            <a:ahLst/>
            <a:cxnLst/>
            <a:rect r="r" b="b" t="t" l="l"/>
            <a:pathLst>
              <a:path h="1911325" w="8115300">
                <a:moveTo>
                  <a:pt x="0" y="0"/>
                </a:moveTo>
                <a:lnTo>
                  <a:pt x="8115300" y="0"/>
                </a:lnTo>
                <a:lnTo>
                  <a:pt x="8115300" y="1911325"/>
                </a:lnTo>
                <a:lnTo>
                  <a:pt x="0" y="1911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7539" y="2906849"/>
            <a:ext cx="12992258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0"/>
              </a:lnSpc>
              <a:spcBef>
                <a:spcPct val="0"/>
              </a:spcBef>
            </a:pPr>
            <a:r>
              <a:rPr lang="en-US" b="true" sz="240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tickers_ret = ["AAPL", "DVN", "GOOGL", "TROW", "JPM", "BAC", "GS", "JNJ", "PFE", "UNH", </a:t>
            </a:r>
          </a:p>
          <a:p>
            <a:pPr algn="ctr">
              <a:lnSpc>
                <a:spcPts val="2890"/>
              </a:lnSpc>
              <a:spcBef>
                <a:spcPct val="0"/>
              </a:spcBef>
            </a:pPr>
            <a:r>
              <a:rPr lang="en-US" b="true" sz="240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     "PG", "KO", "WMT", "XOM", "CVX", "BA", "CAT", "VZ", "T", "DUK"]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49013" y="-367402"/>
            <a:ext cx="9523607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</a:p>
          <a:p>
            <a:pPr algn="ctr">
              <a:lnSpc>
                <a:spcPts val="4286"/>
              </a:lnSpc>
            </a:pPr>
          </a:p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 on some of the stocks returned by Stock selector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2771" y="3447353"/>
            <a:ext cx="12530494" cy="277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18"/>
              </a:lnSpc>
              <a:spcBef>
                <a:spcPct val="0"/>
              </a:spcBef>
            </a:pPr>
            <a:r>
              <a:rPr lang="en-US" sz="16156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820774" y="2767955"/>
          <a:ext cx="12646452" cy="6191250"/>
        </p:xfrm>
        <a:graphic>
          <a:graphicData uri="http://schemas.openxmlformats.org/drawingml/2006/table">
            <a:tbl>
              <a:tblPr/>
              <a:tblGrid>
                <a:gridCol w="957617"/>
                <a:gridCol w="11688835"/>
              </a:tblGrid>
              <a:tr h="12267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Indicators used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Other Parameters Used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1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Strategy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1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Risk Management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8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Future 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30986" y="1744895"/>
            <a:ext cx="433328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Table of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8739" y="2174567"/>
            <a:ext cx="736568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Indicators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76739" y="4568706"/>
            <a:ext cx="593452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Moving Average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Relative Strength Index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2323" y="488719"/>
            <a:ext cx="596715" cy="1420408"/>
            <a:chOff x="0" y="0"/>
            <a:chExt cx="157159" cy="374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59" cy="374099"/>
            </a:xfrm>
            <a:custGeom>
              <a:avLst/>
              <a:gdLst/>
              <a:ahLst/>
              <a:cxnLst/>
              <a:rect r="r" b="b" t="t" l="l"/>
              <a:pathLst>
                <a:path h="374099" w="157159">
                  <a:moveTo>
                    <a:pt x="0" y="0"/>
                  </a:moveTo>
                  <a:lnTo>
                    <a:pt x="157159" y="0"/>
                  </a:lnTo>
                  <a:lnTo>
                    <a:pt x="157159" y="374099"/>
                  </a:lnTo>
                  <a:lnTo>
                    <a:pt x="0" y="3740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7159" cy="44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8059" y="5143500"/>
            <a:ext cx="4787868" cy="2693175"/>
          </a:xfrm>
          <a:custGeom>
            <a:avLst/>
            <a:gdLst/>
            <a:ahLst/>
            <a:cxnLst/>
            <a:rect r="r" b="b" t="t" l="l"/>
            <a:pathLst>
              <a:path h="2693175" w="4787868">
                <a:moveTo>
                  <a:pt x="0" y="0"/>
                </a:moveTo>
                <a:lnTo>
                  <a:pt x="4787867" y="0"/>
                </a:lnTo>
                <a:lnTo>
                  <a:pt x="4787867" y="2693175"/>
                </a:lnTo>
                <a:lnTo>
                  <a:pt x="0" y="269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7750" y="4265159"/>
            <a:ext cx="8069322" cy="5623309"/>
          </a:xfrm>
          <a:custGeom>
            <a:avLst/>
            <a:gdLst/>
            <a:ahLst/>
            <a:cxnLst/>
            <a:rect r="r" b="b" t="t" l="l"/>
            <a:pathLst>
              <a:path h="5623309" w="8069322">
                <a:moveTo>
                  <a:pt x="0" y="0"/>
                </a:moveTo>
                <a:lnTo>
                  <a:pt x="8069322" y="0"/>
                </a:lnTo>
                <a:lnTo>
                  <a:pt x="8069322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18059" y="1028700"/>
            <a:ext cx="8629691" cy="2195260"/>
            <a:chOff x="0" y="0"/>
            <a:chExt cx="11506255" cy="292701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1506255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52339"/>
              <a:ext cx="11506255" cy="57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8059" y="886505"/>
            <a:ext cx="116487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9998" y="1867580"/>
            <a:ext cx="10851856" cy="282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Relative Strength Index (RSI) is a technical indicator that measures the strength and speed of a price movement to identify overbought or oversold conditions in a market. </a:t>
            </a:r>
          </a:p>
          <a:p>
            <a:pPr algn="l">
              <a:lnSpc>
                <a:spcPts val="451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201662" y="1490027"/>
            <a:ext cx="47803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89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2323" y="488719"/>
            <a:ext cx="596715" cy="1420408"/>
            <a:chOff x="0" y="0"/>
            <a:chExt cx="157159" cy="374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59" cy="374099"/>
            </a:xfrm>
            <a:custGeom>
              <a:avLst/>
              <a:gdLst/>
              <a:ahLst/>
              <a:cxnLst/>
              <a:rect r="r" b="b" t="t" l="l"/>
              <a:pathLst>
                <a:path h="374099" w="157159">
                  <a:moveTo>
                    <a:pt x="0" y="0"/>
                  </a:moveTo>
                  <a:lnTo>
                    <a:pt x="157159" y="0"/>
                  </a:lnTo>
                  <a:lnTo>
                    <a:pt x="157159" y="374099"/>
                  </a:lnTo>
                  <a:lnTo>
                    <a:pt x="0" y="3740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7159" cy="44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8059" y="5143500"/>
            <a:ext cx="4787868" cy="2693175"/>
          </a:xfrm>
          <a:custGeom>
            <a:avLst/>
            <a:gdLst/>
            <a:ahLst/>
            <a:cxnLst/>
            <a:rect r="r" b="b" t="t" l="l"/>
            <a:pathLst>
              <a:path h="2693175" w="4787868">
                <a:moveTo>
                  <a:pt x="0" y="0"/>
                </a:moveTo>
                <a:lnTo>
                  <a:pt x="4787867" y="0"/>
                </a:lnTo>
                <a:lnTo>
                  <a:pt x="4787867" y="2693175"/>
                </a:lnTo>
                <a:lnTo>
                  <a:pt x="0" y="269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7750" y="4265159"/>
            <a:ext cx="8069322" cy="5623309"/>
          </a:xfrm>
          <a:custGeom>
            <a:avLst/>
            <a:gdLst/>
            <a:ahLst/>
            <a:cxnLst/>
            <a:rect r="r" b="b" t="t" l="l"/>
            <a:pathLst>
              <a:path h="5623309" w="8069322">
                <a:moveTo>
                  <a:pt x="0" y="0"/>
                </a:moveTo>
                <a:lnTo>
                  <a:pt x="8069322" y="0"/>
                </a:lnTo>
                <a:lnTo>
                  <a:pt x="8069322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18059" y="1028700"/>
            <a:ext cx="8629691" cy="2195260"/>
            <a:chOff x="0" y="0"/>
            <a:chExt cx="11506255" cy="292701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1506255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52339"/>
              <a:ext cx="11506255" cy="57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8059" y="886505"/>
            <a:ext cx="116487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9998" y="1867580"/>
            <a:ext cx="10851856" cy="282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Relative Strength Index (RSI) is a technical indicator that measures the strength and speed of a price movement to identify overbought or oversold conditions in a market. </a:t>
            </a:r>
          </a:p>
          <a:p>
            <a:pPr algn="l">
              <a:lnSpc>
                <a:spcPts val="451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201662" y="1490027"/>
            <a:ext cx="47803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89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9464" y="616213"/>
            <a:ext cx="113890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Other Parameters Used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686577" y="2976195"/>
          <a:ext cx="12646452" cy="6134100"/>
        </p:xfrm>
        <a:graphic>
          <a:graphicData uri="http://schemas.openxmlformats.org/drawingml/2006/table">
            <a:tbl>
              <a:tblPr/>
              <a:tblGrid>
                <a:gridCol w="957617"/>
                <a:gridCol w="11688835"/>
              </a:tblGrid>
              <a:tr h="12268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Average Returns, Annualized Returns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Correlation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Expected and Annual return of S&amp;P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Risk free rates, alpha and 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CAPM and Sharpe Ratio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2323" y="488719"/>
            <a:ext cx="596715" cy="1420408"/>
            <a:chOff x="0" y="0"/>
            <a:chExt cx="157159" cy="374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59" cy="374099"/>
            </a:xfrm>
            <a:custGeom>
              <a:avLst/>
              <a:gdLst/>
              <a:ahLst/>
              <a:cxnLst/>
              <a:rect r="r" b="b" t="t" l="l"/>
              <a:pathLst>
                <a:path h="374099" w="157159">
                  <a:moveTo>
                    <a:pt x="0" y="0"/>
                  </a:moveTo>
                  <a:lnTo>
                    <a:pt x="157159" y="0"/>
                  </a:lnTo>
                  <a:lnTo>
                    <a:pt x="157159" y="374099"/>
                  </a:lnTo>
                  <a:lnTo>
                    <a:pt x="0" y="3740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7159" cy="44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33414" y="5302250"/>
            <a:ext cx="5447544" cy="1822832"/>
          </a:xfrm>
          <a:custGeom>
            <a:avLst/>
            <a:gdLst/>
            <a:ahLst/>
            <a:cxnLst/>
            <a:rect r="r" b="b" t="t" l="l"/>
            <a:pathLst>
              <a:path h="1822832" w="5447544">
                <a:moveTo>
                  <a:pt x="0" y="0"/>
                </a:moveTo>
                <a:lnTo>
                  <a:pt x="5447545" y="0"/>
                </a:lnTo>
                <a:lnTo>
                  <a:pt x="5447545" y="1822833"/>
                </a:lnTo>
                <a:lnTo>
                  <a:pt x="0" y="1822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10652" y="4408623"/>
            <a:ext cx="9334940" cy="5162037"/>
          </a:xfrm>
          <a:custGeom>
            <a:avLst/>
            <a:gdLst/>
            <a:ahLst/>
            <a:cxnLst/>
            <a:rect r="r" b="b" t="t" l="l"/>
            <a:pathLst>
              <a:path h="5162037" w="9334940">
                <a:moveTo>
                  <a:pt x="0" y="0"/>
                </a:moveTo>
                <a:lnTo>
                  <a:pt x="9334940" y="0"/>
                </a:lnTo>
                <a:lnTo>
                  <a:pt x="9334940" y="5162037"/>
                </a:lnTo>
                <a:lnTo>
                  <a:pt x="0" y="5162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18059" y="1028700"/>
            <a:ext cx="8629691" cy="2195260"/>
            <a:chOff x="0" y="0"/>
            <a:chExt cx="11506255" cy="292701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1506255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52339"/>
              <a:ext cx="11506255" cy="57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85600" y="728662"/>
            <a:ext cx="55168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Average Returns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1258" y="2205423"/>
            <a:ext cx="10851856" cy="168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  <a:spcBef>
                <a:spcPct val="0"/>
              </a:spcBef>
            </a:pP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Average returns of stocks</a:t>
            </a:r>
            <a:r>
              <a:rPr lang="en-US" sz="322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represent the mean gain or loss in value of a stock over a specific period, usually expressed as a percentage.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25206" y="5443689"/>
            <a:ext cx="3338450" cy="2091018"/>
          </a:xfrm>
          <a:custGeom>
            <a:avLst/>
            <a:gdLst/>
            <a:ahLst/>
            <a:cxnLst/>
            <a:rect r="r" b="b" t="t" l="l"/>
            <a:pathLst>
              <a:path h="2091018" w="3338450">
                <a:moveTo>
                  <a:pt x="0" y="0"/>
                </a:moveTo>
                <a:lnTo>
                  <a:pt x="3338450" y="0"/>
                </a:lnTo>
                <a:lnTo>
                  <a:pt x="3338450" y="2091018"/>
                </a:lnTo>
                <a:lnTo>
                  <a:pt x="0" y="2091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1858" y="5443689"/>
            <a:ext cx="5233877" cy="3101072"/>
          </a:xfrm>
          <a:custGeom>
            <a:avLst/>
            <a:gdLst/>
            <a:ahLst/>
            <a:cxnLst/>
            <a:rect r="r" b="b" t="t" l="l"/>
            <a:pathLst>
              <a:path h="3101072" w="5233877">
                <a:moveTo>
                  <a:pt x="0" y="0"/>
                </a:moveTo>
                <a:lnTo>
                  <a:pt x="5233877" y="0"/>
                </a:lnTo>
                <a:lnTo>
                  <a:pt x="5233877" y="3101072"/>
                </a:lnTo>
                <a:lnTo>
                  <a:pt x="0" y="3101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8059" y="2776285"/>
            <a:ext cx="862969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18059" y="1552575"/>
            <a:ext cx="11094854" cy="34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Annualized Average Risk</a:t>
            </a:r>
            <a:r>
              <a:rPr lang="en-US" sz="3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in the context of stocks refers to the typical level of variability or volatility in returns over a period. It helps investors understand how much the return on a stock deviates from its average return — essentially, how risky or stable the stock 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48113" y="619125"/>
            <a:ext cx="46214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Annualized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DAGj1bbavM0</dc:identifier>
  <dcterms:modified xsi:type="dcterms:W3CDTF">2011-08-01T06:04:30Z</dcterms:modified>
  <cp:revision>1</cp:revision>
  <dc:title>Copy of CURATING ALPHAS ON BTC AND USDT CRYPTO MATKET</dc:title>
</cp:coreProperties>
</file>