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29"/>
  </p:notesMasterIdLst>
  <p:handoutMasterIdLst>
    <p:handoutMasterId r:id="rId30"/>
  </p:handoutMasterIdLst>
  <p:sldIdLst>
    <p:sldId id="256" r:id="rId5"/>
    <p:sldId id="267" r:id="rId6"/>
    <p:sldId id="263" r:id="rId7"/>
    <p:sldId id="268" r:id="rId8"/>
    <p:sldId id="269" r:id="rId9"/>
    <p:sldId id="259" r:id="rId10"/>
    <p:sldId id="271" r:id="rId11"/>
    <p:sldId id="264" r:id="rId12"/>
    <p:sldId id="265" r:id="rId13"/>
    <p:sldId id="274" r:id="rId14"/>
    <p:sldId id="270" r:id="rId15"/>
    <p:sldId id="283" r:id="rId16"/>
    <p:sldId id="285" r:id="rId17"/>
    <p:sldId id="284" r:id="rId18"/>
    <p:sldId id="272" r:id="rId19"/>
    <p:sldId id="273" r:id="rId20"/>
    <p:sldId id="275" r:id="rId21"/>
    <p:sldId id="276" r:id="rId22"/>
    <p:sldId id="282" r:id="rId23"/>
    <p:sldId id="280" r:id="rId24"/>
    <p:sldId id="278" r:id="rId25"/>
    <p:sldId id="279" r:id="rId26"/>
    <p:sldId id="281" r:id="rId27"/>
    <p:sldId id="261" r:id="rId28"/>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p15:clr>
            <a:srgbClr val="A4A3A4"/>
          </p15:clr>
        </p15:guide>
        <p15:guide id="2" pos="5621">
          <p15:clr>
            <a:srgbClr val="A4A3A4"/>
          </p15:clr>
        </p15:guide>
        <p15:guide id="3" orient="horz" pos="685">
          <p15:clr>
            <a:srgbClr val="A4A3A4"/>
          </p15:clr>
        </p15:guide>
        <p15:guide id="4" orient="horz" pos="1250">
          <p15:clr>
            <a:srgbClr val="A4A3A4"/>
          </p15:clr>
        </p15:guide>
        <p15:guide id="5" orient="horz" pos="2010">
          <p15:clr>
            <a:srgbClr val="A4A3A4"/>
          </p15:clr>
        </p15:guide>
        <p15:guide id="6" pos="4473">
          <p15:clr>
            <a:srgbClr val="A4A3A4"/>
          </p15:clr>
        </p15:guide>
        <p15:guide id="7" pos="4413">
          <p15:clr>
            <a:srgbClr val="A4A3A4"/>
          </p15:clr>
        </p15:guide>
        <p15:guide id="8" orient="horz" pos="4000">
          <p15:clr>
            <a:srgbClr val="A4A3A4"/>
          </p15:clr>
        </p15:guide>
        <p15:guide id="9" orient="horz" pos="2849">
          <p15:clr>
            <a:srgbClr val="A4A3A4"/>
          </p15:clr>
        </p15:guide>
        <p15:guide id="10" orient="horz" pos="1068">
          <p15:clr>
            <a:srgbClr val="A4A3A4"/>
          </p15:clr>
        </p15:guide>
        <p15:guide id="11" orient="horz" pos="2826">
          <p15:clr>
            <a:srgbClr val="A4A3A4"/>
          </p15:clr>
        </p15:guide>
        <p15:guide id="12" orient="horz" pos="48">
          <p15:clr>
            <a:srgbClr val="A4A3A4"/>
          </p15:clr>
        </p15:guide>
        <p15:guide id="13" pos="4731">
          <p15:clr>
            <a:srgbClr val="A4A3A4"/>
          </p15:clr>
        </p15:guide>
        <p15:guide id="14" pos="5658">
          <p15:clr>
            <a:srgbClr val="A4A3A4"/>
          </p15:clr>
        </p15:guide>
        <p15:guide id="15" pos="23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a David" initials="PD" lastIdx="1" clrIdx="0"/>
  <p:cmAuthor id="2" name="Melissa Lynch" initials="ML" lastIdx="6"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B26"/>
    <a:srgbClr val="F5D6D6"/>
    <a:srgbClr val="DDDDDD"/>
    <a:srgbClr val="000000"/>
    <a:srgbClr val="A92028"/>
    <a:srgbClr val="169C71"/>
    <a:srgbClr val="00895F"/>
    <a:srgbClr val="128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2F98F-261E-4C28-B8DD-07AD59004FD0}" v="46" dt="2021-12-06T02:32:47.832"/>
    <p1510:client id="{4A6EA0EB-2B26-4901-82D4-8A01CECCE54F}" v="134" dt="2021-12-06T00:45:20.634"/>
    <p1510:client id="{4D96C840-2551-4441-B276-5E8A04E44D1A}" v="2" dt="2021-12-05T23:49:37.206"/>
    <p1510:client id="{56CF7D4F-BF43-4B70-9E24-AE920CCC42D6}" v="2" dt="2021-12-06T02:40:19.664"/>
    <p1510:client id="{6AC010EA-209C-437F-958F-21275B9B0245}" v="1010" dt="2021-12-06T09:06:37.237"/>
    <p1510:client id="{6B97C364-CCEB-4E33-A1C5-AF1209463CAE}" v="6" dt="2021-12-06T07:14:43.799"/>
    <p1510:client id="{6C6304CF-65B6-4E40-9927-15A24BB80A19}" v="162" dt="2021-12-06T02:06:30.670"/>
    <p1510:client id="{7BF72A8A-9BF5-4DC9-A95E-5C497CA8CA2A}" v="124" dt="2021-12-06T00:13:40.213"/>
    <p1510:client id="{8E6D7489-CF77-4A8F-B2F4-F92CDFEBE1CE}" v="425" dt="2021-12-06T11:40:47.548"/>
    <p1510:client id="{C143B154-6A4B-4E0C-AC42-0A747FF00325}" v="2344" dt="2021-12-06T07:24:32.088"/>
    <p1510:client id="{C5433F52-2E64-4EBB-A776-CF1309920951}" v="1" dt="2021-12-05T21:59:24.621"/>
    <p1510:client id="{CA1762E6-67A8-41A9-A79B-C7A4DBC88E98}" v="3" dt="2021-12-06T12:24:15.704"/>
    <p1510:client id="{ECD18CF4-22B0-4557-A4CE-CE8DE3C1EE25}" v="476" dt="2021-12-05T23:37:02.110"/>
    <p1510:client id="{FE12F437-5F6A-44AD-A055-7387F8A81718}" v="30" dt="2021-12-06T02:30:26.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2" d="100"/>
          <a:sy n="102" d="100"/>
        </p:scale>
        <p:origin x="1920" y="168"/>
      </p:cViewPr>
      <p:guideLst>
        <p:guide orient="horz" pos="717"/>
        <p:guide pos="5621"/>
        <p:guide orient="horz" pos="685"/>
        <p:guide orient="horz" pos="1250"/>
        <p:guide orient="horz" pos="2010"/>
        <p:guide pos="4473"/>
        <p:guide pos="4413"/>
        <p:guide orient="horz" pos="4000"/>
        <p:guide orient="horz" pos="2849"/>
        <p:guide orient="horz" pos="1068"/>
        <p:guide orient="horz" pos="2826"/>
        <p:guide orient="horz" pos="48"/>
        <p:guide pos="4731"/>
        <p:guide pos="5658"/>
        <p:guide pos="2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2EF418-345E-490C-A473-9D5F4BD161EE}"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GB"/>
        </a:p>
      </dgm:t>
    </dgm:pt>
    <dgm:pt modelId="{517482C2-C54E-48A8-8616-82D16D6C53BE}">
      <dgm:prSet phldrT="[Text]" phldr="0"/>
      <dgm:spPr/>
      <dgm:t>
        <a:bodyPr/>
        <a:lstStyle/>
        <a:p>
          <a:pPr rtl="0"/>
          <a:r>
            <a:rPr lang="en-GB">
              <a:latin typeface="Calibri"/>
            </a:rPr>
            <a:t>Type of dataset</a:t>
          </a:r>
          <a:endParaRPr lang="en-GB"/>
        </a:p>
      </dgm:t>
    </dgm:pt>
    <dgm:pt modelId="{B8433C93-B881-471D-A293-F7756D0B9931}" type="parTrans" cxnId="{9A2AF5F8-48A5-42BF-A7A9-31C24029A9D0}">
      <dgm:prSet/>
      <dgm:spPr/>
      <dgm:t>
        <a:bodyPr/>
        <a:lstStyle/>
        <a:p>
          <a:endParaRPr lang="en-GB"/>
        </a:p>
      </dgm:t>
    </dgm:pt>
    <dgm:pt modelId="{707EA3B4-183E-4FCE-9085-72E972678FD9}" type="sibTrans" cxnId="{9A2AF5F8-48A5-42BF-A7A9-31C24029A9D0}">
      <dgm:prSet/>
      <dgm:spPr/>
      <dgm:t>
        <a:bodyPr/>
        <a:lstStyle/>
        <a:p>
          <a:endParaRPr lang="en-GB"/>
        </a:p>
      </dgm:t>
    </dgm:pt>
    <dgm:pt modelId="{CF902BCA-235C-4D22-8D33-E3CEC130BFA3}">
      <dgm:prSet phldrT="[Text]" phldr="0"/>
      <dgm:spPr/>
      <dgm:t>
        <a:bodyPr/>
        <a:lstStyle/>
        <a:p>
          <a:r>
            <a:rPr lang="en-GB">
              <a:latin typeface="Calibri"/>
            </a:rPr>
            <a:t>Nominal</a:t>
          </a:r>
          <a:endParaRPr lang="en-GB"/>
        </a:p>
      </dgm:t>
    </dgm:pt>
    <dgm:pt modelId="{E699BD48-95F9-4FE2-8E83-75E774FA0C89}" type="parTrans" cxnId="{48770F64-6553-47AE-9AD4-732CCFCE3895}">
      <dgm:prSet/>
      <dgm:spPr/>
      <dgm:t>
        <a:bodyPr/>
        <a:lstStyle/>
        <a:p>
          <a:endParaRPr lang="en-GB"/>
        </a:p>
      </dgm:t>
    </dgm:pt>
    <dgm:pt modelId="{6A9726E5-55F8-4790-A0C0-F33C5957E031}" type="sibTrans" cxnId="{48770F64-6553-47AE-9AD4-732CCFCE3895}">
      <dgm:prSet/>
      <dgm:spPr/>
      <dgm:t>
        <a:bodyPr/>
        <a:lstStyle/>
        <a:p>
          <a:endParaRPr lang="en-GB"/>
        </a:p>
      </dgm:t>
    </dgm:pt>
    <dgm:pt modelId="{81860EF0-E08A-4732-9DF4-4F7A987AA9A5}">
      <dgm:prSet phldrT="[Text]" phldr="0"/>
      <dgm:spPr/>
      <dgm:t>
        <a:bodyPr/>
        <a:lstStyle/>
        <a:p>
          <a:r>
            <a:rPr lang="en-GB">
              <a:latin typeface="Calibri"/>
            </a:rPr>
            <a:t>Ordinal</a:t>
          </a:r>
          <a:endParaRPr lang="en-GB"/>
        </a:p>
      </dgm:t>
    </dgm:pt>
    <dgm:pt modelId="{43120FD2-FED4-4374-87CE-AFB6F9FA67E2}" type="parTrans" cxnId="{D122231F-347A-4AD5-B918-D69F5AE5A1A5}">
      <dgm:prSet/>
      <dgm:spPr/>
      <dgm:t>
        <a:bodyPr/>
        <a:lstStyle/>
        <a:p>
          <a:endParaRPr lang="en-GB"/>
        </a:p>
      </dgm:t>
    </dgm:pt>
    <dgm:pt modelId="{09C77BAB-9D72-4669-8168-A3684A10E8BB}" type="sibTrans" cxnId="{D122231F-347A-4AD5-B918-D69F5AE5A1A5}">
      <dgm:prSet/>
      <dgm:spPr/>
      <dgm:t>
        <a:bodyPr/>
        <a:lstStyle/>
        <a:p>
          <a:endParaRPr lang="en-GB"/>
        </a:p>
      </dgm:t>
    </dgm:pt>
    <dgm:pt modelId="{9A2E3530-359B-4907-94D6-398CFCADAFD6}">
      <dgm:prSet phldrT="[Text]" phldr="0"/>
      <dgm:spPr/>
      <dgm:t>
        <a:bodyPr/>
        <a:lstStyle/>
        <a:p>
          <a:r>
            <a:rPr lang="en-GB">
              <a:latin typeface="Calibri"/>
            </a:rPr>
            <a:t>Discrete</a:t>
          </a:r>
          <a:endParaRPr lang="en-GB"/>
        </a:p>
      </dgm:t>
    </dgm:pt>
    <dgm:pt modelId="{5BF9E0C2-263B-45EA-9C05-E632B7496FD3}" type="parTrans" cxnId="{87F89ED8-F2D9-452B-B6FE-11988BD2A3EA}">
      <dgm:prSet/>
      <dgm:spPr/>
      <dgm:t>
        <a:bodyPr/>
        <a:lstStyle/>
        <a:p>
          <a:endParaRPr lang="en-GB"/>
        </a:p>
      </dgm:t>
    </dgm:pt>
    <dgm:pt modelId="{A5B201C0-C9B4-4D48-B722-A81A7564D0D1}" type="sibTrans" cxnId="{87F89ED8-F2D9-452B-B6FE-11988BD2A3EA}">
      <dgm:prSet/>
      <dgm:spPr/>
      <dgm:t>
        <a:bodyPr/>
        <a:lstStyle/>
        <a:p>
          <a:endParaRPr lang="en-GB"/>
        </a:p>
      </dgm:t>
    </dgm:pt>
    <dgm:pt modelId="{46170C01-0F5C-41A2-BFAE-BA30E421EB33}">
      <dgm:prSet phldr="0"/>
      <dgm:spPr/>
      <dgm:t>
        <a:bodyPr/>
        <a:lstStyle/>
        <a:p>
          <a:r>
            <a:rPr lang="en-GB">
              <a:latin typeface="Calibri"/>
            </a:rPr>
            <a:t>Continuous</a:t>
          </a:r>
        </a:p>
      </dgm:t>
    </dgm:pt>
    <dgm:pt modelId="{6D07C099-0435-44B1-98E0-141617E386FD}" type="parTrans" cxnId="{A51E1EBE-D731-492D-8B63-0D36920224D4}">
      <dgm:prSet/>
      <dgm:spPr/>
    </dgm:pt>
    <dgm:pt modelId="{5F984233-E0A4-4075-949A-5D7C665C9E50}" type="sibTrans" cxnId="{A51E1EBE-D731-492D-8B63-0D36920224D4}">
      <dgm:prSet/>
      <dgm:spPr/>
    </dgm:pt>
    <dgm:pt modelId="{52A41672-FD32-400C-8587-5B2923DC5803}" type="pres">
      <dgm:prSet presAssocID="{142EF418-345E-490C-A473-9D5F4BD161EE}" presName="hierChild1" presStyleCnt="0">
        <dgm:presLayoutVars>
          <dgm:orgChart val="1"/>
          <dgm:chPref val="1"/>
          <dgm:dir/>
          <dgm:animOne val="branch"/>
          <dgm:animLvl val="lvl"/>
          <dgm:resizeHandles/>
        </dgm:presLayoutVars>
      </dgm:prSet>
      <dgm:spPr/>
    </dgm:pt>
    <dgm:pt modelId="{EA663574-D6A4-4DC2-8073-F04BAFF6BADF}" type="pres">
      <dgm:prSet presAssocID="{517482C2-C54E-48A8-8616-82D16D6C53BE}" presName="hierRoot1" presStyleCnt="0">
        <dgm:presLayoutVars>
          <dgm:hierBranch val="init"/>
        </dgm:presLayoutVars>
      </dgm:prSet>
      <dgm:spPr/>
    </dgm:pt>
    <dgm:pt modelId="{08ADA6E2-B89F-4158-B4D7-E3CE392266FF}" type="pres">
      <dgm:prSet presAssocID="{517482C2-C54E-48A8-8616-82D16D6C53BE}" presName="rootComposite1" presStyleCnt="0"/>
      <dgm:spPr/>
    </dgm:pt>
    <dgm:pt modelId="{6E186EE2-B1BC-4D7D-BD75-0771542FC09E}" type="pres">
      <dgm:prSet presAssocID="{517482C2-C54E-48A8-8616-82D16D6C53BE}" presName="rootText1" presStyleLbl="node0" presStyleIdx="0" presStyleCnt="1">
        <dgm:presLayoutVars>
          <dgm:chPref val="3"/>
        </dgm:presLayoutVars>
      </dgm:prSet>
      <dgm:spPr/>
    </dgm:pt>
    <dgm:pt modelId="{08B64AF7-3C1F-45AF-9A60-1DEA16DE7C8E}" type="pres">
      <dgm:prSet presAssocID="{517482C2-C54E-48A8-8616-82D16D6C53BE}" presName="rootConnector1" presStyleLbl="node1" presStyleIdx="0" presStyleCnt="0"/>
      <dgm:spPr/>
    </dgm:pt>
    <dgm:pt modelId="{328BBF67-1511-4EE1-B170-3864E404132A}" type="pres">
      <dgm:prSet presAssocID="{517482C2-C54E-48A8-8616-82D16D6C53BE}" presName="hierChild2" presStyleCnt="0"/>
      <dgm:spPr/>
    </dgm:pt>
    <dgm:pt modelId="{E405695E-7C7F-4D3B-ADA4-B82F29B0F729}" type="pres">
      <dgm:prSet presAssocID="{E699BD48-95F9-4FE2-8E83-75E774FA0C89}" presName="Name37" presStyleLbl="parChTrans1D2" presStyleIdx="0" presStyleCnt="4"/>
      <dgm:spPr/>
    </dgm:pt>
    <dgm:pt modelId="{991F897A-B6FB-4D03-9490-A8CAC41E1755}" type="pres">
      <dgm:prSet presAssocID="{CF902BCA-235C-4D22-8D33-E3CEC130BFA3}" presName="hierRoot2" presStyleCnt="0">
        <dgm:presLayoutVars>
          <dgm:hierBranch val="init"/>
        </dgm:presLayoutVars>
      </dgm:prSet>
      <dgm:spPr/>
    </dgm:pt>
    <dgm:pt modelId="{710B2410-1656-4002-960F-3AF7E039838B}" type="pres">
      <dgm:prSet presAssocID="{CF902BCA-235C-4D22-8D33-E3CEC130BFA3}" presName="rootComposite" presStyleCnt="0"/>
      <dgm:spPr/>
    </dgm:pt>
    <dgm:pt modelId="{BEF2C1B2-E81C-497E-AD63-0C60B75DFBA0}" type="pres">
      <dgm:prSet presAssocID="{CF902BCA-235C-4D22-8D33-E3CEC130BFA3}" presName="rootText" presStyleLbl="node2" presStyleIdx="0" presStyleCnt="4">
        <dgm:presLayoutVars>
          <dgm:chPref val="3"/>
        </dgm:presLayoutVars>
      </dgm:prSet>
      <dgm:spPr/>
    </dgm:pt>
    <dgm:pt modelId="{A6474036-C770-4B1F-8D0A-F1ACE443D341}" type="pres">
      <dgm:prSet presAssocID="{CF902BCA-235C-4D22-8D33-E3CEC130BFA3}" presName="rootConnector" presStyleLbl="node2" presStyleIdx="0" presStyleCnt="4"/>
      <dgm:spPr/>
    </dgm:pt>
    <dgm:pt modelId="{24BBB851-55E0-43D3-A667-5584AA7439FE}" type="pres">
      <dgm:prSet presAssocID="{CF902BCA-235C-4D22-8D33-E3CEC130BFA3}" presName="hierChild4" presStyleCnt="0"/>
      <dgm:spPr/>
    </dgm:pt>
    <dgm:pt modelId="{B7C4DD1D-AFEF-4167-8D09-802D647C6500}" type="pres">
      <dgm:prSet presAssocID="{CF902BCA-235C-4D22-8D33-E3CEC130BFA3}" presName="hierChild5" presStyleCnt="0"/>
      <dgm:spPr/>
    </dgm:pt>
    <dgm:pt modelId="{8E5D4DB2-DED8-4EB5-B80E-18006FFD4329}" type="pres">
      <dgm:prSet presAssocID="{43120FD2-FED4-4374-87CE-AFB6F9FA67E2}" presName="Name37" presStyleLbl="parChTrans1D2" presStyleIdx="1" presStyleCnt="4"/>
      <dgm:spPr/>
    </dgm:pt>
    <dgm:pt modelId="{A9D12B2E-D582-4254-B807-D03F9A5E60D8}" type="pres">
      <dgm:prSet presAssocID="{81860EF0-E08A-4732-9DF4-4F7A987AA9A5}" presName="hierRoot2" presStyleCnt="0">
        <dgm:presLayoutVars>
          <dgm:hierBranch val="init"/>
        </dgm:presLayoutVars>
      </dgm:prSet>
      <dgm:spPr/>
    </dgm:pt>
    <dgm:pt modelId="{C5FC9ACB-7224-496E-8604-A6E34148658E}" type="pres">
      <dgm:prSet presAssocID="{81860EF0-E08A-4732-9DF4-4F7A987AA9A5}" presName="rootComposite" presStyleCnt="0"/>
      <dgm:spPr/>
    </dgm:pt>
    <dgm:pt modelId="{7C0C1097-EF28-434B-AC0C-B655A471D5BF}" type="pres">
      <dgm:prSet presAssocID="{81860EF0-E08A-4732-9DF4-4F7A987AA9A5}" presName="rootText" presStyleLbl="node2" presStyleIdx="1" presStyleCnt="4">
        <dgm:presLayoutVars>
          <dgm:chPref val="3"/>
        </dgm:presLayoutVars>
      </dgm:prSet>
      <dgm:spPr/>
    </dgm:pt>
    <dgm:pt modelId="{FCAD6DF2-FD50-4C4D-9FDD-8489FEE296E2}" type="pres">
      <dgm:prSet presAssocID="{81860EF0-E08A-4732-9DF4-4F7A987AA9A5}" presName="rootConnector" presStyleLbl="node2" presStyleIdx="1" presStyleCnt="4"/>
      <dgm:spPr/>
    </dgm:pt>
    <dgm:pt modelId="{401E0C6D-9726-41D5-A7D6-E1DD27B4420B}" type="pres">
      <dgm:prSet presAssocID="{81860EF0-E08A-4732-9DF4-4F7A987AA9A5}" presName="hierChild4" presStyleCnt="0"/>
      <dgm:spPr/>
    </dgm:pt>
    <dgm:pt modelId="{1BD0B293-BF4E-43B0-9B5F-8A129D7B5A55}" type="pres">
      <dgm:prSet presAssocID="{81860EF0-E08A-4732-9DF4-4F7A987AA9A5}" presName="hierChild5" presStyleCnt="0"/>
      <dgm:spPr/>
    </dgm:pt>
    <dgm:pt modelId="{515733FF-65FB-4B17-AC17-B8249C0FCCA2}" type="pres">
      <dgm:prSet presAssocID="{5BF9E0C2-263B-45EA-9C05-E632B7496FD3}" presName="Name37" presStyleLbl="parChTrans1D2" presStyleIdx="2" presStyleCnt="4"/>
      <dgm:spPr/>
    </dgm:pt>
    <dgm:pt modelId="{2A6C9699-4DEF-436E-8E53-E018639E28B2}" type="pres">
      <dgm:prSet presAssocID="{9A2E3530-359B-4907-94D6-398CFCADAFD6}" presName="hierRoot2" presStyleCnt="0">
        <dgm:presLayoutVars>
          <dgm:hierBranch val="init"/>
        </dgm:presLayoutVars>
      </dgm:prSet>
      <dgm:spPr/>
    </dgm:pt>
    <dgm:pt modelId="{710B3F76-65FD-498D-983D-433F81C2E935}" type="pres">
      <dgm:prSet presAssocID="{9A2E3530-359B-4907-94D6-398CFCADAFD6}" presName="rootComposite" presStyleCnt="0"/>
      <dgm:spPr/>
    </dgm:pt>
    <dgm:pt modelId="{2F2ACFA4-90BD-4F6B-8128-DA5BE945D67A}" type="pres">
      <dgm:prSet presAssocID="{9A2E3530-359B-4907-94D6-398CFCADAFD6}" presName="rootText" presStyleLbl="node2" presStyleIdx="2" presStyleCnt="4">
        <dgm:presLayoutVars>
          <dgm:chPref val="3"/>
        </dgm:presLayoutVars>
      </dgm:prSet>
      <dgm:spPr/>
    </dgm:pt>
    <dgm:pt modelId="{45778D6D-247F-40D2-9D4E-185DAC787DFA}" type="pres">
      <dgm:prSet presAssocID="{9A2E3530-359B-4907-94D6-398CFCADAFD6}" presName="rootConnector" presStyleLbl="node2" presStyleIdx="2" presStyleCnt="4"/>
      <dgm:spPr/>
    </dgm:pt>
    <dgm:pt modelId="{566CD690-DFD3-442D-B929-F8628B1635E6}" type="pres">
      <dgm:prSet presAssocID="{9A2E3530-359B-4907-94D6-398CFCADAFD6}" presName="hierChild4" presStyleCnt="0"/>
      <dgm:spPr/>
    </dgm:pt>
    <dgm:pt modelId="{E8FD6200-DD13-41DC-9B93-77551C64087A}" type="pres">
      <dgm:prSet presAssocID="{9A2E3530-359B-4907-94D6-398CFCADAFD6}" presName="hierChild5" presStyleCnt="0"/>
      <dgm:spPr/>
    </dgm:pt>
    <dgm:pt modelId="{1144546A-E9E9-43A0-A69E-8FD0E3A9C8D3}" type="pres">
      <dgm:prSet presAssocID="{6D07C099-0435-44B1-98E0-141617E386FD}" presName="Name37" presStyleLbl="parChTrans1D2" presStyleIdx="3" presStyleCnt="4"/>
      <dgm:spPr/>
    </dgm:pt>
    <dgm:pt modelId="{9D29DC83-9D9E-4D03-8B61-A7F762F46541}" type="pres">
      <dgm:prSet presAssocID="{46170C01-0F5C-41A2-BFAE-BA30E421EB33}" presName="hierRoot2" presStyleCnt="0">
        <dgm:presLayoutVars>
          <dgm:hierBranch val="init"/>
        </dgm:presLayoutVars>
      </dgm:prSet>
      <dgm:spPr/>
    </dgm:pt>
    <dgm:pt modelId="{94F67C9F-4378-4D7A-B4FF-611A950B6223}" type="pres">
      <dgm:prSet presAssocID="{46170C01-0F5C-41A2-BFAE-BA30E421EB33}" presName="rootComposite" presStyleCnt="0"/>
      <dgm:spPr/>
    </dgm:pt>
    <dgm:pt modelId="{DE96C17F-0154-4952-A86A-CD49A6AFF629}" type="pres">
      <dgm:prSet presAssocID="{46170C01-0F5C-41A2-BFAE-BA30E421EB33}" presName="rootText" presStyleLbl="node2" presStyleIdx="3" presStyleCnt="4">
        <dgm:presLayoutVars>
          <dgm:chPref val="3"/>
        </dgm:presLayoutVars>
      </dgm:prSet>
      <dgm:spPr/>
    </dgm:pt>
    <dgm:pt modelId="{F07B392C-0849-4092-A283-6132ADB00CED}" type="pres">
      <dgm:prSet presAssocID="{46170C01-0F5C-41A2-BFAE-BA30E421EB33}" presName="rootConnector" presStyleLbl="node2" presStyleIdx="3" presStyleCnt="4"/>
      <dgm:spPr/>
    </dgm:pt>
    <dgm:pt modelId="{8D0DE812-3840-4107-B47E-B842A71BEEE6}" type="pres">
      <dgm:prSet presAssocID="{46170C01-0F5C-41A2-BFAE-BA30E421EB33}" presName="hierChild4" presStyleCnt="0"/>
      <dgm:spPr/>
    </dgm:pt>
    <dgm:pt modelId="{90180731-352E-4082-9F70-183D92F1CBF5}" type="pres">
      <dgm:prSet presAssocID="{46170C01-0F5C-41A2-BFAE-BA30E421EB33}" presName="hierChild5" presStyleCnt="0"/>
      <dgm:spPr/>
    </dgm:pt>
    <dgm:pt modelId="{FFE88BAB-1225-4E2B-B539-FD9B7D69B923}" type="pres">
      <dgm:prSet presAssocID="{517482C2-C54E-48A8-8616-82D16D6C53BE}" presName="hierChild3" presStyleCnt="0"/>
      <dgm:spPr/>
    </dgm:pt>
  </dgm:ptLst>
  <dgm:cxnLst>
    <dgm:cxn modelId="{21149406-EA9A-4126-B742-67DB1068126F}" type="presOf" srcId="{46170C01-0F5C-41A2-BFAE-BA30E421EB33}" destId="{DE96C17F-0154-4952-A86A-CD49A6AFF629}" srcOrd="0" destOrd="0" presId="urn:microsoft.com/office/officeart/2005/8/layout/orgChart1"/>
    <dgm:cxn modelId="{2EDF8118-0BDB-4C0C-B12F-7FF3A5AC3A41}" type="presOf" srcId="{6D07C099-0435-44B1-98E0-141617E386FD}" destId="{1144546A-E9E9-43A0-A69E-8FD0E3A9C8D3}" srcOrd="0" destOrd="0" presId="urn:microsoft.com/office/officeart/2005/8/layout/orgChart1"/>
    <dgm:cxn modelId="{C4DC8719-51B0-4BA8-A571-08C269933E14}" type="presOf" srcId="{517482C2-C54E-48A8-8616-82D16D6C53BE}" destId="{08B64AF7-3C1F-45AF-9A60-1DEA16DE7C8E}" srcOrd="1" destOrd="0" presId="urn:microsoft.com/office/officeart/2005/8/layout/orgChart1"/>
    <dgm:cxn modelId="{3AE71C1A-829B-40C9-BB1B-5F9981CC4ADB}" type="presOf" srcId="{81860EF0-E08A-4732-9DF4-4F7A987AA9A5}" destId="{7C0C1097-EF28-434B-AC0C-B655A471D5BF}" srcOrd="0" destOrd="0" presId="urn:microsoft.com/office/officeart/2005/8/layout/orgChart1"/>
    <dgm:cxn modelId="{D122231F-347A-4AD5-B918-D69F5AE5A1A5}" srcId="{517482C2-C54E-48A8-8616-82D16D6C53BE}" destId="{81860EF0-E08A-4732-9DF4-4F7A987AA9A5}" srcOrd="1" destOrd="0" parTransId="{43120FD2-FED4-4374-87CE-AFB6F9FA67E2}" sibTransId="{09C77BAB-9D72-4669-8168-A3684A10E8BB}"/>
    <dgm:cxn modelId="{2A714721-E826-43E8-BB03-B5E823F33A0D}" type="presOf" srcId="{E699BD48-95F9-4FE2-8E83-75E774FA0C89}" destId="{E405695E-7C7F-4D3B-ADA4-B82F29B0F729}" srcOrd="0" destOrd="0" presId="urn:microsoft.com/office/officeart/2005/8/layout/orgChart1"/>
    <dgm:cxn modelId="{0337A342-132C-4877-AA05-26A525B768F1}" type="presOf" srcId="{142EF418-345E-490C-A473-9D5F4BD161EE}" destId="{52A41672-FD32-400C-8587-5B2923DC5803}" srcOrd="0" destOrd="0" presId="urn:microsoft.com/office/officeart/2005/8/layout/orgChart1"/>
    <dgm:cxn modelId="{EA48C242-F046-4560-BE8F-2F28F7EEA876}" type="presOf" srcId="{9A2E3530-359B-4907-94D6-398CFCADAFD6}" destId="{2F2ACFA4-90BD-4F6B-8128-DA5BE945D67A}" srcOrd="0" destOrd="0" presId="urn:microsoft.com/office/officeart/2005/8/layout/orgChart1"/>
    <dgm:cxn modelId="{48770F64-6553-47AE-9AD4-732CCFCE3895}" srcId="{517482C2-C54E-48A8-8616-82D16D6C53BE}" destId="{CF902BCA-235C-4D22-8D33-E3CEC130BFA3}" srcOrd="0" destOrd="0" parTransId="{E699BD48-95F9-4FE2-8E83-75E774FA0C89}" sibTransId="{6A9726E5-55F8-4790-A0C0-F33C5957E031}"/>
    <dgm:cxn modelId="{30D42674-0DE7-41A5-8974-8754D2FA5256}" type="presOf" srcId="{CF902BCA-235C-4D22-8D33-E3CEC130BFA3}" destId="{BEF2C1B2-E81C-497E-AD63-0C60B75DFBA0}" srcOrd="0" destOrd="0" presId="urn:microsoft.com/office/officeart/2005/8/layout/orgChart1"/>
    <dgm:cxn modelId="{90DE167B-F3D4-4360-924E-2430CF5283AA}" type="presOf" srcId="{9A2E3530-359B-4907-94D6-398CFCADAFD6}" destId="{45778D6D-247F-40D2-9D4E-185DAC787DFA}" srcOrd="1" destOrd="0" presId="urn:microsoft.com/office/officeart/2005/8/layout/orgChart1"/>
    <dgm:cxn modelId="{185CD97B-58FE-4F18-BE36-0BE5A1197861}" type="presOf" srcId="{5BF9E0C2-263B-45EA-9C05-E632B7496FD3}" destId="{515733FF-65FB-4B17-AC17-B8249C0FCCA2}" srcOrd="0" destOrd="0" presId="urn:microsoft.com/office/officeart/2005/8/layout/orgChart1"/>
    <dgm:cxn modelId="{0AD68F7D-8C19-4EED-A4EA-39457447AAAA}" type="presOf" srcId="{CF902BCA-235C-4D22-8D33-E3CEC130BFA3}" destId="{A6474036-C770-4B1F-8D0A-F1ACE443D341}" srcOrd="1" destOrd="0" presId="urn:microsoft.com/office/officeart/2005/8/layout/orgChart1"/>
    <dgm:cxn modelId="{A51E1EBE-D731-492D-8B63-0D36920224D4}" srcId="{517482C2-C54E-48A8-8616-82D16D6C53BE}" destId="{46170C01-0F5C-41A2-BFAE-BA30E421EB33}" srcOrd="3" destOrd="0" parTransId="{6D07C099-0435-44B1-98E0-141617E386FD}" sibTransId="{5F984233-E0A4-4075-949A-5D7C665C9E50}"/>
    <dgm:cxn modelId="{0B8E04C1-D14B-492A-A79C-B4B73F0C00BA}" type="presOf" srcId="{46170C01-0F5C-41A2-BFAE-BA30E421EB33}" destId="{F07B392C-0849-4092-A283-6132ADB00CED}" srcOrd="1" destOrd="0" presId="urn:microsoft.com/office/officeart/2005/8/layout/orgChart1"/>
    <dgm:cxn modelId="{80CA10CA-3B67-4AF4-8B8E-FF012E63FFD3}" type="presOf" srcId="{81860EF0-E08A-4732-9DF4-4F7A987AA9A5}" destId="{FCAD6DF2-FD50-4C4D-9FDD-8489FEE296E2}" srcOrd="1" destOrd="0" presId="urn:microsoft.com/office/officeart/2005/8/layout/orgChart1"/>
    <dgm:cxn modelId="{87F89ED8-F2D9-452B-B6FE-11988BD2A3EA}" srcId="{517482C2-C54E-48A8-8616-82D16D6C53BE}" destId="{9A2E3530-359B-4907-94D6-398CFCADAFD6}" srcOrd="2" destOrd="0" parTransId="{5BF9E0C2-263B-45EA-9C05-E632B7496FD3}" sibTransId="{A5B201C0-C9B4-4D48-B722-A81A7564D0D1}"/>
    <dgm:cxn modelId="{DCCE80E8-DD4C-4926-B6D0-EB5591FE4F32}" type="presOf" srcId="{43120FD2-FED4-4374-87CE-AFB6F9FA67E2}" destId="{8E5D4DB2-DED8-4EB5-B80E-18006FFD4329}" srcOrd="0" destOrd="0" presId="urn:microsoft.com/office/officeart/2005/8/layout/orgChart1"/>
    <dgm:cxn modelId="{9A2AF5F8-48A5-42BF-A7A9-31C24029A9D0}" srcId="{142EF418-345E-490C-A473-9D5F4BD161EE}" destId="{517482C2-C54E-48A8-8616-82D16D6C53BE}" srcOrd="0" destOrd="0" parTransId="{B8433C93-B881-471D-A293-F7756D0B9931}" sibTransId="{707EA3B4-183E-4FCE-9085-72E972678FD9}"/>
    <dgm:cxn modelId="{B41F4BFF-2AAE-47E1-8DAD-55BC16593645}" type="presOf" srcId="{517482C2-C54E-48A8-8616-82D16D6C53BE}" destId="{6E186EE2-B1BC-4D7D-BD75-0771542FC09E}" srcOrd="0" destOrd="0" presId="urn:microsoft.com/office/officeart/2005/8/layout/orgChart1"/>
    <dgm:cxn modelId="{286ADE22-3106-4DD4-B5FC-BCA83A9AF3E8}" type="presParOf" srcId="{52A41672-FD32-400C-8587-5B2923DC5803}" destId="{EA663574-D6A4-4DC2-8073-F04BAFF6BADF}" srcOrd="0" destOrd="0" presId="urn:microsoft.com/office/officeart/2005/8/layout/orgChart1"/>
    <dgm:cxn modelId="{E61AF5BA-9D41-475E-B26E-6C9B6B2F634C}" type="presParOf" srcId="{EA663574-D6A4-4DC2-8073-F04BAFF6BADF}" destId="{08ADA6E2-B89F-4158-B4D7-E3CE392266FF}" srcOrd="0" destOrd="0" presId="urn:microsoft.com/office/officeart/2005/8/layout/orgChart1"/>
    <dgm:cxn modelId="{2DD743CA-B5C8-484C-9194-07EEF78370EA}" type="presParOf" srcId="{08ADA6E2-B89F-4158-B4D7-E3CE392266FF}" destId="{6E186EE2-B1BC-4D7D-BD75-0771542FC09E}" srcOrd="0" destOrd="0" presId="urn:microsoft.com/office/officeart/2005/8/layout/orgChart1"/>
    <dgm:cxn modelId="{1D084A35-8A7D-43C5-B389-92D9D153F929}" type="presParOf" srcId="{08ADA6E2-B89F-4158-B4D7-E3CE392266FF}" destId="{08B64AF7-3C1F-45AF-9A60-1DEA16DE7C8E}" srcOrd="1" destOrd="0" presId="urn:microsoft.com/office/officeart/2005/8/layout/orgChart1"/>
    <dgm:cxn modelId="{5B745EAD-18F7-4B2A-B0F8-4BB1ADE24490}" type="presParOf" srcId="{EA663574-D6A4-4DC2-8073-F04BAFF6BADF}" destId="{328BBF67-1511-4EE1-B170-3864E404132A}" srcOrd="1" destOrd="0" presId="urn:microsoft.com/office/officeart/2005/8/layout/orgChart1"/>
    <dgm:cxn modelId="{779FF84B-DA65-4E51-83FF-51F9EA3C0FFF}" type="presParOf" srcId="{328BBF67-1511-4EE1-B170-3864E404132A}" destId="{E405695E-7C7F-4D3B-ADA4-B82F29B0F729}" srcOrd="0" destOrd="0" presId="urn:microsoft.com/office/officeart/2005/8/layout/orgChart1"/>
    <dgm:cxn modelId="{01277A43-C8CC-41C4-9788-8529DF31C493}" type="presParOf" srcId="{328BBF67-1511-4EE1-B170-3864E404132A}" destId="{991F897A-B6FB-4D03-9490-A8CAC41E1755}" srcOrd="1" destOrd="0" presId="urn:microsoft.com/office/officeart/2005/8/layout/orgChart1"/>
    <dgm:cxn modelId="{6B4DE3AE-D368-4080-80B8-33DDEB84D0DD}" type="presParOf" srcId="{991F897A-B6FB-4D03-9490-A8CAC41E1755}" destId="{710B2410-1656-4002-960F-3AF7E039838B}" srcOrd="0" destOrd="0" presId="urn:microsoft.com/office/officeart/2005/8/layout/orgChart1"/>
    <dgm:cxn modelId="{2B6E0A47-2FFF-47DA-BBF2-4CB2661B9FC3}" type="presParOf" srcId="{710B2410-1656-4002-960F-3AF7E039838B}" destId="{BEF2C1B2-E81C-497E-AD63-0C60B75DFBA0}" srcOrd="0" destOrd="0" presId="urn:microsoft.com/office/officeart/2005/8/layout/orgChart1"/>
    <dgm:cxn modelId="{19FF0C2E-1003-4897-9FA5-1DF68D555905}" type="presParOf" srcId="{710B2410-1656-4002-960F-3AF7E039838B}" destId="{A6474036-C770-4B1F-8D0A-F1ACE443D341}" srcOrd="1" destOrd="0" presId="urn:microsoft.com/office/officeart/2005/8/layout/orgChart1"/>
    <dgm:cxn modelId="{403BA553-28B7-40C2-9B86-650F2FE161CB}" type="presParOf" srcId="{991F897A-B6FB-4D03-9490-A8CAC41E1755}" destId="{24BBB851-55E0-43D3-A667-5584AA7439FE}" srcOrd="1" destOrd="0" presId="urn:microsoft.com/office/officeart/2005/8/layout/orgChart1"/>
    <dgm:cxn modelId="{94EE9018-4834-4D2B-A8B6-6D56C23DE388}" type="presParOf" srcId="{991F897A-B6FB-4D03-9490-A8CAC41E1755}" destId="{B7C4DD1D-AFEF-4167-8D09-802D647C6500}" srcOrd="2" destOrd="0" presId="urn:microsoft.com/office/officeart/2005/8/layout/orgChart1"/>
    <dgm:cxn modelId="{ED74634B-0869-4EAC-BD95-30D324BC755E}" type="presParOf" srcId="{328BBF67-1511-4EE1-B170-3864E404132A}" destId="{8E5D4DB2-DED8-4EB5-B80E-18006FFD4329}" srcOrd="2" destOrd="0" presId="urn:microsoft.com/office/officeart/2005/8/layout/orgChart1"/>
    <dgm:cxn modelId="{2DE659D5-E6DF-459B-8FC5-CD5375E5402B}" type="presParOf" srcId="{328BBF67-1511-4EE1-B170-3864E404132A}" destId="{A9D12B2E-D582-4254-B807-D03F9A5E60D8}" srcOrd="3" destOrd="0" presId="urn:microsoft.com/office/officeart/2005/8/layout/orgChart1"/>
    <dgm:cxn modelId="{C1D0ECF5-2256-4EBD-A40E-5F252A897F7D}" type="presParOf" srcId="{A9D12B2E-D582-4254-B807-D03F9A5E60D8}" destId="{C5FC9ACB-7224-496E-8604-A6E34148658E}" srcOrd="0" destOrd="0" presId="urn:microsoft.com/office/officeart/2005/8/layout/orgChart1"/>
    <dgm:cxn modelId="{E18AE131-D9CB-4A83-9C9C-13D3FB5A0DA5}" type="presParOf" srcId="{C5FC9ACB-7224-496E-8604-A6E34148658E}" destId="{7C0C1097-EF28-434B-AC0C-B655A471D5BF}" srcOrd="0" destOrd="0" presId="urn:microsoft.com/office/officeart/2005/8/layout/orgChart1"/>
    <dgm:cxn modelId="{EEC3593C-0254-4D20-A5AE-890C690D96E8}" type="presParOf" srcId="{C5FC9ACB-7224-496E-8604-A6E34148658E}" destId="{FCAD6DF2-FD50-4C4D-9FDD-8489FEE296E2}" srcOrd="1" destOrd="0" presId="urn:microsoft.com/office/officeart/2005/8/layout/orgChart1"/>
    <dgm:cxn modelId="{DB6E6AFF-5542-47DD-9CA9-7C62D8548BAA}" type="presParOf" srcId="{A9D12B2E-D582-4254-B807-D03F9A5E60D8}" destId="{401E0C6D-9726-41D5-A7D6-E1DD27B4420B}" srcOrd="1" destOrd="0" presId="urn:microsoft.com/office/officeart/2005/8/layout/orgChart1"/>
    <dgm:cxn modelId="{D84B17B9-7F51-4827-8201-E1BD0C3573EE}" type="presParOf" srcId="{A9D12B2E-D582-4254-B807-D03F9A5E60D8}" destId="{1BD0B293-BF4E-43B0-9B5F-8A129D7B5A55}" srcOrd="2" destOrd="0" presId="urn:microsoft.com/office/officeart/2005/8/layout/orgChart1"/>
    <dgm:cxn modelId="{2F2EDCB4-2C8B-42CD-935C-D83085ECBB33}" type="presParOf" srcId="{328BBF67-1511-4EE1-B170-3864E404132A}" destId="{515733FF-65FB-4B17-AC17-B8249C0FCCA2}" srcOrd="4" destOrd="0" presId="urn:microsoft.com/office/officeart/2005/8/layout/orgChart1"/>
    <dgm:cxn modelId="{BB4EF7B7-20A1-457F-BBAB-FF7414BDFE86}" type="presParOf" srcId="{328BBF67-1511-4EE1-B170-3864E404132A}" destId="{2A6C9699-4DEF-436E-8E53-E018639E28B2}" srcOrd="5" destOrd="0" presId="urn:microsoft.com/office/officeart/2005/8/layout/orgChart1"/>
    <dgm:cxn modelId="{21F0FD0F-79DA-4261-BB81-63B537B6501D}" type="presParOf" srcId="{2A6C9699-4DEF-436E-8E53-E018639E28B2}" destId="{710B3F76-65FD-498D-983D-433F81C2E935}" srcOrd="0" destOrd="0" presId="urn:microsoft.com/office/officeart/2005/8/layout/orgChart1"/>
    <dgm:cxn modelId="{5D5BCAB6-7FE4-46A7-9A6E-D6D003521504}" type="presParOf" srcId="{710B3F76-65FD-498D-983D-433F81C2E935}" destId="{2F2ACFA4-90BD-4F6B-8128-DA5BE945D67A}" srcOrd="0" destOrd="0" presId="urn:microsoft.com/office/officeart/2005/8/layout/orgChart1"/>
    <dgm:cxn modelId="{A37879CC-3E67-457D-B592-F3064D099832}" type="presParOf" srcId="{710B3F76-65FD-498D-983D-433F81C2E935}" destId="{45778D6D-247F-40D2-9D4E-185DAC787DFA}" srcOrd="1" destOrd="0" presId="urn:microsoft.com/office/officeart/2005/8/layout/orgChart1"/>
    <dgm:cxn modelId="{2907F9DC-E44B-4093-8DF1-DCF1616B35A8}" type="presParOf" srcId="{2A6C9699-4DEF-436E-8E53-E018639E28B2}" destId="{566CD690-DFD3-442D-B929-F8628B1635E6}" srcOrd="1" destOrd="0" presId="urn:microsoft.com/office/officeart/2005/8/layout/orgChart1"/>
    <dgm:cxn modelId="{C5C1B6AE-278C-48F0-942B-8388A6313160}" type="presParOf" srcId="{2A6C9699-4DEF-436E-8E53-E018639E28B2}" destId="{E8FD6200-DD13-41DC-9B93-77551C64087A}" srcOrd="2" destOrd="0" presId="urn:microsoft.com/office/officeart/2005/8/layout/orgChart1"/>
    <dgm:cxn modelId="{3834C8E7-18A4-4C30-B4BE-4ECE63D48615}" type="presParOf" srcId="{328BBF67-1511-4EE1-B170-3864E404132A}" destId="{1144546A-E9E9-43A0-A69E-8FD0E3A9C8D3}" srcOrd="6" destOrd="0" presId="urn:microsoft.com/office/officeart/2005/8/layout/orgChart1"/>
    <dgm:cxn modelId="{374C1FB1-1A26-42BF-A696-829620FF4282}" type="presParOf" srcId="{328BBF67-1511-4EE1-B170-3864E404132A}" destId="{9D29DC83-9D9E-4D03-8B61-A7F762F46541}" srcOrd="7" destOrd="0" presId="urn:microsoft.com/office/officeart/2005/8/layout/orgChart1"/>
    <dgm:cxn modelId="{82FA1B1A-8BFE-4D4C-A761-FC00B0636289}" type="presParOf" srcId="{9D29DC83-9D9E-4D03-8B61-A7F762F46541}" destId="{94F67C9F-4378-4D7A-B4FF-611A950B6223}" srcOrd="0" destOrd="0" presId="urn:microsoft.com/office/officeart/2005/8/layout/orgChart1"/>
    <dgm:cxn modelId="{785B58CA-905F-4AF9-91FE-172D6F6203C7}" type="presParOf" srcId="{94F67C9F-4378-4D7A-B4FF-611A950B6223}" destId="{DE96C17F-0154-4952-A86A-CD49A6AFF629}" srcOrd="0" destOrd="0" presId="urn:microsoft.com/office/officeart/2005/8/layout/orgChart1"/>
    <dgm:cxn modelId="{FC842904-3E5D-4FA5-B687-C4F7498AF7BF}" type="presParOf" srcId="{94F67C9F-4378-4D7A-B4FF-611A950B6223}" destId="{F07B392C-0849-4092-A283-6132ADB00CED}" srcOrd="1" destOrd="0" presId="urn:microsoft.com/office/officeart/2005/8/layout/orgChart1"/>
    <dgm:cxn modelId="{B9F31775-FC3C-42B4-80FA-78CBC640D621}" type="presParOf" srcId="{9D29DC83-9D9E-4D03-8B61-A7F762F46541}" destId="{8D0DE812-3840-4107-B47E-B842A71BEEE6}" srcOrd="1" destOrd="0" presId="urn:microsoft.com/office/officeart/2005/8/layout/orgChart1"/>
    <dgm:cxn modelId="{D96E75B0-32D2-4319-8822-37F51C322A5F}" type="presParOf" srcId="{9D29DC83-9D9E-4D03-8B61-A7F762F46541}" destId="{90180731-352E-4082-9F70-183D92F1CBF5}" srcOrd="2" destOrd="0" presId="urn:microsoft.com/office/officeart/2005/8/layout/orgChart1"/>
    <dgm:cxn modelId="{A0B16A9E-35ED-42E4-9552-0FB2D9F742D6}" type="presParOf" srcId="{EA663574-D6A4-4DC2-8073-F04BAFF6BADF}" destId="{FFE88BAB-1225-4E2B-B539-FD9B7D69B92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4546A-E9E9-43A0-A69E-8FD0E3A9C8D3}">
      <dsp:nvSpPr>
        <dsp:cNvPr id="0" name=""/>
        <dsp:cNvSpPr/>
      </dsp:nvSpPr>
      <dsp:spPr>
        <a:xfrm>
          <a:off x="3022784" y="1635004"/>
          <a:ext cx="2367463" cy="273921"/>
        </a:xfrm>
        <a:custGeom>
          <a:avLst/>
          <a:gdLst/>
          <a:ahLst/>
          <a:cxnLst/>
          <a:rect l="0" t="0" r="0" b="0"/>
          <a:pathLst>
            <a:path>
              <a:moveTo>
                <a:pt x="0" y="0"/>
              </a:moveTo>
              <a:lnTo>
                <a:pt x="0" y="136960"/>
              </a:lnTo>
              <a:lnTo>
                <a:pt x="2367463" y="136960"/>
              </a:lnTo>
              <a:lnTo>
                <a:pt x="2367463" y="27392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5733FF-65FB-4B17-AC17-B8249C0FCCA2}">
      <dsp:nvSpPr>
        <dsp:cNvPr id="0" name=""/>
        <dsp:cNvSpPr/>
      </dsp:nvSpPr>
      <dsp:spPr>
        <a:xfrm>
          <a:off x="3022784" y="1635004"/>
          <a:ext cx="789154" cy="273921"/>
        </a:xfrm>
        <a:custGeom>
          <a:avLst/>
          <a:gdLst/>
          <a:ahLst/>
          <a:cxnLst/>
          <a:rect l="0" t="0" r="0" b="0"/>
          <a:pathLst>
            <a:path>
              <a:moveTo>
                <a:pt x="0" y="0"/>
              </a:moveTo>
              <a:lnTo>
                <a:pt x="0" y="136960"/>
              </a:lnTo>
              <a:lnTo>
                <a:pt x="789154" y="136960"/>
              </a:lnTo>
              <a:lnTo>
                <a:pt x="789154" y="27392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E5D4DB2-DED8-4EB5-B80E-18006FFD4329}">
      <dsp:nvSpPr>
        <dsp:cNvPr id="0" name=""/>
        <dsp:cNvSpPr/>
      </dsp:nvSpPr>
      <dsp:spPr>
        <a:xfrm>
          <a:off x="2233629" y="1635004"/>
          <a:ext cx="789154" cy="273921"/>
        </a:xfrm>
        <a:custGeom>
          <a:avLst/>
          <a:gdLst/>
          <a:ahLst/>
          <a:cxnLst/>
          <a:rect l="0" t="0" r="0" b="0"/>
          <a:pathLst>
            <a:path>
              <a:moveTo>
                <a:pt x="789154" y="0"/>
              </a:moveTo>
              <a:lnTo>
                <a:pt x="789154" y="136960"/>
              </a:lnTo>
              <a:lnTo>
                <a:pt x="0" y="136960"/>
              </a:lnTo>
              <a:lnTo>
                <a:pt x="0" y="27392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405695E-7C7F-4D3B-ADA4-B82F29B0F729}">
      <dsp:nvSpPr>
        <dsp:cNvPr id="0" name=""/>
        <dsp:cNvSpPr/>
      </dsp:nvSpPr>
      <dsp:spPr>
        <a:xfrm>
          <a:off x="655320" y="1635004"/>
          <a:ext cx="2367463" cy="273921"/>
        </a:xfrm>
        <a:custGeom>
          <a:avLst/>
          <a:gdLst/>
          <a:ahLst/>
          <a:cxnLst/>
          <a:rect l="0" t="0" r="0" b="0"/>
          <a:pathLst>
            <a:path>
              <a:moveTo>
                <a:pt x="2367463" y="0"/>
              </a:moveTo>
              <a:lnTo>
                <a:pt x="2367463" y="136960"/>
              </a:lnTo>
              <a:lnTo>
                <a:pt x="0" y="136960"/>
              </a:lnTo>
              <a:lnTo>
                <a:pt x="0" y="273921"/>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E186EE2-B1BC-4D7D-BD75-0771542FC09E}">
      <dsp:nvSpPr>
        <dsp:cNvPr id="0" name=""/>
        <dsp:cNvSpPr/>
      </dsp:nvSpPr>
      <dsp:spPr>
        <a:xfrm>
          <a:off x="2370590" y="982811"/>
          <a:ext cx="1304387" cy="65219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rtl="0">
            <a:lnSpc>
              <a:spcPct val="90000"/>
            </a:lnSpc>
            <a:spcBef>
              <a:spcPct val="0"/>
            </a:spcBef>
            <a:spcAft>
              <a:spcPct val="35000"/>
            </a:spcAft>
            <a:buNone/>
          </a:pPr>
          <a:r>
            <a:rPr lang="en-GB" sz="2100" kern="1200">
              <a:latin typeface="Calibri"/>
            </a:rPr>
            <a:t>Type of dataset</a:t>
          </a:r>
          <a:endParaRPr lang="en-GB" sz="2100" kern="1200"/>
        </a:p>
      </dsp:txBody>
      <dsp:txXfrm>
        <a:off x="2370590" y="982811"/>
        <a:ext cx="1304387" cy="652193"/>
      </dsp:txXfrm>
    </dsp:sp>
    <dsp:sp modelId="{BEF2C1B2-E81C-497E-AD63-0C60B75DFBA0}">
      <dsp:nvSpPr>
        <dsp:cNvPr id="0" name=""/>
        <dsp:cNvSpPr/>
      </dsp:nvSpPr>
      <dsp:spPr>
        <a:xfrm>
          <a:off x="3127" y="1908926"/>
          <a:ext cx="1304387" cy="65219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latin typeface="Calibri"/>
            </a:rPr>
            <a:t>Nominal</a:t>
          </a:r>
          <a:endParaRPr lang="en-GB" sz="2100" kern="1200"/>
        </a:p>
      </dsp:txBody>
      <dsp:txXfrm>
        <a:off x="3127" y="1908926"/>
        <a:ext cx="1304387" cy="652193"/>
      </dsp:txXfrm>
    </dsp:sp>
    <dsp:sp modelId="{7C0C1097-EF28-434B-AC0C-B655A471D5BF}">
      <dsp:nvSpPr>
        <dsp:cNvPr id="0" name=""/>
        <dsp:cNvSpPr/>
      </dsp:nvSpPr>
      <dsp:spPr>
        <a:xfrm>
          <a:off x="1581435" y="1908926"/>
          <a:ext cx="1304387" cy="65219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latin typeface="Calibri"/>
            </a:rPr>
            <a:t>Ordinal</a:t>
          </a:r>
          <a:endParaRPr lang="en-GB" sz="2100" kern="1200"/>
        </a:p>
      </dsp:txBody>
      <dsp:txXfrm>
        <a:off x="1581435" y="1908926"/>
        <a:ext cx="1304387" cy="652193"/>
      </dsp:txXfrm>
    </dsp:sp>
    <dsp:sp modelId="{2F2ACFA4-90BD-4F6B-8128-DA5BE945D67A}">
      <dsp:nvSpPr>
        <dsp:cNvPr id="0" name=""/>
        <dsp:cNvSpPr/>
      </dsp:nvSpPr>
      <dsp:spPr>
        <a:xfrm>
          <a:off x="3159744" y="1908926"/>
          <a:ext cx="1304387" cy="65219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latin typeface="Calibri"/>
            </a:rPr>
            <a:t>Discrete</a:t>
          </a:r>
          <a:endParaRPr lang="en-GB" sz="2100" kern="1200"/>
        </a:p>
      </dsp:txBody>
      <dsp:txXfrm>
        <a:off x="3159744" y="1908926"/>
        <a:ext cx="1304387" cy="652193"/>
      </dsp:txXfrm>
    </dsp:sp>
    <dsp:sp modelId="{DE96C17F-0154-4952-A86A-CD49A6AFF629}">
      <dsp:nvSpPr>
        <dsp:cNvPr id="0" name=""/>
        <dsp:cNvSpPr/>
      </dsp:nvSpPr>
      <dsp:spPr>
        <a:xfrm>
          <a:off x="4738053" y="1908926"/>
          <a:ext cx="1304387" cy="65219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a:latin typeface="Calibri"/>
            </a:rPr>
            <a:t>Continuous</a:t>
          </a:r>
        </a:p>
      </dsp:txBody>
      <dsp:txXfrm>
        <a:off x="4738053" y="1908926"/>
        <a:ext cx="1304387" cy="65219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65138"/>
          </a:xfrm>
          <a:prstGeom prst="rect">
            <a:avLst/>
          </a:prstGeom>
        </p:spPr>
        <p:txBody>
          <a:bodyPr vert="horz" lIns="91426" tIns="45713" rIns="91426" bIns="45713" rtlCol="0"/>
          <a:lstStyle>
            <a:lvl1pPr algn="l">
              <a:defRPr sz="1200"/>
            </a:lvl1pPr>
          </a:lstStyle>
          <a:p>
            <a:endParaRPr lang="en-US"/>
          </a:p>
        </p:txBody>
      </p:sp>
      <p:sp>
        <p:nvSpPr>
          <p:cNvPr id="3" name="Date Placeholder 2"/>
          <p:cNvSpPr>
            <a:spLocks noGrp="1"/>
          </p:cNvSpPr>
          <p:nvPr>
            <p:ph type="dt" sz="quarter" idx="1"/>
          </p:nvPr>
        </p:nvSpPr>
        <p:spPr>
          <a:xfrm>
            <a:off x="3884614" y="1"/>
            <a:ext cx="2971800" cy="465138"/>
          </a:xfrm>
          <a:prstGeom prst="rect">
            <a:avLst/>
          </a:prstGeom>
        </p:spPr>
        <p:txBody>
          <a:bodyPr vert="horz" lIns="91426" tIns="45713" rIns="91426" bIns="45713" rtlCol="0"/>
          <a:lstStyle>
            <a:lvl1pPr algn="r">
              <a:defRPr sz="1200"/>
            </a:lvl1pPr>
          </a:lstStyle>
          <a:p>
            <a:fld id="{39F9F125-F86C-45CC-B902-1ABC1093D2A6}" type="datetimeFigureOut">
              <a:rPr lang="en-US" smtClean="0"/>
              <a:t>1/26/22</a:t>
            </a:fld>
            <a:endParaRPr lang="en-US"/>
          </a:p>
        </p:txBody>
      </p:sp>
      <p:sp>
        <p:nvSpPr>
          <p:cNvPr id="4" name="Footer Placeholder 3"/>
          <p:cNvSpPr>
            <a:spLocks noGrp="1"/>
          </p:cNvSpPr>
          <p:nvPr>
            <p:ph type="ftr" sz="quarter" idx="2"/>
          </p:nvPr>
        </p:nvSpPr>
        <p:spPr>
          <a:xfrm>
            <a:off x="1" y="8829676"/>
            <a:ext cx="2971800" cy="465138"/>
          </a:xfrm>
          <a:prstGeom prst="rect">
            <a:avLst/>
          </a:prstGeom>
        </p:spPr>
        <p:txBody>
          <a:bodyPr vert="horz" lIns="91426" tIns="45713" rIns="91426" bIns="45713"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829676"/>
            <a:ext cx="2971800" cy="465138"/>
          </a:xfrm>
          <a:prstGeom prst="rect">
            <a:avLst/>
          </a:prstGeom>
        </p:spPr>
        <p:txBody>
          <a:bodyPr vert="horz" lIns="91426" tIns="45713" rIns="91426" bIns="45713" rtlCol="0" anchor="b"/>
          <a:lstStyle>
            <a:lvl1pPr algn="r">
              <a:defRPr sz="1200"/>
            </a:lvl1pPr>
          </a:lstStyle>
          <a:p>
            <a:fld id="{F43B9BCD-F0A6-4F9B-84D5-F70AD843DE4D}" type="slidenum">
              <a:rPr lang="en-US" smtClean="0"/>
              <a:t>‹#›</a:t>
            </a:fld>
            <a:endParaRPr lang="en-US"/>
          </a:p>
        </p:txBody>
      </p:sp>
    </p:spTree>
    <p:extLst>
      <p:ext uri="{BB962C8B-B14F-4D97-AF65-F5344CB8AC3E}">
        <p14:creationId xmlns:p14="http://schemas.microsoft.com/office/powerpoint/2010/main" val="422059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1426" tIns="45713" rIns="91426" bIns="45713" rtlCol="0"/>
          <a:lstStyle>
            <a:lvl1pPr algn="l">
              <a:defRPr sz="1200"/>
            </a:lvl1pPr>
          </a:lstStyle>
          <a:p>
            <a:endParaRPr lang="en-US"/>
          </a:p>
        </p:txBody>
      </p:sp>
      <p:sp>
        <p:nvSpPr>
          <p:cNvPr id="3" name="Date Placeholder 2"/>
          <p:cNvSpPr>
            <a:spLocks noGrp="1"/>
          </p:cNvSpPr>
          <p:nvPr>
            <p:ph type="dt" idx="1"/>
          </p:nvPr>
        </p:nvSpPr>
        <p:spPr>
          <a:xfrm>
            <a:off x="3884614" y="0"/>
            <a:ext cx="2971800" cy="464820"/>
          </a:xfrm>
          <a:prstGeom prst="rect">
            <a:avLst/>
          </a:prstGeom>
        </p:spPr>
        <p:txBody>
          <a:bodyPr vert="horz" lIns="91426" tIns="45713" rIns="91426" bIns="45713" rtlCol="0"/>
          <a:lstStyle>
            <a:lvl1pPr algn="r">
              <a:defRPr sz="1200"/>
            </a:lvl1pPr>
          </a:lstStyle>
          <a:p>
            <a:fld id="{B5F5AA00-B358-494B-976A-8FD2A467C784}" type="datetimeFigureOut">
              <a:rPr lang="en-US" smtClean="0"/>
              <a:pPr/>
              <a:t>1/26/22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26" tIns="45713" rIns="91426" bIns="45713"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71800" cy="464820"/>
          </a:xfrm>
          <a:prstGeom prst="rect">
            <a:avLst/>
          </a:prstGeom>
        </p:spPr>
        <p:txBody>
          <a:bodyPr vert="horz" lIns="91426" tIns="45713" rIns="91426" bIns="45713"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26" tIns="45713" rIns="91426" bIns="45713" rtlCol="0" anchor="b"/>
          <a:lstStyle>
            <a:lvl1pPr algn="r">
              <a:defRPr sz="1200"/>
            </a:lvl1pPr>
          </a:lstStyle>
          <a:p>
            <a:fld id="{9E6C8909-495D-435D-8BEC-058DD37ABB21}" type="slidenum">
              <a:rPr lang="en-US" smtClean="0"/>
              <a:pPr/>
              <a:t>‹#›</a:t>
            </a:fld>
            <a:endParaRPr lang="en-US"/>
          </a:p>
        </p:txBody>
      </p:sp>
    </p:spTree>
    <p:extLst>
      <p:ext uri="{BB962C8B-B14F-4D97-AF65-F5344CB8AC3E}">
        <p14:creationId xmlns:p14="http://schemas.microsoft.com/office/powerpoint/2010/main" val="300139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6C8909-495D-435D-8BEC-058DD37ABB21}" type="slidenum">
              <a:rPr lang="en-US" smtClean="0"/>
              <a:pPr/>
              <a:t>2</a:t>
            </a:fld>
            <a:endParaRPr lang="en-US"/>
          </a:p>
        </p:txBody>
      </p:sp>
    </p:spTree>
    <p:extLst>
      <p:ext uri="{BB962C8B-B14F-4D97-AF65-F5344CB8AC3E}">
        <p14:creationId xmlns:p14="http://schemas.microsoft.com/office/powerpoint/2010/main" val="3928288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WorkDrive/___CLARK/___All_Jobs/__BRANDING/___2015/PPT/__BoT_PPT/__BoT_FINAL_PPT_Template_Art/__PPT_BoT_Section_Divider_Logo_Tag-02.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74133" y="2"/>
            <a:ext cx="8225367" cy="1822528"/>
          </a:xfrm>
        </p:spPr>
        <p:txBody>
          <a:bodyPr lIns="0" tIns="228600" rIns="0" bIns="0" anchor="b" anchorCtr="0">
            <a:noAutofit/>
          </a:bodyPr>
          <a:lstStyle>
            <a:lvl1pPr algn="ctr">
              <a:lnSpc>
                <a:spcPts val="4600"/>
              </a:lnSpc>
              <a:spcAft>
                <a:spcPts val="0"/>
              </a:spcAft>
              <a:defRPr sz="4000" cap="all" spc="170" baseline="0">
                <a:solidFill>
                  <a:schemeClr val="bg1"/>
                </a:solidFill>
              </a:defRPr>
            </a:lvl1pPr>
          </a:lstStyle>
          <a:p>
            <a:r>
              <a:rPr lang="en-US"/>
              <a:t>Click to edit title slide</a:t>
            </a:r>
          </a:p>
        </p:txBody>
      </p:sp>
      <p:sp>
        <p:nvSpPr>
          <p:cNvPr id="4" name="Text Placeholder 2"/>
          <p:cNvSpPr>
            <a:spLocks noGrp="1"/>
          </p:cNvSpPr>
          <p:nvPr>
            <p:ph type="body" sz="quarter" idx="10" hasCustomPrompt="1"/>
          </p:nvPr>
        </p:nvSpPr>
        <p:spPr>
          <a:xfrm>
            <a:off x="443207" y="1328510"/>
            <a:ext cx="8270124" cy="952592"/>
          </a:xfrm>
          <a:prstGeom prst="rect">
            <a:avLst/>
          </a:prstGeom>
        </p:spPr>
        <p:txBody>
          <a:bodyPr anchor="b" anchorCtr="0"/>
          <a:lstStyle>
            <a:lvl1pPr marL="0" indent="0" algn="ctr">
              <a:buClr>
                <a:srgbClr val="C50B26"/>
              </a:buClr>
              <a:buSzPct val="115000"/>
              <a:buFontTx/>
              <a:buNone/>
              <a:defRPr/>
            </a:lvl1pPr>
          </a:lstStyle>
          <a:p>
            <a:r>
              <a:rPr lang="en-US"/>
              <a:t>Click to edit date</a:t>
            </a:r>
          </a:p>
        </p:txBody>
      </p:sp>
    </p:spTree>
    <p:extLst>
      <p:ext uri="{BB962C8B-B14F-4D97-AF65-F5344CB8AC3E}">
        <p14:creationId xmlns:p14="http://schemas.microsoft.com/office/powerpoint/2010/main" val="141135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a:t>Use This for Text Slides</a:t>
            </a:r>
          </a:p>
        </p:txBody>
      </p:sp>
      <p:sp>
        <p:nvSpPr>
          <p:cNvPr id="3" name="Content Placeholder 2"/>
          <p:cNvSpPr>
            <a:spLocks noGrp="1"/>
          </p:cNvSpPr>
          <p:nvPr>
            <p:ph idx="1" hasCustomPrompt="1"/>
          </p:nvPr>
        </p:nvSpPr>
        <p:spPr>
          <a:xfrm>
            <a:off x="457200" y="1582615"/>
            <a:ext cx="8229600" cy="4543548"/>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a:t>First level in sentence case</a:t>
            </a:r>
          </a:p>
          <a:p>
            <a:pPr lvl="1"/>
            <a:r>
              <a:rPr lang="en-US"/>
              <a:t>Second level</a:t>
            </a:r>
          </a:p>
          <a:p>
            <a:pPr lvl="2"/>
            <a:r>
              <a:rPr lang="en-US"/>
              <a:t>Third level</a:t>
            </a:r>
          </a:p>
        </p:txBody>
      </p:sp>
      <p:sp>
        <p:nvSpPr>
          <p:cNvPr id="8"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a:t>Presentation Title</a:t>
            </a:r>
          </a:p>
        </p:txBody>
      </p:sp>
      <p:sp>
        <p:nvSpPr>
          <p:cNvPr id="9"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a:t>Date</a:t>
            </a:r>
          </a:p>
        </p:txBody>
      </p:sp>
      <p:sp>
        <p:nvSpPr>
          <p:cNvPr id="10"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a:p>
        </p:txBody>
      </p:sp>
    </p:spTree>
    <p:extLst>
      <p:ext uri="{BB962C8B-B14F-4D97-AF65-F5344CB8AC3E}">
        <p14:creationId xmlns:p14="http://schemas.microsoft.com/office/powerpoint/2010/main" val="32289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a:t>Use This For Two-Column Text Slides</a:t>
            </a:r>
          </a:p>
        </p:txBody>
      </p:sp>
      <p:sp>
        <p:nvSpPr>
          <p:cNvPr id="3" name="Content Placeholder 2"/>
          <p:cNvSpPr>
            <a:spLocks noGrp="1"/>
          </p:cNvSpPr>
          <p:nvPr>
            <p:ph idx="1" hasCustomPrompt="1"/>
          </p:nvPr>
        </p:nvSpPr>
        <p:spPr>
          <a:xfrm>
            <a:off x="457200" y="1635369"/>
            <a:ext cx="381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a:t>First level in sentence case</a:t>
            </a:r>
          </a:p>
          <a:p>
            <a:pPr lvl="1"/>
            <a:r>
              <a:rPr lang="en-US"/>
              <a:t>Second level</a:t>
            </a:r>
          </a:p>
          <a:p>
            <a:pPr lvl="2"/>
            <a:r>
              <a:rPr lang="en-US"/>
              <a:t>Third level</a:t>
            </a:r>
          </a:p>
        </p:txBody>
      </p:sp>
      <p:sp>
        <p:nvSpPr>
          <p:cNvPr id="5" name="Content Placeholder 2"/>
          <p:cNvSpPr>
            <a:spLocks noGrp="1"/>
          </p:cNvSpPr>
          <p:nvPr>
            <p:ph idx="11" hasCustomPrompt="1"/>
          </p:nvPr>
        </p:nvSpPr>
        <p:spPr>
          <a:xfrm>
            <a:off x="4817533" y="1635363"/>
            <a:ext cx="381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93738" indent="-236538">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a:t>First level in sentence case</a:t>
            </a:r>
          </a:p>
          <a:p>
            <a:pPr lvl="1"/>
            <a:r>
              <a:rPr lang="en-US"/>
              <a:t>Second level</a:t>
            </a:r>
          </a:p>
          <a:p>
            <a:pPr lvl="2"/>
            <a:r>
              <a:rPr lang="en-US"/>
              <a:t>Third level</a:t>
            </a:r>
          </a:p>
        </p:txBody>
      </p:sp>
      <p:sp>
        <p:nvSpPr>
          <p:cNvPr id="6"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a:t>Presentation Title</a:t>
            </a:r>
          </a:p>
        </p:txBody>
      </p:sp>
      <p:sp>
        <p:nvSpPr>
          <p:cNvPr id="7"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a:t>Date</a:t>
            </a:r>
          </a:p>
        </p:txBody>
      </p:sp>
      <p:sp>
        <p:nvSpPr>
          <p:cNvPr id="8"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a:p>
        </p:txBody>
      </p:sp>
    </p:spTree>
    <p:extLst>
      <p:ext uri="{BB962C8B-B14F-4D97-AF65-F5344CB8AC3E}">
        <p14:creationId xmlns:p14="http://schemas.microsoft.com/office/powerpoint/2010/main" val="198696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a:t>Use This for Headline </a:t>
            </a:r>
            <a:br>
              <a:rPr lang="en-US"/>
            </a:br>
            <a:r>
              <a:rPr lang="en-US"/>
              <a:t>with Graphic-only Slide</a:t>
            </a:r>
          </a:p>
        </p:txBody>
      </p:sp>
      <p:sp>
        <p:nvSpPr>
          <p:cNvPr id="3" name="Footer Placeholder 2"/>
          <p:cNvSpPr>
            <a:spLocks noGrp="1"/>
          </p:cNvSpPr>
          <p:nvPr>
            <p:ph type="ftr" sz="quarter" idx="10"/>
          </p:nvPr>
        </p:nvSpPr>
        <p:spPr/>
        <p:txBody>
          <a:bodyPr/>
          <a:lstStyle/>
          <a:p>
            <a:r>
              <a:rPr lang="en-US"/>
              <a:t>Presentation Title</a:t>
            </a:r>
          </a:p>
        </p:txBody>
      </p:sp>
      <p:sp>
        <p:nvSpPr>
          <p:cNvPr id="4" name="Date Placeholder 3"/>
          <p:cNvSpPr>
            <a:spLocks noGrp="1"/>
          </p:cNvSpPr>
          <p:nvPr>
            <p:ph type="dt" sz="half" idx="11"/>
          </p:nvPr>
        </p:nvSpPr>
        <p:spPr/>
        <p:txBody>
          <a:bodyPr/>
          <a:lstStyle/>
          <a:p>
            <a:r>
              <a:rPr lang="en-US"/>
              <a:t>Date</a:t>
            </a:r>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a:p>
        </p:txBody>
      </p:sp>
    </p:spTree>
    <p:extLst>
      <p:ext uri="{BB962C8B-B14F-4D97-AF65-F5344CB8AC3E}">
        <p14:creationId xmlns:p14="http://schemas.microsoft.com/office/powerpoint/2010/main" val="385781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Presentation Title</a:t>
            </a:r>
          </a:p>
        </p:txBody>
      </p:sp>
      <p:sp>
        <p:nvSpPr>
          <p:cNvPr id="4" name="Date Placeholder 3"/>
          <p:cNvSpPr>
            <a:spLocks noGrp="1"/>
          </p:cNvSpPr>
          <p:nvPr>
            <p:ph type="dt" sz="half" idx="11"/>
          </p:nvPr>
        </p:nvSpPr>
        <p:spPr/>
        <p:txBody>
          <a:bodyPr/>
          <a:lstStyle/>
          <a:p>
            <a:r>
              <a:rPr lang="en-US"/>
              <a:t>Date</a:t>
            </a:r>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a:p>
        </p:txBody>
      </p:sp>
    </p:spTree>
    <p:extLst>
      <p:ext uri="{BB962C8B-B14F-4D97-AF65-F5344CB8AC3E}">
        <p14:creationId xmlns:p14="http://schemas.microsoft.com/office/powerpoint/2010/main" val="387072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5" name="__PPT_BoT_Section_Divider_Logo_Tag-02.png" descr="/Volumes/WorkDrive/___CLARK/___All_Jobs/__BRANDING/___2015/PPT/__BoT_PPT/__BoT_FINAL_PPT_Template_Art/__PPT_BoT_Section_Divider_Logo_Tag-02.png"/>
          <p:cNvPicPr>
            <a:picLocks noChangeAspect="1"/>
          </p:cNvPicPr>
          <p:nvPr userDrawn="1"/>
        </p:nvPicPr>
        <p:blipFill rotWithShape="1">
          <a:blip r:embed="rId2" r:link="rId3">
            <a:extLst>
              <a:ext uri="{28A0092B-C50C-407E-A947-70E740481C1C}">
                <a14:useLocalDpi xmlns:a14="http://schemas.microsoft.com/office/drawing/2010/main" val="0"/>
              </a:ext>
            </a:extLst>
          </a:blip>
          <a:srcRect l="945" t="11713" r="819" b="1"/>
          <a:stretch/>
        </p:blipFill>
        <p:spPr>
          <a:xfrm>
            <a:off x="0" y="0"/>
            <a:ext cx="9143999" cy="6858000"/>
          </a:xfrm>
          <a:prstGeom prst="rect">
            <a:avLst/>
          </a:prstGeom>
        </p:spPr>
      </p:pic>
      <p:sp>
        <p:nvSpPr>
          <p:cNvPr id="2" name="Title 1"/>
          <p:cNvSpPr>
            <a:spLocks noGrp="1"/>
          </p:cNvSpPr>
          <p:nvPr userDrawn="1">
            <p:ph type="ctrTitle" hasCustomPrompt="1"/>
          </p:nvPr>
        </p:nvSpPr>
        <p:spPr>
          <a:xfrm>
            <a:off x="474133" y="1"/>
            <a:ext cx="8225367" cy="2504508"/>
          </a:xfrm>
        </p:spPr>
        <p:txBody>
          <a:bodyPr lIns="0" tIns="228600" rIns="0" bIns="0" anchor="b" anchorCtr="0">
            <a:noAutofit/>
          </a:bodyPr>
          <a:lstStyle>
            <a:lvl1pPr algn="ctr">
              <a:lnSpc>
                <a:spcPts val="4600"/>
              </a:lnSpc>
              <a:spcAft>
                <a:spcPts val="0"/>
              </a:spcAft>
              <a:defRPr sz="4000" cap="all" spc="170" baseline="0">
                <a:solidFill>
                  <a:schemeClr val="bg1"/>
                </a:solidFill>
              </a:defRPr>
            </a:lvl1pPr>
          </a:lstStyle>
          <a:p>
            <a:r>
              <a:rPr lang="en-US"/>
              <a:t>Use this for section head </a:t>
            </a:r>
            <a:br>
              <a:rPr lang="en-US"/>
            </a:br>
            <a:r>
              <a:rPr lang="en-US"/>
              <a:t>or last slide</a:t>
            </a:r>
          </a:p>
        </p:txBody>
      </p:sp>
      <p:sp>
        <p:nvSpPr>
          <p:cNvPr id="15" name="Text Placeholder 14"/>
          <p:cNvSpPr>
            <a:spLocks noGrp="1"/>
          </p:cNvSpPr>
          <p:nvPr>
            <p:ph type="body" sz="quarter" idx="10" hasCustomPrompt="1"/>
          </p:nvPr>
        </p:nvSpPr>
        <p:spPr>
          <a:xfrm>
            <a:off x="466725" y="5291040"/>
            <a:ext cx="3087688" cy="1547812"/>
          </a:xfrm>
          <a:prstGeom prst="rect">
            <a:avLst/>
          </a:prstGeom>
        </p:spPr>
        <p:txBody>
          <a:bodyPr vert="horz" lIns="0" tIns="0" rIns="0" bIns="0"/>
          <a:lstStyle>
            <a:lvl1pPr marL="0" indent="0">
              <a:spcBef>
                <a:spcPts val="0"/>
              </a:spcBef>
              <a:buNone/>
              <a:defRPr sz="1800">
                <a:solidFill>
                  <a:schemeClr val="tx1"/>
                </a:solidFill>
              </a:defRPr>
            </a:lvl1pPr>
            <a:lvl2pPr marL="285750" indent="0">
              <a:buFont typeface="Arial"/>
              <a:buNone/>
              <a:defRPr sz="1800"/>
            </a:lvl2pPr>
            <a:lvl3pPr marL="287337" indent="0">
              <a:buNone/>
              <a:defRPr sz="1800"/>
            </a:lvl3pPr>
            <a:lvl4pPr marL="511175" indent="0">
              <a:buFont typeface="Arial"/>
              <a:buNone/>
              <a:defRPr sz="1800"/>
            </a:lvl4pPr>
            <a:lvl5pPr marL="522288" indent="0">
              <a:buNone/>
              <a:defRPr sz="1800"/>
            </a:lvl5pPr>
          </a:lstStyle>
          <a:p>
            <a:pPr lvl="0"/>
            <a:r>
              <a:rPr lang="en-US"/>
              <a:t>Click to edit subtitle</a:t>
            </a:r>
          </a:p>
        </p:txBody>
      </p:sp>
    </p:spTree>
    <p:extLst>
      <p:ext uri="{BB962C8B-B14F-4D97-AF65-F5344CB8AC3E}">
        <p14:creationId xmlns:p14="http://schemas.microsoft.com/office/powerpoint/2010/main" val="394292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file://localhost/Volumes/WorkDrive/___CLARK/___All_Jobs/__BRANDING/___2015/PPT/__BoT_PPT/__BoT_FINAL_PPT_Template_Art/__Corner_SEAL_gray_April6-01.png"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file://localhost/Volumes/WorkDrive/___CLARK/___All_Jobs/__BRANDING/___2015/PPT/__BoT_PPT/__BoT_FINAL_PPT_Template_Art/__PPT_Linear_FOOTER_Band-01.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119064"/>
            <a:ext cx="6540500" cy="114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a:t>Presentation Title</a:t>
            </a:r>
          </a:p>
        </p:txBody>
      </p:sp>
      <p:sp>
        <p:nvSpPr>
          <p:cNvPr id="4"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a:t>Date</a:t>
            </a:r>
          </a:p>
        </p:txBody>
      </p:sp>
      <p:sp>
        <p:nvSpPr>
          <p:cNvPr id="8"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a:p>
        </p:txBody>
      </p:sp>
      <p:pic>
        <p:nvPicPr>
          <p:cNvPr id="5" name="__PPT_Linear_FOOTER_Band-01.png" descr="/Volumes/WorkDrive/___CLARK/___All_Jobs/__BRANDING/___2015/PPT/__BoT_PPT/__BoT_FINAL_PPT_Template_Art/__PPT_Linear_FOOTER_Band-01.png"/>
          <p:cNvPicPr>
            <a:picLocks noChangeAspect="1"/>
          </p:cNvPicPr>
          <p:nvPr userDrawn="1"/>
        </p:nvPicPr>
        <p:blipFill rotWithShape="1">
          <a:blip r:embed="rId8" r:link="rId9">
            <a:extLst>
              <a:ext uri="{28A0092B-C50C-407E-A947-70E740481C1C}">
                <a14:useLocalDpi xmlns:a14="http://schemas.microsoft.com/office/drawing/2010/main" val="0"/>
              </a:ext>
            </a:extLst>
          </a:blip>
          <a:srcRect t="8346" b="76300"/>
          <a:stretch/>
        </p:blipFill>
        <p:spPr>
          <a:xfrm>
            <a:off x="0" y="6350000"/>
            <a:ext cx="9143999" cy="508000"/>
          </a:xfrm>
          <a:prstGeom prst="rect">
            <a:avLst/>
          </a:prstGeom>
        </p:spPr>
      </p:pic>
      <p:pic>
        <p:nvPicPr>
          <p:cNvPr id="3" name="__Corner_SEAL_gray_April6-01.png" descr="/Volumes/WorkDrive/___CLARK/___All_Jobs/__BRANDING/___2015/PPT/__BoT_PPT/__BoT_FINAL_PPT_Template_Art/__Corner_SEAL_gray_April6-01.png"/>
          <p:cNvPicPr>
            <a:picLocks noChangeAspect="1"/>
          </p:cNvPicPr>
          <p:nvPr userDrawn="1"/>
        </p:nvPicPr>
        <p:blipFill>
          <a:blip r:embed="rId10" r:link="rId11">
            <a:extLst>
              <a:ext uri="{28A0092B-C50C-407E-A947-70E740481C1C}">
                <a14:useLocalDpi xmlns:a14="http://schemas.microsoft.com/office/drawing/2010/main" val="0"/>
              </a:ext>
            </a:extLst>
          </a:blip>
          <a:stretch>
            <a:fillRect/>
          </a:stretch>
        </p:blipFill>
        <p:spPr>
          <a:xfrm>
            <a:off x="3505200" y="0"/>
            <a:ext cx="5638800" cy="183220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2" r:id="rId2"/>
    <p:sldLayoutId id="2147483678" r:id="rId3"/>
    <p:sldLayoutId id="2147483680" r:id="rId4"/>
    <p:sldLayoutId id="2147483681" r:id="rId5"/>
    <p:sldLayoutId id="2147483679" r:id="rId6"/>
  </p:sldLayoutIdLst>
  <p:hf hdr="0" ftr="0" dt="0"/>
  <p:txStyles>
    <p:titleStyle>
      <a:lvl1pPr algn="l" defTabSz="457200" rtl="0" eaLnBrk="0" fontAlgn="base" hangingPunct="0">
        <a:lnSpc>
          <a:spcPts val="3400"/>
        </a:lnSpc>
        <a:spcBef>
          <a:spcPct val="0"/>
        </a:spcBef>
        <a:spcAft>
          <a:spcPct val="0"/>
        </a:spcAft>
        <a:defRPr sz="3200" kern="120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p:titleStyle>
    <p:bodyStyle>
      <a:lvl1pPr marL="285750" indent="-285750"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pitchFamily="-107" charset="-128"/>
        </a:defRPr>
      </a:lvl1pPr>
      <a:lvl2pPr marL="285750" indent="171450"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2pPr>
      <a:lvl3pPr marL="511175" indent="-223838"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charset="0"/>
        </a:defRPr>
      </a:lvl3pPr>
      <a:lvl4pPr marL="511175" indent="860425"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4pPr>
      <a:lvl5pPr marL="747713" indent="-225425" algn="l" defTabSz="457200" rtl="0" eaLnBrk="0" fontAlgn="base" hangingPunct="0">
        <a:spcBef>
          <a:spcPct val="20000"/>
        </a:spcBef>
        <a:spcAft>
          <a:spcPct val="0"/>
        </a:spcAft>
        <a:buClr>
          <a:srgbClr val="00895F"/>
        </a:buClr>
        <a:buFont typeface="Lucida Grande CE" charset="0"/>
        <a:buChar char="&gt;"/>
        <a:defRPr sz="2000" kern="1200">
          <a:solidFill>
            <a:schemeClr val="tx1"/>
          </a:solidFill>
          <a:latin typeface="+mn-lt"/>
          <a:ea typeface="ＭＳ Ｐゴシック" pitchFamily="-107" charset="-128"/>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https://encrypted-tbn0.gstatic.com/images?q=tbn:ANd9GcTmAgx2ln8a-01Lymwq-0b7UBk40LTt-MKulw&amp;usqp=CA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re.ac.uk/download/pdf/77009321.pdf" TargetMode="External"/><Relationship Id="rId2" Type="http://schemas.openxmlformats.org/officeDocument/2006/relationships/hyperlink" Target="https://www.kaggle.com/laotse/credit-card-approval" TargetMode="External"/><Relationship Id="rId1" Type="http://schemas.openxmlformats.org/officeDocument/2006/relationships/slideLayout" Target="../slideLayouts/slideLayout5.xml"/><Relationship Id="rId4" Type="http://schemas.openxmlformats.org/officeDocument/2006/relationships/hyperlink" Target="https://citeseerx.ist.psu.edu/viewdoc/download?doi=10.1.1.1024.2660&amp;rep=rep1&amp;type=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kaggle.com/laotse/credit-card-approval"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1" y="-92242"/>
            <a:ext cx="9315156" cy="7038474"/>
          </a:xfrm>
          <a:prstGeom prst="rect">
            <a:avLst/>
          </a:prstGeom>
        </p:spPr>
      </p:pic>
      <p:sp>
        <p:nvSpPr>
          <p:cNvPr id="5" name="Title 4"/>
          <p:cNvSpPr>
            <a:spLocks noGrp="1"/>
          </p:cNvSpPr>
          <p:nvPr>
            <p:ph type="ctrTitle"/>
          </p:nvPr>
        </p:nvSpPr>
        <p:spPr>
          <a:xfrm>
            <a:off x="474133" y="701457"/>
            <a:ext cx="8225367" cy="1487337"/>
          </a:xfrm>
        </p:spPr>
        <p:txBody>
          <a:bodyPr/>
          <a:lstStyle/>
          <a:p>
            <a:pPr>
              <a:lnSpc>
                <a:spcPct val="200000"/>
              </a:lnSpc>
            </a:pPr>
            <a:br>
              <a:rPr lang="en-US" dirty="0"/>
            </a:br>
            <a:br>
              <a:rPr lang="en-US" dirty="0"/>
            </a:br>
            <a:br>
              <a:rPr lang="en-US" dirty="0"/>
            </a:br>
            <a:r>
              <a:rPr lang="en-US" dirty="0"/>
              <a:t>Stat 4600</a:t>
            </a:r>
            <a:br>
              <a:rPr lang="en-US" dirty="0"/>
            </a:br>
            <a:r>
              <a:rPr lang="en-US" sz="2800" dirty="0"/>
              <a:t>INTERMEDIARY STATISTICAL MODELLING &amp; ANALYTICS </a:t>
            </a:r>
          </a:p>
        </p:txBody>
      </p:sp>
      <p:sp>
        <p:nvSpPr>
          <p:cNvPr id="6" name="Text Placeholder 5"/>
          <p:cNvSpPr>
            <a:spLocks noGrp="1"/>
          </p:cNvSpPr>
          <p:nvPr>
            <p:ph type="body" sz="quarter" idx="10"/>
          </p:nvPr>
        </p:nvSpPr>
        <p:spPr>
          <a:xfrm>
            <a:off x="443207" y="1631626"/>
            <a:ext cx="8270124" cy="952592"/>
          </a:xfrm>
        </p:spPr>
        <p:txBody>
          <a:bodyPr/>
          <a:lstStyle/>
          <a:p>
            <a:r>
              <a:rPr lang="en-US" dirty="0"/>
              <a:t>6</a:t>
            </a:r>
            <a:r>
              <a:rPr lang="en-US" baseline="30000" dirty="0"/>
              <a:t>th</a:t>
            </a:r>
            <a:r>
              <a:rPr lang="en-US" dirty="0"/>
              <a:t> November, 2021</a:t>
            </a:r>
          </a:p>
        </p:txBody>
      </p:sp>
    </p:spTree>
    <p:extLst>
      <p:ext uri="{BB962C8B-B14F-4D97-AF65-F5344CB8AC3E}">
        <p14:creationId xmlns:p14="http://schemas.microsoft.com/office/powerpoint/2010/main" val="150748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trips(downLeft)">
                                      <p:cBhvr>
                                        <p:cTn id="12" dur="1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F8F5-7896-4927-80E2-9760C5439BE8}"/>
              </a:ext>
            </a:extLst>
          </p:cNvPr>
          <p:cNvSpPr>
            <a:spLocks noGrp="1"/>
          </p:cNvSpPr>
          <p:nvPr>
            <p:ph type="ctrTitle"/>
          </p:nvPr>
        </p:nvSpPr>
        <p:spPr/>
        <p:txBody>
          <a:bodyPr/>
          <a:lstStyle/>
          <a:p>
            <a:r>
              <a:rPr lang="en-GB">
                <a:ea typeface="ＭＳ Ｐゴシック"/>
              </a:rPr>
              <a:t>Analysis:</a:t>
            </a:r>
            <a:endParaRPr lang="en-GB"/>
          </a:p>
        </p:txBody>
      </p:sp>
    </p:spTree>
    <p:extLst>
      <p:ext uri="{BB962C8B-B14F-4D97-AF65-F5344CB8AC3E}">
        <p14:creationId xmlns:p14="http://schemas.microsoft.com/office/powerpoint/2010/main" val="61122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A6B2-5E8C-46BF-A8DA-CD976E89E7B0}"/>
              </a:ext>
            </a:extLst>
          </p:cNvPr>
          <p:cNvSpPr>
            <a:spLocks noGrp="1"/>
          </p:cNvSpPr>
          <p:nvPr>
            <p:ph type="title"/>
          </p:nvPr>
        </p:nvSpPr>
        <p:spPr/>
        <p:txBody>
          <a:bodyPr/>
          <a:lstStyle/>
          <a:p>
            <a:r>
              <a:rPr lang="en-US">
                <a:cs typeface="Calibri"/>
              </a:rPr>
              <a:t>Analysis and Modelling methods:</a:t>
            </a:r>
            <a:endParaRPr lang="en-US"/>
          </a:p>
        </p:txBody>
      </p:sp>
      <p:sp>
        <p:nvSpPr>
          <p:cNvPr id="3" name="Content Placeholder 2">
            <a:extLst>
              <a:ext uri="{FF2B5EF4-FFF2-40B4-BE49-F238E27FC236}">
                <a16:creationId xmlns:a16="http://schemas.microsoft.com/office/drawing/2014/main" id="{0D3CAB4E-7C49-456F-8932-7AE26A4A2083}"/>
              </a:ext>
            </a:extLst>
          </p:cNvPr>
          <p:cNvSpPr>
            <a:spLocks noGrp="1"/>
          </p:cNvSpPr>
          <p:nvPr>
            <p:ph idx="1"/>
          </p:nvPr>
        </p:nvSpPr>
        <p:spPr>
          <a:xfrm>
            <a:off x="457200" y="676885"/>
            <a:ext cx="8696903" cy="4543548"/>
          </a:xfrm>
        </p:spPr>
        <p:txBody>
          <a:bodyPr lIns="91440" tIns="45720" rIns="91440" bIns="45720" anchor="t"/>
          <a:lstStyle/>
          <a:p>
            <a:endParaRPr lang="en-US" sz="2000" dirty="0">
              <a:ea typeface="+mn-lt"/>
              <a:cs typeface="+mn-lt"/>
            </a:endParaRPr>
          </a:p>
          <a:p>
            <a:endParaRPr lang="en-GB" sz="2000" dirty="0">
              <a:ea typeface="+mn-lt"/>
              <a:cs typeface="+mn-lt"/>
            </a:endParaRPr>
          </a:p>
          <a:p>
            <a:r>
              <a:rPr lang="en-US" sz="2000" dirty="0">
                <a:ea typeface="+mn-lt"/>
                <a:cs typeface="+mn-lt"/>
              </a:rPr>
              <a:t>Descriptive analysis </a:t>
            </a:r>
            <a:endParaRPr lang="en-GB" sz="2000" dirty="0">
              <a:ea typeface="+mn-lt"/>
              <a:cs typeface="+mn-lt"/>
            </a:endParaRPr>
          </a:p>
          <a:p>
            <a:r>
              <a:rPr lang="en-US" sz="2000" dirty="0">
                <a:ea typeface="+mn-lt"/>
                <a:cs typeface="+mn-lt"/>
              </a:rPr>
              <a:t>Diagnostic Analysis</a:t>
            </a:r>
          </a:p>
          <a:p>
            <a:r>
              <a:rPr lang="en-US" sz="2000" dirty="0">
                <a:ea typeface="+mn-lt"/>
                <a:cs typeface="+mn-lt"/>
              </a:rPr>
              <a:t>Predictive Analysis</a:t>
            </a:r>
          </a:p>
          <a:p>
            <a:r>
              <a:rPr lang="en-US" sz="2000" dirty="0">
                <a:ea typeface="+mn-lt"/>
                <a:cs typeface="+mn-lt"/>
              </a:rPr>
              <a:t>Prescriptive analysis </a:t>
            </a:r>
            <a:endParaRPr lang="en-GB" sz="2000" dirty="0">
              <a:ea typeface="+mn-lt"/>
              <a:cs typeface="+mn-lt"/>
            </a:endParaRPr>
          </a:p>
          <a:p>
            <a:endParaRPr lang="en-US" sz="2000" dirty="0">
              <a:ea typeface="+mn-lt"/>
              <a:cs typeface="+mn-lt"/>
            </a:endParaRPr>
          </a:p>
          <a:p>
            <a:r>
              <a:rPr lang="en-US" sz="2000" dirty="0">
                <a:ea typeface="+mn-lt"/>
                <a:cs typeface="+mn-lt"/>
              </a:rPr>
              <a:t>Charts, graphs, and tables will be created to visualize data on the dependent variables and independent variables by grouping the data into classes.</a:t>
            </a:r>
            <a:endParaRPr lang="en-GB" sz="2000" dirty="0">
              <a:ea typeface="+mn-lt"/>
              <a:cs typeface="+mn-lt"/>
            </a:endParaRPr>
          </a:p>
          <a:p>
            <a:endParaRPr lang="en-US" sz="2000" dirty="0">
              <a:ea typeface="+mn-lt"/>
              <a:cs typeface="+mn-lt"/>
            </a:endParaRPr>
          </a:p>
          <a:p>
            <a:r>
              <a:rPr lang="en-US" sz="2000" dirty="0">
                <a:ea typeface="+mn-lt"/>
                <a:cs typeface="+mn-lt"/>
              </a:rPr>
              <a:t>Next, using data visualization, we provide analysis for the risk department.</a:t>
            </a:r>
            <a:endParaRPr lang="en-GB" sz="2000" dirty="0">
              <a:ea typeface="+mn-lt"/>
              <a:cs typeface="+mn-lt"/>
            </a:endParaRPr>
          </a:p>
          <a:p>
            <a:pPr marL="0" indent="0">
              <a:buNone/>
            </a:pPr>
            <a:endParaRPr lang="en-US" sz="2000" dirty="0">
              <a:ea typeface="+mn-lt"/>
              <a:cs typeface="+mn-lt"/>
            </a:endParaRPr>
          </a:p>
          <a:p>
            <a:r>
              <a:rPr lang="en-US" sz="2000" dirty="0">
                <a:ea typeface="+mn-lt"/>
                <a:cs typeface="+mn-lt"/>
              </a:rPr>
              <a:t>For analysis Python programing language will be used for this project.</a:t>
            </a:r>
            <a:endParaRPr lang="en-GB" sz="2000" dirty="0">
              <a:ea typeface="+mn-lt"/>
              <a:cs typeface="+mn-lt"/>
            </a:endParaRPr>
          </a:p>
          <a:p>
            <a:endParaRPr lang="en-GB" sz="2000" dirty="0">
              <a:cs typeface="+mn-lt"/>
            </a:endParaRPr>
          </a:p>
        </p:txBody>
      </p:sp>
      <p:sp>
        <p:nvSpPr>
          <p:cNvPr id="4" name="Slide Number Placeholder 3">
            <a:extLst>
              <a:ext uri="{FF2B5EF4-FFF2-40B4-BE49-F238E27FC236}">
                <a16:creationId xmlns:a16="http://schemas.microsoft.com/office/drawing/2014/main" id="{9ADC7014-8E65-4713-B1C2-C597B2571F1C}"/>
              </a:ext>
            </a:extLst>
          </p:cNvPr>
          <p:cNvSpPr>
            <a:spLocks noGrp="1"/>
          </p:cNvSpPr>
          <p:nvPr>
            <p:ph type="sldNum" sz="quarter" idx="4"/>
          </p:nvPr>
        </p:nvSpPr>
        <p:spPr/>
        <p:txBody>
          <a:bodyPr/>
          <a:lstStyle/>
          <a:p>
            <a:fld id="{9257DAD1-48AB-8A4C-A054-135C0212BAAD}" type="slidenum">
              <a:rPr lang="en-US" smtClean="0"/>
              <a:pPr/>
              <a:t>11</a:t>
            </a:fld>
            <a:endParaRPr lang="en-US"/>
          </a:p>
        </p:txBody>
      </p:sp>
    </p:spTree>
    <p:extLst>
      <p:ext uri="{BB962C8B-B14F-4D97-AF65-F5344CB8AC3E}">
        <p14:creationId xmlns:p14="http://schemas.microsoft.com/office/powerpoint/2010/main" val="252937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E726-4CA4-4195-8602-EB263C093FFA}"/>
              </a:ext>
            </a:extLst>
          </p:cNvPr>
          <p:cNvSpPr>
            <a:spLocks noGrp="1"/>
          </p:cNvSpPr>
          <p:nvPr>
            <p:ph type="title"/>
          </p:nvPr>
        </p:nvSpPr>
        <p:spPr/>
        <p:txBody>
          <a:bodyPr/>
          <a:lstStyle/>
          <a:p>
            <a:r>
              <a:rPr lang="en-US">
                <a:ea typeface="ＭＳ Ｐゴシック"/>
              </a:rPr>
              <a:t>Exploratory Data Analysis</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4257E410-035D-449D-8B18-4A31043D6FD1}"/>
              </a:ext>
            </a:extLst>
          </p:cNvPr>
          <p:cNvPicPr>
            <a:picLocks noGrp="1" noChangeAspect="1"/>
          </p:cNvPicPr>
          <p:nvPr>
            <p:ph idx="1"/>
          </p:nvPr>
        </p:nvPicPr>
        <p:blipFill rotWithShape="1">
          <a:blip r:embed="rId2"/>
          <a:srcRect l="11236" t="47179" r="10915" b="38974"/>
          <a:stretch/>
        </p:blipFill>
        <p:spPr>
          <a:xfrm>
            <a:off x="458969" y="1251413"/>
            <a:ext cx="8073681" cy="897369"/>
          </a:xfrm>
        </p:spPr>
      </p:pic>
      <p:sp>
        <p:nvSpPr>
          <p:cNvPr id="4" name="Slide Number Placeholder 3">
            <a:extLst>
              <a:ext uri="{FF2B5EF4-FFF2-40B4-BE49-F238E27FC236}">
                <a16:creationId xmlns:a16="http://schemas.microsoft.com/office/drawing/2014/main" id="{DF846AA4-8840-4272-A2DE-71C260A1DEE2}"/>
              </a:ext>
            </a:extLst>
          </p:cNvPr>
          <p:cNvSpPr>
            <a:spLocks noGrp="1"/>
          </p:cNvSpPr>
          <p:nvPr>
            <p:ph type="sldNum" sz="quarter" idx="4"/>
          </p:nvPr>
        </p:nvSpPr>
        <p:spPr/>
        <p:txBody>
          <a:bodyPr/>
          <a:lstStyle/>
          <a:p>
            <a:fld id="{9257DAD1-48AB-8A4C-A054-135C0212BAAD}" type="slidenum">
              <a:rPr lang="en-US" smtClean="0"/>
              <a:pPr/>
              <a:t>12</a:t>
            </a:fld>
            <a:endParaRPr lang="en-US"/>
          </a:p>
        </p:txBody>
      </p:sp>
      <p:sp>
        <p:nvSpPr>
          <p:cNvPr id="6" name="TextBox 5">
            <a:extLst>
              <a:ext uri="{FF2B5EF4-FFF2-40B4-BE49-F238E27FC236}">
                <a16:creationId xmlns:a16="http://schemas.microsoft.com/office/drawing/2014/main" id="{22D7E20B-4646-4780-A264-1134533252A4}"/>
              </a:ext>
            </a:extLst>
          </p:cNvPr>
          <p:cNvSpPr txBox="1"/>
          <p:nvPr/>
        </p:nvSpPr>
        <p:spPr>
          <a:xfrm>
            <a:off x="657809" y="2219572"/>
            <a:ext cx="79100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dataset comprises of 537667 observations and 19 characteristics</a:t>
            </a:r>
          </a:p>
          <a:p>
            <a:pPr marL="285750" indent="-285750">
              <a:buFont typeface="Arial"/>
              <a:buChar char="•"/>
            </a:pPr>
            <a:r>
              <a:rPr lang="en-US">
                <a:cs typeface="Calibri"/>
              </a:rPr>
              <a:t>Out of which Target is the dependent variable and the rest 18 are independent variables</a:t>
            </a:r>
          </a:p>
        </p:txBody>
      </p:sp>
      <p:pic>
        <p:nvPicPr>
          <p:cNvPr id="3" name="Picture 6" descr="Table&#10;&#10;Description automatically generated">
            <a:extLst>
              <a:ext uri="{FF2B5EF4-FFF2-40B4-BE49-F238E27FC236}">
                <a16:creationId xmlns:a16="http://schemas.microsoft.com/office/drawing/2014/main" id="{9CDAB830-F5F1-4521-9211-3DB7C876C1F2}"/>
              </a:ext>
            </a:extLst>
          </p:cNvPr>
          <p:cNvPicPr>
            <a:picLocks noChangeAspect="1"/>
          </p:cNvPicPr>
          <p:nvPr/>
        </p:nvPicPr>
        <p:blipFill>
          <a:blip r:embed="rId3"/>
          <a:stretch>
            <a:fillRect/>
          </a:stretch>
        </p:blipFill>
        <p:spPr>
          <a:xfrm>
            <a:off x="454903" y="3252807"/>
            <a:ext cx="6017119" cy="2856646"/>
          </a:xfrm>
          <a:prstGeom prst="rect">
            <a:avLst/>
          </a:prstGeom>
        </p:spPr>
      </p:pic>
      <p:sp>
        <p:nvSpPr>
          <p:cNvPr id="7" name="TextBox 1">
            <a:extLst>
              <a:ext uri="{FF2B5EF4-FFF2-40B4-BE49-F238E27FC236}">
                <a16:creationId xmlns:a16="http://schemas.microsoft.com/office/drawing/2014/main" id="{AD524BEF-A169-4BED-83FF-E3FD1EDFB6B1}"/>
              </a:ext>
            </a:extLst>
          </p:cNvPr>
          <p:cNvSpPr txBox="1"/>
          <p:nvPr/>
        </p:nvSpPr>
        <p:spPr>
          <a:xfrm>
            <a:off x="4066588" y="4451827"/>
            <a:ext cx="5006870" cy="6693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cs typeface="Calibri"/>
              </a:rPr>
              <a:t>The data has float, integer values and objects</a:t>
            </a:r>
          </a:p>
          <a:p>
            <a:pPr marL="285750" indent="-285750">
              <a:buFont typeface="Arial"/>
              <a:buChar char="•"/>
            </a:pPr>
            <a:r>
              <a:rPr lang="en-US">
                <a:cs typeface="Calibri"/>
              </a:rPr>
              <a:t>No variable-column has null/missing values</a:t>
            </a:r>
          </a:p>
        </p:txBody>
      </p:sp>
    </p:spTree>
    <p:extLst>
      <p:ext uri="{BB962C8B-B14F-4D97-AF65-F5344CB8AC3E}">
        <p14:creationId xmlns:p14="http://schemas.microsoft.com/office/powerpoint/2010/main" val="316517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1C15-9351-4343-942F-C5FA41E7E6A5}"/>
              </a:ext>
            </a:extLst>
          </p:cNvPr>
          <p:cNvSpPr>
            <a:spLocks noGrp="1"/>
          </p:cNvSpPr>
          <p:nvPr>
            <p:ph type="title"/>
          </p:nvPr>
        </p:nvSpPr>
        <p:spPr/>
        <p:txBody>
          <a:bodyPr/>
          <a:lstStyle/>
          <a:p>
            <a:r>
              <a:rPr lang="en-US">
                <a:ea typeface="+mj-lt"/>
                <a:cs typeface="+mj-lt"/>
              </a:rPr>
              <a:t>Exploratory Data Analysis Cont.</a:t>
            </a:r>
            <a:endParaRPr lang="en-US"/>
          </a:p>
        </p:txBody>
      </p:sp>
      <p:pic>
        <p:nvPicPr>
          <p:cNvPr id="5" name="Picture 5">
            <a:extLst>
              <a:ext uri="{FF2B5EF4-FFF2-40B4-BE49-F238E27FC236}">
                <a16:creationId xmlns:a16="http://schemas.microsoft.com/office/drawing/2014/main" id="{88857DE4-C57F-4567-A108-BA1805874D86}"/>
              </a:ext>
            </a:extLst>
          </p:cNvPr>
          <p:cNvPicPr>
            <a:picLocks noGrp="1" noChangeAspect="1"/>
          </p:cNvPicPr>
          <p:nvPr>
            <p:ph idx="1"/>
          </p:nvPr>
        </p:nvPicPr>
        <p:blipFill rotWithShape="1">
          <a:blip r:embed="rId2"/>
          <a:srcRect l="12199" t="39744" r="10915" b="22564"/>
          <a:stretch/>
        </p:blipFill>
        <p:spPr>
          <a:xfrm>
            <a:off x="284019" y="1664258"/>
            <a:ext cx="8563504" cy="2622306"/>
          </a:xfrm>
        </p:spPr>
      </p:pic>
      <p:sp>
        <p:nvSpPr>
          <p:cNvPr id="4" name="Slide Number Placeholder 3">
            <a:extLst>
              <a:ext uri="{FF2B5EF4-FFF2-40B4-BE49-F238E27FC236}">
                <a16:creationId xmlns:a16="http://schemas.microsoft.com/office/drawing/2014/main" id="{04486B39-D517-4379-8FE7-7D359D9C0A0B}"/>
              </a:ext>
            </a:extLst>
          </p:cNvPr>
          <p:cNvSpPr>
            <a:spLocks noGrp="1"/>
          </p:cNvSpPr>
          <p:nvPr>
            <p:ph type="sldNum" sz="quarter" idx="4"/>
          </p:nvPr>
        </p:nvSpPr>
        <p:spPr/>
        <p:txBody>
          <a:bodyPr/>
          <a:lstStyle/>
          <a:p>
            <a:fld id="{9257DAD1-48AB-8A4C-A054-135C0212BAAD}" type="slidenum">
              <a:rPr lang="en-US" smtClean="0"/>
              <a:pPr/>
              <a:t>13</a:t>
            </a:fld>
            <a:endParaRPr lang="en-US"/>
          </a:p>
        </p:txBody>
      </p:sp>
      <p:sp>
        <p:nvSpPr>
          <p:cNvPr id="6" name="TextBox 5">
            <a:extLst>
              <a:ext uri="{FF2B5EF4-FFF2-40B4-BE49-F238E27FC236}">
                <a16:creationId xmlns:a16="http://schemas.microsoft.com/office/drawing/2014/main" id="{EBFDBADE-E194-45F2-A9B6-33CAC6D5F22A}"/>
              </a:ext>
            </a:extLst>
          </p:cNvPr>
          <p:cNvSpPr txBox="1"/>
          <p:nvPr/>
        </p:nvSpPr>
        <p:spPr>
          <a:xfrm>
            <a:off x="459532" y="4471696"/>
            <a:ext cx="83882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The mean is larger than the median, the histogram is right-skewed distribution and vice-versa</a:t>
            </a:r>
          </a:p>
          <a:p>
            <a:pPr marL="285750" indent="-285750">
              <a:buFont typeface="Arial"/>
              <a:buChar char="•"/>
            </a:pPr>
            <a:r>
              <a:rPr lang="en-US" dirty="0">
                <a:cs typeface="Calibri"/>
              </a:rPr>
              <a:t>There is notably a large difference between the 75th %tile and max values of the variable Annual Income, which means that in this variable, we have a lot of outliers</a:t>
            </a:r>
          </a:p>
        </p:txBody>
      </p:sp>
    </p:spTree>
    <p:extLst>
      <p:ext uri="{BB962C8B-B14F-4D97-AF65-F5344CB8AC3E}">
        <p14:creationId xmlns:p14="http://schemas.microsoft.com/office/powerpoint/2010/main" val="333575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17F9-4D1A-4BE0-9A02-8FA3D5E93721}"/>
              </a:ext>
            </a:extLst>
          </p:cNvPr>
          <p:cNvSpPr>
            <a:spLocks noGrp="1"/>
          </p:cNvSpPr>
          <p:nvPr>
            <p:ph type="title"/>
          </p:nvPr>
        </p:nvSpPr>
        <p:spPr/>
        <p:txBody>
          <a:bodyPr/>
          <a:lstStyle/>
          <a:p>
            <a:r>
              <a:rPr lang="en-US">
                <a:ea typeface="+mj-lt"/>
                <a:cs typeface="+mj-lt"/>
              </a:rPr>
              <a:t>Exploratory Data Analysis Cont.</a:t>
            </a:r>
            <a:endParaRPr lang="en-US"/>
          </a:p>
        </p:txBody>
      </p:sp>
      <p:sp>
        <p:nvSpPr>
          <p:cNvPr id="4" name="Slide Number Placeholder 3">
            <a:extLst>
              <a:ext uri="{FF2B5EF4-FFF2-40B4-BE49-F238E27FC236}">
                <a16:creationId xmlns:a16="http://schemas.microsoft.com/office/drawing/2014/main" id="{83638C0D-A2F1-4827-9F75-9604F43A0532}"/>
              </a:ext>
            </a:extLst>
          </p:cNvPr>
          <p:cNvSpPr>
            <a:spLocks noGrp="1"/>
          </p:cNvSpPr>
          <p:nvPr>
            <p:ph type="sldNum" sz="quarter" idx="4"/>
          </p:nvPr>
        </p:nvSpPr>
        <p:spPr/>
        <p:txBody>
          <a:bodyPr/>
          <a:lstStyle/>
          <a:p>
            <a:fld id="{9257DAD1-48AB-8A4C-A054-135C0212BAAD}" type="slidenum">
              <a:rPr lang="en-US" smtClean="0"/>
              <a:pPr/>
              <a:t>14</a:t>
            </a:fld>
            <a:endParaRPr lang="en-US"/>
          </a:p>
        </p:txBody>
      </p:sp>
      <p:pic>
        <p:nvPicPr>
          <p:cNvPr id="6" name="Picture 6" descr="Chart, box and whisker chart&#10;&#10;Description automatically generated">
            <a:extLst>
              <a:ext uri="{FF2B5EF4-FFF2-40B4-BE49-F238E27FC236}">
                <a16:creationId xmlns:a16="http://schemas.microsoft.com/office/drawing/2014/main" id="{CB524D60-1484-4F9D-815A-2A2617A7DE5F}"/>
              </a:ext>
            </a:extLst>
          </p:cNvPr>
          <p:cNvPicPr>
            <a:picLocks noChangeAspect="1"/>
          </p:cNvPicPr>
          <p:nvPr/>
        </p:nvPicPr>
        <p:blipFill>
          <a:blip r:embed="rId2"/>
          <a:stretch>
            <a:fillRect/>
          </a:stretch>
        </p:blipFill>
        <p:spPr>
          <a:xfrm>
            <a:off x="236642" y="1429391"/>
            <a:ext cx="4075742" cy="2666676"/>
          </a:xfrm>
          <a:prstGeom prst="rect">
            <a:avLst/>
          </a:prstGeom>
        </p:spPr>
      </p:pic>
      <p:pic>
        <p:nvPicPr>
          <p:cNvPr id="7" name="Picture 10" descr="Chart, box and whisker chart&#10;&#10;Description automatically generated">
            <a:extLst>
              <a:ext uri="{FF2B5EF4-FFF2-40B4-BE49-F238E27FC236}">
                <a16:creationId xmlns:a16="http://schemas.microsoft.com/office/drawing/2014/main" id="{061F1F10-7EE5-471E-819E-157A0213BFA9}"/>
              </a:ext>
            </a:extLst>
          </p:cNvPr>
          <p:cNvPicPr>
            <a:picLocks noChangeAspect="1"/>
          </p:cNvPicPr>
          <p:nvPr/>
        </p:nvPicPr>
        <p:blipFill>
          <a:blip r:embed="rId3"/>
          <a:stretch>
            <a:fillRect/>
          </a:stretch>
        </p:blipFill>
        <p:spPr>
          <a:xfrm>
            <a:off x="4337656" y="3235029"/>
            <a:ext cx="4202104" cy="2742867"/>
          </a:xfrm>
          <a:prstGeom prst="rect">
            <a:avLst/>
          </a:prstGeom>
        </p:spPr>
      </p:pic>
    </p:spTree>
    <p:extLst>
      <p:ext uri="{BB962C8B-B14F-4D97-AF65-F5344CB8AC3E}">
        <p14:creationId xmlns:p14="http://schemas.microsoft.com/office/powerpoint/2010/main" val="424730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2A57-C17E-40CC-B4B3-9FE53ED3791A}"/>
              </a:ext>
            </a:extLst>
          </p:cNvPr>
          <p:cNvSpPr>
            <a:spLocks noGrp="1"/>
          </p:cNvSpPr>
          <p:nvPr>
            <p:ph type="title"/>
          </p:nvPr>
        </p:nvSpPr>
        <p:spPr>
          <a:xfrm>
            <a:off x="82171" y="-357905"/>
            <a:ext cx="6540500" cy="1142470"/>
          </a:xfrm>
        </p:spPr>
        <p:txBody>
          <a:bodyPr/>
          <a:lstStyle/>
          <a:p>
            <a:r>
              <a:rPr lang="en-GB">
                <a:ea typeface="ＭＳ Ｐゴシック"/>
              </a:rPr>
              <a:t>Simple Linear Regression Analysis:</a:t>
            </a:r>
            <a:endParaRPr lang="en-GB"/>
          </a:p>
        </p:txBody>
      </p:sp>
      <p:sp>
        <p:nvSpPr>
          <p:cNvPr id="4" name="Slide Number Placeholder 3">
            <a:extLst>
              <a:ext uri="{FF2B5EF4-FFF2-40B4-BE49-F238E27FC236}">
                <a16:creationId xmlns:a16="http://schemas.microsoft.com/office/drawing/2014/main" id="{46169DC5-804B-4E13-A8CC-44BE928679CC}"/>
              </a:ext>
            </a:extLst>
          </p:cNvPr>
          <p:cNvSpPr>
            <a:spLocks noGrp="1"/>
          </p:cNvSpPr>
          <p:nvPr>
            <p:ph type="sldNum" sz="quarter" idx="4"/>
          </p:nvPr>
        </p:nvSpPr>
        <p:spPr/>
        <p:txBody>
          <a:bodyPr/>
          <a:lstStyle/>
          <a:p>
            <a:fld id="{9257DAD1-48AB-8A4C-A054-135C0212BAAD}" type="slidenum">
              <a:rPr lang="en-US" smtClean="0"/>
              <a:pPr/>
              <a:t>15</a:t>
            </a:fld>
            <a:endParaRPr lang="en-US"/>
          </a:p>
        </p:txBody>
      </p:sp>
      <p:pic>
        <p:nvPicPr>
          <p:cNvPr id="12" name="Picture 14" descr="Graphical user interface, website&#10;&#10;Description automatically generated">
            <a:extLst>
              <a:ext uri="{FF2B5EF4-FFF2-40B4-BE49-F238E27FC236}">
                <a16:creationId xmlns:a16="http://schemas.microsoft.com/office/drawing/2014/main" id="{B008C909-F387-40A9-91ED-F270EA9AF219}"/>
              </a:ext>
            </a:extLst>
          </p:cNvPr>
          <p:cNvPicPr>
            <a:picLocks noChangeAspect="1"/>
          </p:cNvPicPr>
          <p:nvPr/>
        </p:nvPicPr>
        <p:blipFill rotWithShape="1">
          <a:blip r:embed="rId2"/>
          <a:srcRect l="18777" t="47209" r="52693" b="22093"/>
          <a:stretch/>
        </p:blipFill>
        <p:spPr>
          <a:xfrm>
            <a:off x="214041" y="847830"/>
            <a:ext cx="4141461" cy="2774287"/>
          </a:xfrm>
          <a:prstGeom prst="rect">
            <a:avLst/>
          </a:prstGeom>
        </p:spPr>
      </p:pic>
      <p:pic>
        <p:nvPicPr>
          <p:cNvPr id="19" name="Picture 17" descr="Chart, bar chart&#10;&#10;Description automatically generated">
            <a:extLst>
              <a:ext uri="{FF2B5EF4-FFF2-40B4-BE49-F238E27FC236}">
                <a16:creationId xmlns:a16="http://schemas.microsoft.com/office/drawing/2014/main" id="{EF3E5101-6936-47D2-AABE-F3231C2EA193}"/>
              </a:ext>
            </a:extLst>
          </p:cNvPr>
          <p:cNvPicPr>
            <a:picLocks noGrp="1" noChangeAspect="1"/>
          </p:cNvPicPr>
          <p:nvPr>
            <p:ph idx="1"/>
          </p:nvPr>
        </p:nvPicPr>
        <p:blipFill rotWithShape="1">
          <a:blip r:embed="rId3"/>
          <a:srcRect l="19262" t="48205" r="52970" b="21795"/>
          <a:stretch/>
        </p:blipFill>
        <p:spPr>
          <a:xfrm>
            <a:off x="4727724" y="2189106"/>
            <a:ext cx="3896495" cy="2622701"/>
          </a:xfrm>
        </p:spPr>
      </p:pic>
      <p:pic>
        <p:nvPicPr>
          <p:cNvPr id="21" name="Picture 20" descr="Chart, bar chart&#10;&#10;Description automatically generated">
            <a:extLst>
              <a:ext uri="{FF2B5EF4-FFF2-40B4-BE49-F238E27FC236}">
                <a16:creationId xmlns:a16="http://schemas.microsoft.com/office/drawing/2014/main" id="{FA6963A5-D101-49B3-B0CE-A16251050090}"/>
              </a:ext>
            </a:extLst>
          </p:cNvPr>
          <p:cNvPicPr>
            <a:picLocks noChangeAspect="1"/>
          </p:cNvPicPr>
          <p:nvPr/>
        </p:nvPicPr>
        <p:blipFill rotWithShape="1">
          <a:blip r:embed="rId4"/>
          <a:srcRect l="19262" t="43846" r="53291" b="24872"/>
          <a:stretch/>
        </p:blipFill>
        <p:spPr>
          <a:xfrm>
            <a:off x="715560" y="3495390"/>
            <a:ext cx="3861496" cy="2774262"/>
          </a:xfrm>
          <a:prstGeom prst="rect">
            <a:avLst/>
          </a:prstGeom>
        </p:spPr>
      </p:pic>
    </p:spTree>
    <p:extLst>
      <p:ext uri="{BB962C8B-B14F-4D97-AF65-F5344CB8AC3E}">
        <p14:creationId xmlns:p14="http://schemas.microsoft.com/office/powerpoint/2010/main" val="320833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DD42F0-2EC3-4E27-A6BF-AA88A384F064}"/>
              </a:ext>
            </a:extLst>
          </p:cNvPr>
          <p:cNvSpPr>
            <a:spLocks noGrp="1"/>
          </p:cNvSpPr>
          <p:nvPr>
            <p:ph type="sldNum" sz="quarter" idx="4"/>
          </p:nvPr>
        </p:nvSpPr>
        <p:spPr/>
        <p:txBody>
          <a:bodyPr/>
          <a:lstStyle/>
          <a:p>
            <a:fld id="{9257DAD1-48AB-8A4C-A054-135C0212BAAD}" type="slidenum">
              <a:rPr lang="en-US" smtClean="0"/>
              <a:pPr/>
              <a:t>16</a:t>
            </a:fld>
            <a:endParaRPr lang="en-US"/>
          </a:p>
        </p:txBody>
      </p:sp>
      <p:pic>
        <p:nvPicPr>
          <p:cNvPr id="9" name="Picture 5" descr="Graphical user interface, text, application&#10;&#10;Description automatically generated">
            <a:extLst>
              <a:ext uri="{FF2B5EF4-FFF2-40B4-BE49-F238E27FC236}">
                <a16:creationId xmlns:a16="http://schemas.microsoft.com/office/drawing/2014/main" id="{96CCAEEE-8F10-4C70-9FCC-D10DF7E9B684}"/>
              </a:ext>
            </a:extLst>
          </p:cNvPr>
          <p:cNvPicPr>
            <a:picLocks noGrp="1" noChangeAspect="1"/>
          </p:cNvPicPr>
          <p:nvPr>
            <p:ph idx="1"/>
          </p:nvPr>
        </p:nvPicPr>
        <p:blipFill rotWithShape="1">
          <a:blip r:embed="rId2"/>
          <a:srcRect l="17908" t="40348" r="51297" b="27748"/>
          <a:stretch/>
        </p:blipFill>
        <p:spPr>
          <a:xfrm>
            <a:off x="140562" y="416289"/>
            <a:ext cx="4157320" cy="2707640"/>
          </a:xfrm>
        </p:spPr>
      </p:pic>
      <p:pic>
        <p:nvPicPr>
          <p:cNvPr id="11" name="Picture 8" descr="Graphical user interface&#10;&#10;Description automatically generated">
            <a:extLst>
              <a:ext uri="{FF2B5EF4-FFF2-40B4-BE49-F238E27FC236}">
                <a16:creationId xmlns:a16="http://schemas.microsoft.com/office/drawing/2014/main" id="{0AF31480-C10A-4E48-9360-0A1DFD53214F}"/>
              </a:ext>
            </a:extLst>
          </p:cNvPr>
          <p:cNvPicPr>
            <a:picLocks noChangeAspect="1"/>
          </p:cNvPicPr>
          <p:nvPr/>
        </p:nvPicPr>
        <p:blipFill rotWithShape="1">
          <a:blip r:embed="rId3"/>
          <a:srcRect l="18579" t="45928" r="44162" b="22638"/>
          <a:stretch/>
        </p:blipFill>
        <p:spPr>
          <a:xfrm>
            <a:off x="34990" y="3705328"/>
            <a:ext cx="4946373" cy="2601670"/>
          </a:xfrm>
          <a:prstGeom prst="rect">
            <a:avLst/>
          </a:prstGeom>
        </p:spPr>
      </p:pic>
      <p:pic>
        <p:nvPicPr>
          <p:cNvPr id="13" name="Picture 11" descr="Chart, bar chart&#10;&#10;Description automatically generated">
            <a:extLst>
              <a:ext uri="{FF2B5EF4-FFF2-40B4-BE49-F238E27FC236}">
                <a16:creationId xmlns:a16="http://schemas.microsoft.com/office/drawing/2014/main" id="{AAB2B529-4F5D-42D4-A0DA-3FE92C9830F2}"/>
              </a:ext>
            </a:extLst>
          </p:cNvPr>
          <p:cNvPicPr>
            <a:picLocks noChangeAspect="1"/>
          </p:cNvPicPr>
          <p:nvPr/>
        </p:nvPicPr>
        <p:blipFill rotWithShape="1">
          <a:blip r:embed="rId4"/>
          <a:srcRect l="18563" t="41795" r="47672" b="26923"/>
          <a:stretch/>
        </p:blipFill>
        <p:spPr>
          <a:xfrm>
            <a:off x="4140460" y="1384340"/>
            <a:ext cx="4344013" cy="2517668"/>
          </a:xfrm>
          <a:prstGeom prst="rect">
            <a:avLst/>
          </a:prstGeom>
        </p:spPr>
      </p:pic>
    </p:spTree>
    <p:extLst>
      <p:ext uri="{BB962C8B-B14F-4D97-AF65-F5344CB8AC3E}">
        <p14:creationId xmlns:p14="http://schemas.microsoft.com/office/powerpoint/2010/main" val="323585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095454-590A-48A8-BE11-637E5F0F656C}"/>
              </a:ext>
            </a:extLst>
          </p:cNvPr>
          <p:cNvSpPr>
            <a:spLocks noGrp="1"/>
          </p:cNvSpPr>
          <p:nvPr>
            <p:ph type="sldNum" sz="quarter" idx="4"/>
          </p:nvPr>
        </p:nvSpPr>
        <p:spPr/>
        <p:txBody>
          <a:bodyPr/>
          <a:lstStyle/>
          <a:p>
            <a:fld id="{9257DAD1-48AB-8A4C-A054-135C0212BAAD}" type="slidenum">
              <a:rPr lang="en-US" smtClean="0"/>
              <a:pPr/>
              <a:t>17</a:t>
            </a:fld>
            <a:endParaRPr lang="en-US"/>
          </a:p>
        </p:txBody>
      </p:sp>
      <p:pic>
        <p:nvPicPr>
          <p:cNvPr id="13" name="Picture 26" descr="Graphical user interface, text, application, email&#10;&#10;Description automatically generated">
            <a:extLst>
              <a:ext uri="{FF2B5EF4-FFF2-40B4-BE49-F238E27FC236}">
                <a16:creationId xmlns:a16="http://schemas.microsoft.com/office/drawing/2014/main" id="{80AA091A-C6FD-4EB5-8B41-EA305C7A604C}"/>
              </a:ext>
            </a:extLst>
          </p:cNvPr>
          <p:cNvPicPr>
            <a:picLocks noChangeAspect="1"/>
          </p:cNvPicPr>
          <p:nvPr/>
        </p:nvPicPr>
        <p:blipFill rotWithShape="1">
          <a:blip r:embed="rId2"/>
          <a:srcRect l="17978" t="43590" r="47512" b="25641"/>
          <a:stretch/>
        </p:blipFill>
        <p:spPr>
          <a:xfrm>
            <a:off x="179050" y="346308"/>
            <a:ext cx="4619853" cy="2552682"/>
          </a:xfrm>
          <a:prstGeom prst="rect">
            <a:avLst/>
          </a:prstGeom>
        </p:spPr>
      </p:pic>
      <p:pic>
        <p:nvPicPr>
          <p:cNvPr id="15" name="Picture 29" descr="Graphical user interface, text&#10;&#10;Description automatically generated">
            <a:extLst>
              <a:ext uri="{FF2B5EF4-FFF2-40B4-BE49-F238E27FC236}">
                <a16:creationId xmlns:a16="http://schemas.microsoft.com/office/drawing/2014/main" id="{18275CF0-C989-4703-87A8-644118EAC42B}"/>
              </a:ext>
            </a:extLst>
          </p:cNvPr>
          <p:cNvPicPr>
            <a:picLocks noGrp="1" noChangeAspect="1"/>
          </p:cNvPicPr>
          <p:nvPr>
            <p:ph idx="1"/>
          </p:nvPr>
        </p:nvPicPr>
        <p:blipFill rotWithShape="1">
          <a:blip r:embed="rId3"/>
          <a:srcRect l="18563" t="47179" r="52488" b="21538"/>
          <a:stretch/>
        </p:blipFill>
        <p:spPr>
          <a:xfrm>
            <a:off x="338236" y="3087177"/>
            <a:ext cx="4460478" cy="3030852"/>
          </a:xfrm>
        </p:spPr>
      </p:pic>
      <p:pic>
        <p:nvPicPr>
          <p:cNvPr id="17" name="Picture 32" descr="Graphical user interface, text, application, email&#10;&#10;Description automatically generated">
            <a:extLst>
              <a:ext uri="{FF2B5EF4-FFF2-40B4-BE49-F238E27FC236}">
                <a16:creationId xmlns:a16="http://schemas.microsoft.com/office/drawing/2014/main" id="{6E4074CD-99C4-4412-B77D-F8856A505713}"/>
              </a:ext>
            </a:extLst>
          </p:cNvPr>
          <p:cNvPicPr>
            <a:picLocks noChangeAspect="1"/>
          </p:cNvPicPr>
          <p:nvPr/>
        </p:nvPicPr>
        <p:blipFill rotWithShape="1">
          <a:blip r:embed="rId4"/>
          <a:srcRect l="18750" t="46645" r="51862" b="23323"/>
          <a:stretch/>
        </p:blipFill>
        <p:spPr>
          <a:xfrm>
            <a:off x="4797703" y="2060809"/>
            <a:ext cx="4272291" cy="2733230"/>
          </a:xfrm>
          <a:prstGeom prst="rect">
            <a:avLst/>
          </a:prstGeom>
        </p:spPr>
      </p:pic>
    </p:spTree>
    <p:extLst>
      <p:ext uri="{BB962C8B-B14F-4D97-AF65-F5344CB8AC3E}">
        <p14:creationId xmlns:p14="http://schemas.microsoft.com/office/powerpoint/2010/main" val="346200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7FC53-5D2B-4CE1-85B9-6445DAFA2ED3}"/>
              </a:ext>
            </a:extLst>
          </p:cNvPr>
          <p:cNvSpPr>
            <a:spLocks noGrp="1"/>
          </p:cNvSpPr>
          <p:nvPr>
            <p:ph type="sldNum" sz="quarter" idx="4"/>
          </p:nvPr>
        </p:nvSpPr>
        <p:spPr/>
        <p:txBody>
          <a:bodyPr/>
          <a:lstStyle/>
          <a:p>
            <a:fld id="{9257DAD1-48AB-8A4C-A054-135C0212BAAD}" type="slidenum">
              <a:rPr lang="en-US" smtClean="0"/>
              <a:pPr/>
              <a:t>18</a:t>
            </a:fld>
            <a:endParaRPr lang="en-US"/>
          </a:p>
        </p:txBody>
      </p:sp>
      <p:sp>
        <p:nvSpPr>
          <p:cNvPr id="2" name="TextBox 1">
            <a:extLst>
              <a:ext uri="{FF2B5EF4-FFF2-40B4-BE49-F238E27FC236}">
                <a16:creationId xmlns:a16="http://schemas.microsoft.com/office/drawing/2014/main" id="{775B91A6-0A36-4E90-999B-67D4ACAB71F6}"/>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cs typeface="Calibri"/>
            </a:endParaRPr>
          </a:p>
        </p:txBody>
      </p:sp>
      <p:pic>
        <p:nvPicPr>
          <p:cNvPr id="3" name="Picture 35" descr="Graphical user interface, application&#10;&#10;Description automatically generated">
            <a:extLst>
              <a:ext uri="{FF2B5EF4-FFF2-40B4-BE49-F238E27FC236}">
                <a16:creationId xmlns:a16="http://schemas.microsoft.com/office/drawing/2014/main" id="{0E2D9E01-15FF-459F-AAAD-5E06FBEC0A45}"/>
              </a:ext>
            </a:extLst>
          </p:cNvPr>
          <p:cNvPicPr>
            <a:picLocks noGrp="1" noChangeAspect="1"/>
          </p:cNvPicPr>
          <p:nvPr>
            <p:ph idx="1"/>
          </p:nvPr>
        </p:nvPicPr>
        <p:blipFill rotWithShape="1">
          <a:blip r:embed="rId2"/>
          <a:srcRect l="18563" t="46154" r="51846" b="23590"/>
          <a:stretch/>
        </p:blipFill>
        <p:spPr>
          <a:xfrm>
            <a:off x="198276" y="497932"/>
            <a:ext cx="4063946" cy="2599361"/>
          </a:xfrm>
        </p:spPr>
      </p:pic>
      <p:pic>
        <p:nvPicPr>
          <p:cNvPr id="10" name="Picture 38" descr="Graphical user interface, text, application&#10;&#10;Description automatically generated">
            <a:extLst>
              <a:ext uri="{FF2B5EF4-FFF2-40B4-BE49-F238E27FC236}">
                <a16:creationId xmlns:a16="http://schemas.microsoft.com/office/drawing/2014/main" id="{2033D026-2F5B-47DA-B8EE-028C19A8D55B}"/>
              </a:ext>
            </a:extLst>
          </p:cNvPr>
          <p:cNvPicPr>
            <a:picLocks noChangeAspect="1"/>
          </p:cNvPicPr>
          <p:nvPr/>
        </p:nvPicPr>
        <p:blipFill rotWithShape="1">
          <a:blip r:embed="rId3"/>
          <a:srcRect l="18510" t="50524" r="52065" b="19208"/>
          <a:stretch/>
        </p:blipFill>
        <p:spPr>
          <a:xfrm>
            <a:off x="4058816" y="3098840"/>
            <a:ext cx="4517843" cy="2954909"/>
          </a:xfrm>
          <a:prstGeom prst="rect">
            <a:avLst/>
          </a:prstGeom>
        </p:spPr>
      </p:pic>
    </p:spTree>
    <p:extLst>
      <p:ext uri="{BB962C8B-B14F-4D97-AF65-F5344CB8AC3E}">
        <p14:creationId xmlns:p14="http://schemas.microsoft.com/office/powerpoint/2010/main" val="230012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4EA27-C070-4F27-BE0D-994DEF5C3CCE}"/>
              </a:ext>
            </a:extLst>
          </p:cNvPr>
          <p:cNvSpPr>
            <a:spLocks noGrp="1"/>
          </p:cNvSpPr>
          <p:nvPr>
            <p:ph type="sldNum" sz="quarter" idx="12"/>
          </p:nvPr>
        </p:nvSpPr>
        <p:spPr/>
        <p:txBody>
          <a:bodyPr/>
          <a:lstStyle/>
          <a:p>
            <a:fld id="{9257DAD1-48AB-8A4C-A054-135C0212BAAD}" type="slidenum">
              <a:rPr lang="en-US" smtClean="0"/>
              <a:pPr/>
              <a:t>19</a:t>
            </a:fld>
            <a:endParaRPr lang="en-US"/>
          </a:p>
        </p:txBody>
      </p:sp>
      <p:sp>
        <p:nvSpPr>
          <p:cNvPr id="6" name="Title 1">
            <a:extLst>
              <a:ext uri="{FF2B5EF4-FFF2-40B4-BE49-F238E27FC236}">
                <a16:creationId xmlns:a16="http://schemas.microsoft.com/office/drawing/2014/main" id="{4E433000-0A63-4A8D-8C8B-6CB5261C6E61}"/>
              </a:ext>
            </a:extLst>
          </p:cNvPr>
          <p:cNvSpPr txBox="1">
            <a:spLocks/>
          </p:cNvSpPr>
          <p:nvPr/>
        </p:nvSpPr>
        <p:spPr>
          <a:xfrm>
            <a:off x="274829" y="457299"/>
            <a:ext cx="3391419" cy="500991"/>
          </a:xfrm>
          <a:prstGeom prst="rect">
            <a:avLst/>
          </a:prstGeom>
        </p:spPr>
        <p:txBody>
          <a:bodyPr lIns="91440" tIns="45720" rIns="91440" bIns="45720" anchor="t"/>
          <a:lstStyle>
            <a:lvl1pPr algn="l" defTabSz="457200" rtl="0" eaLnBrk="0" fontAlgn="base" hangingPunct="0">
              <a:lnSpc>
                <a:spcPts val="3400"/>
              </a:lnSpc>
              <a:spcBef>
                <a:spcPct val="0"/>
              </a:spcBef>
              <a:spcAft>
                <a:spcPct val="0"/>
              </a:spcAft>
              <a:defRPr sz="3200" kern="120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a:lstStyle>
          <a:p>
            <a:r>
              <a:rPr lang="en-GB">
                <a:ea typeface="ＭＳ Ｐゴシック"/>
              </a:rPr>
              <a:t>Important Factors:</a:t>
            </a:r>
            <a:endParaRPr lang="en-GB"/>
          </a:p>
        </p:txBody>
      </p:sp>
      <p:sp>
        <p:nvSpPr>
          <p:cNvPr id="7" name="TextBox 6">
            <a:extLst>
              <a:ext uri="{FF2B5EF4-FFF2-40B4-BE49-F238E27FC236}">
                <a16:creationId xmlns:a16="http://schemas.microsoft.com/office/drawing/2014/main" id="{66F4CE1E-CCC4-4B1F-A779-9D4AFEBCF767}"/>
              </a:ext>
            </a:extLst>
          </p:cNvPr>
          <p:cNvSpPr txBox="1"/>
          <p:nvPr/>
        </p:nvSpPr>
        <p:spPr>
          <a:xfrm>
            <a:off x="389553" y="5078186"/>
            <a:ext cx="85398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factors play an important role in making decisions to analyze if the good customers would be potential defaulters</a:t>
            </a:r>
          </a:p>
        </p:txBody>
      </p:sp>
      <p:pic>
        <p:nvPicPr>
          <p:cNvPr id="4" name="Picture 4" descr="Graphical user interface&#10;&#10;Description automatically generated">
            <a:extLst>
              <a:ext uri="{FF2B5EF4-FFF2-40B4-BE49-F238E27FC236}">
                <a16:creationId xmlns:a16="http://schemas.microsoft.com/office/drawing/2014/main" id="{25DAC8CF-C973-485E-A133-E28CED71D46D}"/>
              </a:ext>
            </a:extLst>
          </p:cNvPr>
          <p:cNvPicPr>
            <a:picLocks noChangeAspect="1"/>
          </p:cNvPicPr>
          <p:nvPr/>
        </p:nvPicPr>
        <p:blipFill>
          <a:blip r:embed="rId2"/>
          <a:stretch>
            <a:fillRect/>
          </a:stretch>
        </p:blipFill>
        <p:spPr>
          <a:xfrm>
            <a:off x="1213074" y="1149530"/>
            <a:ext cx="5787370" cy="3927132"/>
          </a:xfrm>
          <a:prstGeom prst="rect">
            <a:avLst/>
          </a:prstGeom>
        </p:spPr>
      </p:pic>
    </p:spTree>
    <p:extLst>
      <p:ext uri="{BB962C8B-B14F-4D97-AF65-F5344CB8AC3E}">
        <p14:creationId xmlns:p14="http://schemas.microsoft.com/office/powerpoint/2010/main" val="13215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388" y="569160"/>
            <a:ext cx="7206771" cy="1142470"/>
          </a:xfrm>
        </p:spPr>
        <p:txBody>
          <a:bodyPr/>
          <a:lstStyle/>
          <a:p>
            <a:pPr algn="ctr"/>
            <a:r>
              <a:rPr lang="en-US" b="1">
                <a:ea typeface="ＭＳ Ｐゴシック"/>
              </a:rPr>
              <a:t>Analysis of delinquency trend for credit card repayments</a:t>
            </a:r>
          </a:p>
        </p:txBody>
      </p:sp>
      <p:sp>
        <p:nvSpPr>
          <p:cNvPr id="3" name="Content Placeholder 2"/>
          <p:cNvSpPr>
            <a:spLocks noGrp="1"/>
          </p:cNvSpPr>
          <p:nvPr>
            <p:ph idx="1"/>
          </p:nvPr>
        </p:nvSpPr>
        <p:spPr>
          <a:xfrm>
            <a:off x="252388" y="1843289"/>
            <a:ext cx="8113137" cy="4009907"/>
          </a:xfrm>
        </p:spPr>
        <p:txBody>
          <a:bodyPr lIns="91440" tIns="45720" rIns="91440" bIns="45720" anchor="t"/>
          <a:lstStyle/>
          <a:p>
            <a:pPr marL="0" indent="0">
              <a:buNone/>
            </a:pPr>
            <a:r>
              <a:rPr lang="en-US" b="1">
                <a:ea typeface="ＭＳ Ｐゴシック"/>
              </a:rPr>
              <a:t>Group 4										</a:t>
            </a:r>
          </a:p>
          <a:p>
            <a:pPr marL="0" indent="0">
              <a:buNone/>
            </a:pPr>
            <a:r>
              <a:rPr lang="en-US">
                <a:ea typeface="ＭＳ Ｐゴシック"/>
              </a:rPr>
              <a:t>								</a:t>
            </a:r>
          </a:p>
          <a:p>
            <a:pPr marL="0" indent="0">
              <a:buNone/>
            </a:pPr>
            <a:r>
              <a:rPr lang="en-US">
                <a:ea typeface="ＭＳ Ｐゴシック"/>
              </a:rPr>
              <a:t>Group members:</a:t>
            </a:r>
          </a:p>
          <a:p>
            <a:r>
              <a:rPr lang="en-US">
                <a:ea typeface="ＭＳ Ｐゴシック"/>
              </a:rPr>
              <a:t>Chandrika Rai</a:t>
            </a:r>
          </a:p>
          <a:p>
            <a:r>
              <a:rPr lang="en-US" err="1">
                <a:ea typeface="ＭＳ Ｐゴシック"/>
              </a:rPr>
              <a:t>Charesh</a:t>
            </a:r>
            <a:r>
              <a:rPr lang="en-US">
                <a:ea typeface="ＭＳ Ｐゴシック"/>
              </a:rPr>
              <a:t> </a:t>
            </a:r>
            <a:r>
              <a:rPr lang="en-US" err="1">
                <a:ea typeface="ＭＳ Ｐゴシック"/>
              </a:rPr>
              <a:t>Battepati</a:t>
            </a:r>
            <a:endParaRPr lang="en-US">
              <a:ea typeface="ＭＳ Ｐゴシック"/>
            </a:endParaRPr>
          </a:p>
          <a:p>
            <a:r>
              <a:rPr lang="en-US">
                <a:ea typeface="+mn-lt"/>
                <a:cs typeface="+mn-lt"/>
              </a:rPr>
              <a:t>Gia Phu Pham</a:t>
            </a:r>
            <a:endParaRPr lang="en-US">
              <a:ea typeface="ＭＳ Ｐゴシック"/>
            </a:endParaRPr>
          </a:p>
          <a:p>
            <a:r>
              <a:rPr lang="en-US">
                <a:ea typeface="ＭＳ Ｐゴシック"/>
              </a:rPr>
              <a:t>Tejas </a:t>
            </a:r>
            <a:r>
              <a:rPr lang="en-US" err="1">
                <a:ea typeface="ＭＳ Ｐゴシック"/>
              </a:rPr>
              <a:t>Mirashi</a:t>
            </a:r>
          </a:p>
        </p:txBody>
      </p:sp>
      <p:sp>
        <p:nvSpPr>
          <p:cNvPr id="4" name="Slide Number Placeholder 3"/>
          <p:cNvSpPr>
            <a:spLocks noGrp="1"/>
          </p:cNvSpPr>
          <p:nvPr>
            <p:ph type="sldNum" sz="quarter" idx="4"/>
          </p:nvPr>
        </p:nvSpPr>
        <p:spPr/>
        <p:txBody>
          <a:bodyPr/>
          <a:lstStyle/>
          <a:p>
            <a:fld id="{9257DAD1-48AB-8A4C-A054-135C0212BAAD}" type="slidenum">
              <a:rPr lang="en-US" smtClean="0"/>
              <a:pPr/>
              <a:t>2</a:t>
            </a:fld>
            <a:endParaRPr lang="en-US"/>
          </a:p>
        </p:txBody>
      </p:sp>
      <p:sp>
        <p:nvSpPr>
          <p:cNvPr id="5" name="Rectangle 2">
            <a:extLst>
              <a:ext uri="{FF2B5EF4-FFF2-40B4-BE49-F238E27FC236}">
                <a16:creationId xmlns:a16="http://schemas.microsoft.com/office/drawing/2014/main" id="{8C56E711-F39D-724E-A4F2-D9781B0E73B1}"/>
              </a:ext>
            </a:extLst>
          </p:cNvPr>
          <p:cNvSpPr>
            <a:spLocks noChangeArrowheads="1"/>
          </p:cNvSpPr>
          <p:nvPr/>
        </p:nvSpPr>
        <p:spPr bwMode="auto">
          <a:xfrm flipV="1">
            <a:off x="-191870" y="-272967"/>
            <a:ext cx="90145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Banks are easing restrictions on credit cards as loan demand tanks">
            <a:extLst>
              <a:ext uri="{FF2B5EF4-FFF2-40B4-BE49-F238E27FC236}">
                <a16:creationId xmlns:a16="http://schemas.microsoft.com/office/drawing/2014/main" id="{72E13AF5-CAD0-0C4F-9EBA-CC5D4E5EAD30}"/>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049405" y="2343042"/>
            <a:ext cx="3443075" cy="229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434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000">
        <p15:prstTrans prst="airplane"/>
      </p:transition>
    </mc:Choice>
    <mc:Fallback xmlns="">
      <p:transition spd="slow"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F011-8E8B-47FD-8E4E-25D1A9CA081F}"/>
              </a:ext>
            </a:extLst>
          </p:cNvPr>
          <p:cNvSpPr>
            <a:spLocks noGrp="1"/>
          </p:cNvSpPr>
          <p:nvPr>
            <p:ph type="title"/>
          </p:nvPr>
        </p:nvSpPr>
        <p:spPr>
          <a:xfrm>
            <a:off x="41564" y="119064"/>
            <a:ext cx="6540500" cy="1142470"/>
          </a:xfrm>
        </p:spPr>
        <p:txBody>
          <a:bodyPr/>
          <a:lstStyle/>
          <a:p>
            <a:r>
              <a:rPr lang="en-GB">
                <a:ea typeface="ＭＳ Ｐゴシック"/>
              </a:rPr>
              <a:t>Future Predictions:</a:t>
            </a:r>
            <a:endParaRPr lang="en-GB"/>
          </a:p>
        </p:txBody>
      </p:sp>
      <p:sp>
        <p:nvSpPr>
          <p:cNvPr id="4" name="Slide Number Placeholder 3">
            <a:extLst>
              <a:ext uri="{FF2B5EF4-FFF2-40B4-BE49-F238E27FC236}">
                <a16:creationId xmlns:a16="http://schemas.microsoft.com/office/drawing/2014/main" id="{EE007221-4A41-4188-8AC1-1EE116360010}"/>
              </a:ext>
            </a:extLst>
          </p:cNvPr>
          <p:cNvSpPr>
            <a:spLocks noGrp="1"/>
          </p:cNvSpPr>
          <p:nvPr>
            <p:ph type="sldNum" sz="quarter" idx="4"/>
          </p:nvPr>
        </p:nvSpPr>
        <p:spPr/>
        <p:txBody>
          <a:bodyPr/>
          <a:lstStyle/>
          <a:p>
            <a:fld id="{9257DAD1-48AB-8A4C-A054-135C0212BAAD}" type="slidenum">
              <a:rPr lang="en-US" smtClean="0"/>
              <a:pPr/>
              <a:t>20</a:t>
            </a:fld>
            <a:endParaRPr lang="en-US"/>
          </a:p>
        </p:txBody>
      </p:sp>
      <p:sp>
        <p:nvSpPr>
          <p:cNvPr id="2142" name="Arrow: Right 2141">
            <a:extLst>
              <a:ext uri="{FF2B5EF4-FFF2-40B4-BE49-F238E27FC236}">
                <a16:creationId xmlns:a16="http://schemas.microsoft.com/office/drawing/2014/main" id="{29161C7A-2C29-4447-B16C-36B082A14229}"/>
              </a:ext>
            </a:extLst>
          </p:cNvPr>
          <p:cNvSpPr/>
          <p:nvPr/>
        </p:nvSpPr>
        <p:spPr>
          <a:xfrm>
            <a:off x="4118477" y="3700892"/>
            <a:ext cx="562773" cy="2768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43" name="TextBox 2142">
            <a:extLst>
              <a:ext uri="{FF2B5EF4-FFF2-40B4-BE49-F238E27FC236}">
                <a16:creationId xmlns:a16="http://schemas.microsoft.com/office/drawing/2014/main" id="{2448B441-1628-47CF-B886-8753BAAAB3DF}"/>
              </a:ext>
            </a:extLst>
          </p:cNvPr>
          <p:cNvSpPr txBox="1"/>
          <p:nvPr/>
        </p:nvSpPr>
        <p:spPr>
          <a:xfrm>
            <a:off x="4685009" y="3535182"/>
            <a:ext cx="3020840" cy="646331"/>
          </a:xfrm>
          <a:prstGeom prst="rect">
            <a:avLst/>
          </a:prstGeom>
          <a:solidFill>
            <a:srgbClr val="F5D6D6"/>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Variables to identify default people in  future.</a:t>
            </a:r>
            <a:endParaRPr lang="en-GB" b="1"/>
          </a:p>
        </p:txBody>
      </p:sp>
      <p:sp>
        <p:nvSpPr>
          <p:cNvPr id="2147" name="TextBox 2146">
            <a:extLst>
              <a:ext uri="{FF2B5EF4-FFF2-40B4-BE49-F238E27FC236}">
                <a16:creationId xmlns:a16="http://schemas.microsoft.com/office/drawing/2014/main" id="{5B9A817D-FE72-448F-970D-89E08C05A90E}"/>
              </a:ext>
            </a:extLst>
          </p:cNvPr>
          <p:cNvSpPr txBox="1"/>
          <p:nvPr/>
        </p:nvSpPr>
        <p:spPr>
          <a:xfrm>
            <a:off x="67059" y="5151749"/>
            <a:ext cx="89806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Based on these factors/variables; </a:t>
            </a:r>
            <a:r>
              <a:rPr lang="en-GB" dirty="0">
                <a:ea typeface="+mn-lt"/>
                <a:cs typeface="+mn-lt"/>
              </a:rPr>
              <a:t>out of 537667 people 32626 people are more prone to default or riskier in future.</a:t>
            </a:r>
            <a:endParaRPr lang="en-US" dirty="0">
              <a:cs typeface="Calibri"/>
            </a:endParaRPr>
          </a:p>
        </p:txBody>
      </p:sp>
      <p:sp>
        <p:nvSpPr>
          <p:cNvPr id="2148" name="TextBox 2147">
            <a:extLst>
              <a:ext uri="{FF2B5EF4-FFF2-40B4-BE49-F238E27FC236}">
                <a16:creationId xmlns:a16="http://schemas.microsoft.com/office/drawing/2014/main" id="{44949AF3-ED50-4C18-A21A-0D051ED14DC6}"/>
              </a:ext>
            </a:extLst>
          </p:cNvPr>
          <p:cNvSpPr txBox="1"/>
          <p:nvPr/>
        </p:nvSpPr>
        <p:spPr>
          <a:xfrm>
            <a:off x="2709169" y="4594698"/>
            <a:ext cx="6284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10 crucial variables for credit risk analysis out of 19 variables</a:t>
            </a:r>
          </a:p>
        </p:txBody>
      </p:sp>
      <p:sp>
        <p:nvSpPr>
          <p:cNvPr id="2149" name="TextBox 2148">
            <a:extLst>
              <a:ext uri="{FF2B5EF4-FFF2-40B4-BE49-F238E27FC236}">
                <a16:creationId xmlns:a16="http://schemas.microsoft.com/office/drawing/2014/main" id="{4F9C770E-F37C-455E-B5A0-C692AE846BC1}"/>
              </a:ext>
            </a:extLst>
          </p:cNvPr>
          <p:cNvSpPr txBox="1"/>
          <p:nvPr/>
        </p:nvSpPr>
        <p:spPr>
          <a:xfrm>
            <a:off x="-6478" y="5818928"/>
            <a:ext cx="91412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So, the probability of  default people in future is 0.06 which is equal to 6.09%  of overall population.</a:t>
            </a:r>
          </a:p>
        </p:txBody>
      </p:sp>
      <p:pic>
        <p:nvPicPr>
          <p:cNvPr id="3" name="Picture 4" descr="A picture containing timeline&#10;&#10;Description automatically generated">
            <a:extLst>
              <a:ext uri="{FF2B5EF4-FFF2-40B4-BE49-F238E27FC236}">
                <a16:creationId xmlns:a16="http://schemas.microsoft.com/office/drawing/2014/main" id="{78B2BBA4-4974-480D-BFC3-1CE5123EE030}"/>
              </a:ext>
            </a:extLst>
          </p:cNvPr>
          <p:cNvPicPr>
            <a:picLocks noChangeAspect="1"/>
          </p:cNvPicPr>
          <p:nvPr/>
        </p:nvPicPr>
        <p:blipFill>
          <a:blip r:embed="rId2"/>
          <a:stretch>
            <a:fillRect/>
          </a:stretch>
        </p:blipFill>
        <p:spPr>
          <a:xfrm>
            <a:off x="4004520" y="1310092"/>
            <a:ext cx="4730527" cy="2170077"/>
          </a:xfrm>
          <a:prstGeom prst="rect">
            <a:avLst/>
          </a:prstGeom>
        </p:spPr>
      </p:pic>
      <p:pic>
        <p:nvPicPr>
          <p:cNvPr id="8" name="Picture 8" descr="A picture containing calendar&#10;&#10;Description automatically generated">
            <a:extLst>
              <a:ext uri="{FF2B5EF4-FFF2-40B4-BE49-F238E27FC236}">
                <a16:creationId xmlns:a16="http://schemas.microsoft.com/office/drawing/2014/main" id="{020115C3-7B5F-49A7-8D8E-9D11B4AF69C5}"/>
              </a:ext>
            </a:extLst>
          </p:cNvPr>
          <p:cNvPicPr>
            <a:picLocks noGrp="1" noChangeAspect="1"/>
          </p:cNvPicPr>
          <p:nvPr>
            <p:ph idx="1"/>
          </p:nvPr>
        </p:nvPicPr>
        <p:blipFill>
          <a:blip r:embed="rId3"/>
          <a:stretch>
            <a:fillRect/>
          </a:stretch>
        </p:blipFill>
        <p:spPr>
          <a:xfrm>
            <a:off x="-497269" y="1456253"/>
            <a:ext cx="4957705" cy="3325880"/>
          </a:xfrm>
        </p:spPr>
      </p:pic>
    </p:spTree>
    <p:extLst>
      <p:ext uri="{BB962C8B-B14F-4D97-AF65-F5344CB8AC3E}">
        <p14:creationId xmlns:p14="http://schemas.microsoft.com/office/powerpoint/2010/main" val="3345489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A54-0B65-48E4-B4D8-1873CCB668B6}"/>
              </a:ext>
            </a:extLst>
          </p:cNvPr>
          <p:cNvSpPr>
            <a:spLocks noGrp="1"/>
          </p:cNvSpPr>
          <p:nvPr>
            <p:ph type="title"/>
          </p:nvPr>
        </p:nvSpPr>
        <p:spPr/>
        <p:txBody>
          <a:bodyPr/>
          <a:lstStyle/>
          <a:p>
            <a:r>
              <a:rPr lang="en-GB">
                <a:ea typeface="ＭＳ Ｐゴシック"/>
              </a:rPr>
              <a:t>Prescriptive Analysis:</a:t>
            </a:r>
            <a:endParaRPr lang="en-GB"/>
          </a:p>
        </p:txBody>
      </p:sp>
      <p:sp>
        <p:nvSpPr>
          <p:cNvPr id="3" name="Content Placeholder 2">
            <a:extLst>
              <a:ext uri="{FF2B5EF4-FFF2-40B4-BE49-F238E27FC236}">
                <a16:creationId xmlns:a16="http://schemas.microsoft.com/office/drawing/2014/main" id="{4010FC73-573E-4BE8-847B-DBB2BE55A31C}"/>
              </a:ext>
            </a:extLst>
          </p:cNvPr>
          <p:cNvSpPr>
            <a:spLocks noGrp="1"/>
          </p:cNvSpPr>
          <p:nvPr>
            <p:ph idx="1"/>
          </p:nvPr>
        </p:nvSpPr>
        <p:spPr/>
        <p:txBody>
          <a:bodyPr lIns="91440" tIns="45720" rIns="91440" bIns="45720" anchor="t"/>
          <a:lstStyle/>
          <a:p>
            <a:r>
              <a:rPr lang="en-US" sz="2000" dirty="0">
                <a:ea typeface="+mn-lt"/>
                <a:cs typeface="+mn-lt"/>
              </a:rPr>
              <a:t>Using this analysis, we can develop a scorecard for risk analysis.</a:t>
            </a:r>
          </a:p>
          <a:p>
            <a:endParaRPr lang="en-US" sz="2000" dirty="0">
              <a:ea typeface="+mn-lt"/>
              <a:cs typeface="+mn-lt"/>
            </a:endParaRPr>
          </a:p>
          <a:p>
            <a:r>
              <a:rPr lang="en-US" sz="2000" dirty="0">
                <a:ea typeface="+mn-lt"/>
                <a:cs typeface="+mn-lt"/>
              </a:rPr>
              <a:t>The banks or financial institutions may use the scorecard to develop a detailed ranking system for filtering of credit card applications.</a:t>
            </a:r>
            <a:endParaRPr lang="en-GB" sz="2000" dirty="0">
              <a:ea typeface="+mn-lt"/>
              <a:cs typeface="+mn-lt"/>
            </a:endParaRPr>
          </a:p>
          <a:p>
            <a:endParaRPr lang="en-US" sz="2000" dirty="0">
              <a:ea typeface="+mn-lt"/>
              <a:cs typeface="+mn-lt"/>
            </a:endParaRPr>
          </a:p>
          <a:p>
            <a:r>
              <a:rPr lang="en-US" sz="2000" dirty="0">
                <a:ea typeface="+mn-lt"/>
                <a:cs typeface="+mn-lt"/>
              </a:rPr>
              <a:t>Some additional parameters such as tightening of FICO score, restricting the line of credit for flagged off customers etc. can be implemented.</a:t>
            </a:r>
            <a:endParaRPr lang="en-GB" sz="2000" dirty="0">
              <a:ea typeface="+mn-lt"/>
              <a:cs typeface="+mn-lt"/>
            </a:endParaRPr>
          </a:p>
          <a:p>
            <a:endParaRPr lang="en-US" sz="2000" dirty="0">
              <a:ea typeface="+mn-lt"/>
              <a:cs typeface="+mn-lt"/>
            </a:endParaRPr>
          </a:p>
          <a:p>
            <a:r>
              <a:rPr lang="en-US" sz="2000" dirty="0">
                <a:ea typeface="+mn-lt"/>
                <a:cs typeface="+mn-lt"/>
              </a:rPr>
              <a:t>The predicted delinquency is already at 6.09%. The organization can reconsider at the criteria for writing off bad debts keeping the regulatory guidelines and compliance in mind.</a:t>
            </a:r>
          </a:p>
          <a:p>
            <a:endParaRPr lang="en-US" dirty="0"/>
          </a:p>
        </p:txBody>
      </p:sp>
      <p:sp>
        <p:nvSpPr>
          <p:cNvPr id="4" name="Slide Number Placeholder 3">
            <a:extLst>
              <a:ext uri="{FF2B5EF4-FFF2-40B4-BE49-F238E27FC236}">
                <a16:creationId xmlns:a16="http://schemas.microsoft.com/office/drawing/2014/main" id="{C4454F39-BD49-4F8B-89EE-EF1CF9A23BDB}"/>
              </a:ext>
            </a:extLst>
          </p:cNvPr>
          <p:cNvSpPr>
            <a:spLocks noGrp="1"/>
          </p:cNvSpPr>
          <p:nvPr>
            <p:ph type="sldNum" sz="quarter" idx="4"/>
          </p:nvPr>
        </p:nvSpPr>
        <p:spPr/>
        <p:txBody>
          <a:bodyPr/>
          <a:lstStyle/>
          <a:p>
            <a:fld id="{9257DAD1-48AB-8A4C-A054-135C0212BAAD}" type="slidenum">
              <a:rPr lang="en-US" smtClean="0"/>
              <a:pPr/>
              <a:t>21</a:t>
            </a:fld>
            <a:endParaRPr lang="en-US"/>
          </a:p>
        </p:txBody>
      </p:sp>
    </p:spTree>
    <p:extLst>
      <p:ext uri="{BB962C8B-B14F-4D97-AF65-F5344CB8AC3E}">
        <p14:creationId xmlns:p14="http://schemas.microsoft.com/office/powerpoint/2010/main" val="136007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FE30-D1D0-4B95-8B91-74751A6D8905}"/>
              </a:ext>
            </a:extLst>
          </p:cNvPr>
          <p:cNvSpPr>
            <a:spLocks noGrp="1"/>
          </p:cNvSpPr>
          <p:nvPr>
            <p:ph type="title"/>
          </p:nvPr>
        </p:nvSpPr>
        <p:spPr/>
        <p:txBody>
          <a:bodyPr/>
          <a:lstStyle/>
          <a:p>
            <a:r>
              <a:rPr lang="en-GB">
                <a:ea typeface="ＭＳ Ｐゴシック"/>
              </a:rPr>
              <a:t>Limitations</a:t>
            </a:r>
            <a:endParaRPr lang="en-GB"/>
          </a:p>
        </p:txBody>
      </p:sp>
      <p:sp>
        <p:nvSpPr>
          <p:cNvPr id="3" name="Content Placeholder 2">
            <a:extLst>
              <a:ext uri="{FF2B5EF4-FFF2-40B4-BE49-F238E27FC236}">
                <a16:creationId xmlns:a16="http://schemas.microsoft.com/office/drawing/2014/main" id="{A2502251-7019-454B-A4F0-6B69FA9A3FA1}"/>
              </a:ext>
            </a:extLst>
          </p:cNvPr>
          <p:cNvSpPr>
            <a:spLocks noGrp="1"/>
          </p:cNvSpPr>
          <p:nvPr>
            <p:ph idx="1"/>
          </p:nvPr>
        </p:nvSpPr>
        <p:spPr/>
        <p:txBody>
          <a:bodyPr lIns="91440" tIns="45720" rIns="91440" bIns="45720" anchor="t"/>
          <a:lstStyle/>
          <a:p>
            <a:r>
              <a:rPr lang="en-GB" sz="2000" dirty="0">
                <a:ea typeface="+mn-lt"/>
                <a:cs typeface="+mn-lt"/>
              </a:rPr>
              <a:t>The dataset only includes 537667 records of Indian consumers, there might be differences between recorded consumers and non- recorded consumers. </a:t>
            </a:r>
            <a:endParaRPr lang="en-GB" sz="2000" dirty="0">
              <a:cs typeface="+mn-lt"/>
            </a:endParaRPr>
          </a:p>
          <a:p>
            <a:endParaRPr lang="en-GB" sz="2000" dirty="0">
              <a:ea typeface="+mn-lt"/>
              <a:cs typeface="+mn-lt"/>
            </a:endParaRPr>
          </a:p>
          <a:p>
            <a:r>
              <a:rPr lang="en-GB" sz="2000" dirty="0">
                <a:ea typeface="+mn-lt"/>
                <a:cs typeface="+mn-lt"/>
              </a:rPr>
              <a:t>Demographic data is missing in the dataset which could have enhanced the analysis.</a:t>
            </a:r>
            <a:endParaRPr lang="en-GB" sz="2000" dirty="0">
              <a:cs typeface="+mn-lt"/>
            </a:endParaRPr>
          </a:p>
          <a:p>
            <a:endParaRPr lang="en-GB" sz="2000" dirty="0">
              <a:ea typeface="ＭＳ Ｐゴシック"/>
              <a:cs typeface="Calibri"/>
            </a:endParaRPr>
          </a:p>
          <a:p>
            <a:r>
              <a:rPr lang="en-GB" sz="2000" dirty="0">
                <a:ea typeface="ＭＳ Ｐゴシック"/>
              </a:rPr>
              <a:t>Time constraint</a:t>
            </a:r>
          </a:p>
          <a:p>
            <a:endParaRPr lang="en-GB" dirty="0"/>
          </a:p>
          <a:p>
            <a:r>
              <a:rPr lang="en-US" sz="2000" dirty="0">
                <a:ea typeface="ＭＳ Ｐゴシック"/>
                <a:cs typeface="Calibri"/>
              </a:rPr>
              <a:t>Model can be improved with more data and computational resources.</a:t>
            </a:r>
            <a:endParaRPr lang="en-GB" sz="2000" dirty="0">
              <a:ea typeface="ＭＳ Ｐゴシック"/>
            </a:endParaRPr>
          </a:p>
          <a:p>
            <a:pPr marL="0" indent="0">
              <a:buNone/>
            </a:pPr>
            <a:endParaRPr lang="en-GB" dirty="0"/>
          </a:p>
        </p:txBody>
      </p:sp>
      <p:sp>
        <p:nvSpPr>
          <p:cNvPr id="4" name="Slide Number Placeholder 3">
            <a:extLst>
              <a:ext uri="{FF2B5EF4-FFF2-40B4-BE49-F238E27FC236}">
                <a16:creationId xmlns:a16="http://schemas.microsoft.com/office/drawing/2014/main" id="{2301337C-252D-439D-8EDE-59BE1D89D3B6}"/>
              </a:ext>
            </a:extLst>
          </p:cNvPr>
          <p:cNvSpPr>
            <a:spLocks noGrp="1"/>
          </p:cNvSpPr>
          <p:nvPr>
            <p:ph type="sldNum" sz="quarter" idx="4"/>
          </p:nvPr>
        </p:nvSpPr>
        <p:spPr/>
        <p:txBody>
          <a:bodyPr/>
          <a:lstStyle/>
          <a:p>
            <a:fld id="{9257DAD1-48AB-8A4C-A054-135C0212BAAD}" type="slidenum">
              <a:rPr lang="en-US" smtClean="0"/>
              <a:pPr/>
              <a:t>22</a:t>
            </a:fld>
            <a:endParaRPr lang="en-US"/>
          </a:p>
        </p:txBody>
      </p:sp>
    </p:spTree>
    <p:extLst>
      <p:ext uri="{BB962C8B-B14F-4D97-AF65-F5344CB8AC3E}">
        <p14:creationId xmlns:p14="http://schemas.microsoft.com/office/powerpoint/2010/main" val="2401036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5ADE-EBD3-47C5-B789-9954EF60634F}"/>
              </a:ext>
            </a:extLst>
          </p:cNvPr>
          <p:cNvSpPr>
            <a:spLocks noGrp="1"/>
          </p:cNvSpPr>
          <p:nvPr>
            <p:ph type="title"/>
          </p:nvPr>
        </p:nvSpPr>
        <p:spPr/>
        <p:txBody>
          <a:bodyPr/>
          <a:lstStyle/>
          <a:p>
            <a:r>
              <a:rPr lang="en-GB">
                <a:ea typeface="ＭＳ Ｐゴシック"/>
              </a:rPr>
              <a:t>Conclusion and findings:</a:t>
            </a:r>
            <a:endParaRPr lang="en-GB"/>
          </a:p>
        </p:txBody>
      </p:sp>
      <p:sp>
        <p:nvSpPr>
          <p:cNvPr id="4" name="Slide Number Placeholder 3">
            <a:extLst>
              <a:ext uri="{FF2B5EF4-FFF2-40B4-BE49-F238E27FC236}">
                <a16:creationId xmlns:a16="http://schemas.microsoft.com/office/drawing/2014/main" id="{36564CC0-03F2-421A-AD7A-6B7EBAACD703}"/>
              </a:ext>
            </a:extLst>
          </p:cNvPr>
          <p:cNvSpPr>
            <a:spLocks noGrp="1"/>
          </p:cNvSpPr>
          <p:nvPr>
            <p:ph type="sldNum" sz="quarter" idx="4"/>
          </p:nvPr>
        </p:nvSpPr>
        <p:spPr/>
        <p:txBody>
          <a:bodyPr/>
          <a:lstStyle/>
          <a:p>
            <a:fld id="{9257DAD1-48AB-8A4C-A054-135C0212BAAD}" type="slidenum">
              <a:rPr lang="en-US" smtClean="0"/>
              <a:pPr/>
              <a:t>23</a:t>
            </a:fld>
            <a:endParaRPr lang="en-US"/>
          </a:p>
        </p:txBody>
      </p:sp>
      <p:sp>
        <p:nvSpPr>
          <p:cNvPr id="40" name="Content Placeholder 39">
            <a:extLst>
              <a:ext uri="{FF2B5EF4-FFF2-40B4-BE49-F238E27FC236}">
                <a16:creationId xmlns:a16="http://schemas.microsoft.com/office/drawing/2014/main" id="{91C4EDD6-6B0F-425C-BCF2-0E93E7A20AAE}"/>
              </a:ext>
            </a:extLst>
          </p:cNvPr>
          <p:cNvSpPr>
            <a:spLocks noGrp="1"/>
          </p:cNvSpPr>
          <p:nvPr>
            <p:ph idx="1"/>
          </p:nvPr>
        </p:nvSpPr>
        <p:spPr/>
        <p:txBody>
          <a:bodyPr lIns="91440" tIns="45720" rIns="91440" bIns="45720" anchor="t"/>
          <a:lstStyle/>
          <a:p>
            <a:r>
              <a:rPr lang="en-US" sz="2000" dirty="0">
                <a:ea typeface="+mn-lt"/>
                <a:cs typeface="+mn-lt"/>
              </a:rPr>
              <a:t>Learnt about the customer behavior and characteristics.</a:t>
            </a:r>
          </a:p>
          <a:p>
            <a:r>
              <a:rPr lang="en-US" sz="2000" dirty="0">
                <a:ea typeface="+mn-lt"/>
                <a:cs typeface="+mn-lt"/>
              </a:rPr>
              <a:t>Found 10 crucial factors to detect potential </a:t>
            </a:r>
            <a:r>
              <a:rPr lang="en-US" sz="2000" dirty="0" err="1">
                <a:ea typeface="+mn-lt"/>
                <a:cs typeface="+mn-lt"/>
              </a:rPr>
              <a:t>dafaulters</a:t>
            </a:r>
            <a:r>
              <a:rPr lang="en-US" sz="2000" dirty="0">
                <a:ea typeface="+mn-lt"/>
                <a:cs typeface="+mn-lt"/>
              </a:rPr>
              <a:t>.</a:t>
            </a:r>
            <a:endParaRPr lang="en-US" sz="2000" dirty="0">
              <a:cs typeface="+mn-lt"/>
            </a:endParaRPr>
          </a:p>
          <a:p>
            <a:r>
              <a:rPr lang="en-US" sz="2000" dirty="0">
                <a:ea typeface="+mn-lt"/>
                <a:cs typeface="+mn-lt"/>
              </a:rPr>
              <a:t>32.6k customers are at future risk.</a:t>
            </a:r>
          </a:p>
          <a:p>
            <a:r>
              <a:rPr lang="en-US" sz="2000" dirty="0">
                <a:ea typeface="+mn-lt"/>
                <a:cs typeface="+mn-lt"/>
              </a:rPr>
              <a:t> Customers with property can also have default risk.</a:t>
            </a:r>
            <a:endParaRPr lang="en-US" sz="2000" dirty="0">
              <a:cs typeface="+mn-lt"/>
            </a:endParaRPr>
          </a:p>
          <a:p>
            <a:r>
              <a:rPr lang="en-US" sz="2000" dirty="0">
                <a:ea typeface="+mn-lt"/>
                <a:cs typeface="+mn-lt"/>
              </a:rPr>
              <a:t> Model can be served as an aid to human decision. </a:t>
            </a:r>
            <a:endParaRPr lang="en-US" sz="2000" dirty="0">
              <a:cs typeface="Calibri"/>
            </a:endParaRPr>
          </a:p>
        </p:txBody>
      </p:sp>
    </p:spTree>
    <p:extLst>
      <p:ext uri="{BB962C8B-B14F-4D97-AF65-F5344CB8AC3E}">
        <p14:creationId xmlns:p14="http://schemas.microsoft.com/office/powerpoint/2010/main" val="327997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257DAD1-48AB-8A4C-A054-135C0212BAAD}" type="slidenum">
              <a:rPr lang="en-US" smtClean="0"/>
              <a:pPr/>
              <a:t>24</a:t>
            </a:fld>
            <a:endParaRPr lang="en-US"/>
          </a:p>
        </p:txBody>
      </p:sp>
      <p:sp>
        <p:nvSpPr>
          <p:cNvPr id="2" name="TextBox 1">
            <a:extLst>
              <a:ext uri="{FF2B5EF4-FFF2-40B4-BE49-F238E27FC236}">
                <a16:creationId xmlns:a16="http://schemas.microsoft.com/office/drawing/2014/main" id="{13DDDE95-85C3-4BDA-9496-1005EB713BED}"/>
              </a:ext>
            </a:extLst>
          </p:cNvPr>
          <p:cNvSpPr txBox="1"/>
          <p:nvPr/>
        </p:nvSpPr>
        <p:spPr>
          <a:xfrm>
            <a:off x="156610" y="1065958"/>
            <a:ext cx="896970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latin typeface="Times New Roman"/>
              </a:rPr>
              <a:t>The data is taken from Kaggle datasets which is a web service platform for data. </a:t>
            </a:r>
            <a:r>
              <a:rPr lang="en-US" sz="2000" u="sng">
                <a:solidFill>
                  <a:srgbClr val="0563C1"/>
                </a:solidFill>
                <a:latin typeface="Times New Roman"/>
                <a:hlinkClick r:id="rId2"/>
              </a:rPr>
              <a:t>https://www.kaggle.com/laotse/credit-card-approval</a:t>
            </a:r>
            <a:r>
              <a:rPr lang="en-US" sz="2000">
                <a:latin typeface="Times New Roman"/>
              </a:rPr>
              <a:t> </a:t>
            </a:r>
            <a:endParaRPr lang="en-US" sz="2000">
              <a:latin typeface="Times New Roman"/>
              <a:cs typeface="Times New Roman"/>
            </a:endParaRPr>
          </a:p>
          <a:p>
            <a:pPr marL="285750" indent="-285750">
              <a:buFont typeface="Arial"/>
              <a:buChar char="•"/>
            </a:pPr>
            <a:r>
              <a:rPr lang="en-US" sz="2000">
                <a:hlinkClick r:id="rId3"/>
              </a:rPr>
              <a:t>https://core.ac.uk/download/pdf/77009321.pdf</a:t>
            </a:r>
            <a:endParaRPr lang="en-US" sz="2000">
              <a:cs typeface="Calibri"/>
            </a:endParaRPr>
          </a:p>
          <a:p>
            <a:pPr marL="285750" indent="-285750">
              <a:buFont typeface="Arial"/>
              <a:buChar char="•"/>
            </a:pPr>
            <a:r>
              <a:rPr lang="en-US" sz="2000">
                <a:hlinkClick r:id="rId4"/>
              </a:rPr>
              <a:t>https://citeseerx.ist.psu.edu/viewdoc/download?doi=10.1.1.1024.2660&amp;rep=rep1&amp;type=pdf</a:t>
            </a:r>
            <a:endParaRPr lang="en-US" sz="2000">
              <a:cs typeface="Calibri"/>
              <a:hlinkClick r:id="rId4"/>
            </a:endParaRPr>
          </a:p>
        </p:txBody>
      </p:sp>
      <p:sp>
        <p:nvSpPr>
          <p:cNvPr id="5" name="Title 3">
            <a:extLst>
              <a:ext uri="{FF2B5EF4-FFF2-40B4-BE49-F238E27FC236}">
                <a16:creationId xmlns:a16="http://schemas.microsoft.com/office/drawing/2014/main" id="{5C7D36F9-CD9E-41EF-9455-DBFBA9971072}"/>
              </a:ext>
            </a:extLst>
          </p:cNvPr>
          <p:cNvSpPr txBox="1">
            <a:spLocks/>
          </p:cNvSpPr>
          <p:nvPr/>
        </p:nvSpPr>
        <p:spPr>
          <a:xfrm>
            <a:off x="78305" y="295882"/>
            <a:ext cx="6540500" cy="1142470"/>
          </a:xfrm>
          <a:prstGeom prst="rect">
            <a:avLst/>
          </a:prstGeom>
        </p:spPr>
        <p:txBody>
          <a:bodyPr lIns="91440" tIns="45720" rIns="91440" bIns="45720" anchor="t"/>
          <a:lstStyle>
            <a:lvl1pPr algn="l" defTabSz="457200" rtl="0" eaLnBrk="0" fontAlgn="base" hangingPunct="0">
              <a:lnSpc>
                <a:spcPts val="3400"/>
              </a:lnSpc>
              <a:spcBef>
                <a:spcPct val="0"/>
              </a:spcBef>
              <a:spcAft>
                <a:spcPct val="0"/>
              </a:spcAft>
              <a:defRPr sz="3200" kern="120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a:lstStyle>
          <a:p>
            <a:r>
              <a:rPr lang="en-US" u="sng">
                <a:ea typeface="ＭＳ Ｐゴシック"/>
              </a:rPr>
              <a:t>References:</a:t>
            </a:r>
            <a:endParaRPr lang="en-US" u="sng"/>
          </a:p>
        </p:txBody>
      </p:sp>
    </p:spTree>
    <p:extLst>
      <p:ext uri="{BB962C8B-B14F-4D97-AF65-F5344CB8AC3E}">
        <p14:creationId xmlns:p14="http://schemas.microsoft.com/office/powerpoint/2010/main" val="32798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Business Analytics Problem</a:t>
            </a:r>
          </a:p>
        </p:txBody>
      </p:sp>
      <p:sp>
        <p:nvSpPr>
          <p:cNvPr id="3" name="Content Placeholder 2"/>
          <p:cNvSpPr>
            <a:spLocks noGrp="1"/>
          </p:cNvSpPr>
          <p:nvPr>
            <p:ph idx="1"/>
          </p:nvPr>
        </p:nvSpPr>
        <p:spPr>
          <a:xfrm>
            <a:off x="457200" y="1635369"/>
            <a:ext cx="8244198" cy="4490794"/>
          </a:xfrm>
        </p:spPr>
        <p:txBody>
          <a:bodyPr lIns="91440" tIns="45720" rIns="91440" bIns="45720" anchor="t"/>
          <a:lstStyle/>
          <a:p>
            <a:r>
              <a:rPr lang="en-US" sz="2000">
                <a:ea typeface="ＭＳ Ｐゴシック"/>
              </a:rPr>
              <a:t>The credit card business has been one of the major revenue  sources for banks and financial institutions. </a:t>
            </a:r>
            <a:endParaRPr lang="en-US" sz="2000"/>
          </a:p>
          <a:p>
            <a:endParaRPr lang="en-US" sz="2000">
              <a:ea typeface="ＭＳ Ｐゴシック"/>
            </a:endParaRPr>
          </a:p>
          <a:p>
            <a:r>
              <a:rPr lang="en-US" sz="2000">
                <a:ea typeface="ＭＳ Ｐゴシック"/>
              </a:rPr>
              <a:t>With the advent of digitization and fierce competition among banks and finance companies to bag the largest market share, the credit risk analysis has also undergone a change.</a:t>
            </a:r>
          </a:p>
          <a:p>
            <a:endParaRPr lang="en-US" sz="2000">
              <a:ea typeface="ＭＳ Ｐゴシック"/>
            </a:endParaRPr>
          </a:p>
          <a:p>
            <a:r>
              <a:rPr lang="en-US" sz="2000">
                <a:ea typeface="ＭＳ Ｐゴシック"/>
              </a:rPr>
              <a:t>Resultantly, there is always a hanging sword on the credit and risk department of these institutions that a sudden spike in the delinquency levels might hit the portfolio health.</a:t>
            </a:r>
          </a:p>
          <a:p>
            <a:endParaRPr lang="en-US" sz="2000">
              <a:ea typeface="ＭＳ Ｐゴシック"/>
            </a:endParaRPr>
          </a:p>
          <a:p>
            <a:r>
              <a:rPr lang="en-US" sz="2000">
                <a:ea typeface="ＭＳ Ｐゴシック"/>
              </a:rPr>
              <a:t>So, how do we deal with this problem? The sheer size of transactions is quite intriguing to the naked eye.</a:t>
            </a:r>
          </a:p>
        </p:txBody>
      </p:sp>
      <p:sp>
        <p:nvSpPr>
          <p:cNvPr id="5" name="Slide Number Placeholder 4"/>
          <p:cNvSpPr>
            <a:spLocks noGrp="1"/>
          </p:cNvSpPr>
          <p:nvPr>
            <p:ph type="sldNum" sz="quarter" idx="4"/>
          </p:nvPr>
        </p:nvSpPr>
        <p:spPr/>
        <p:txBody>
          <a:bodyPr/>
          <a:lstStyle/>
          <a:p>
            <a:fld id="{9257DAD1-48AB-8A4C-A054-135C0212BAAD}" type="slidenum">
              <a:rPr lang="en-US" smtClean="0"/>
              <a:pPr/>
              <a:t>3</a:t>
            </a:fld>
            <a:endParaRPr lang="en-US"/>
          </a:p>
        </p:txBody>
      </p:sp>
    </p:spTree>
    <p:extLst>
      <p:ext uri="{BB962C8B-B14F-4D97-AF65-F5344CB8AC3E}">
        <p14:creationId xmlns:p14="http://schemas.microsoft.com/office/powerpoint/2010/main" val="241375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F0EF-8352-0148-AFA3-871B0CC49997}"/>
              </a:ext>
            </a:extLst>
          </p:cNvPr>
          <p:cNvSpPr>
            <a:spLocks noGrp="1"/>
          </p:cNvSpPr>
          <p:nvPr>
            <p:ph type="title"/>
          </p:nvPr>
        </p:nvSpPr>
        <p:spPr/>
        <p:txBody>
          <a:bodyPr/>
          <a:lstStyle/>
          <a:p>
            <a:r>
              <a:rPr lang="en-US">
                <a:ea typeface="ＭＳ Ｐゴシック"/>
              </a:rPr>
              <a:t>Study Design: Analysis</a:t>
            </a:r>
          </a:p>
        </p:txBody>
      </p:sp>
      <p:sp>
        <p:nvSpPr>
          <p:cNvPr id="3" name="Content Placeholder 2">
            <a:extLst>
              <a:ext uri="{FF2B5EF4-FFF2-40B4-BE49-F238E27FC236}">
                <a16:creationId xmlns:a16="http://schemas.microsoft.com/office/drawing/2014/main" id="{A5427B8D-709F-3A43-A055-F2B94F7F522E}"/>
              </a:ext>
            </a:extLst>
          </p:cNvPr>
          <p:cNvSpPr>
            <a:spLocks noGrp="1"/>
          </p:cNvSpPr>
          <p:nvPr>
            <p:ph idx="1"/>
          </p:nvPr>
        </p:nvSpPr>
        <p:spPr>
          <a:xfrm>
            <a:off x="457200" y="1635369"/>
            <a:ext cx="8244198" cy="4490794"/>
          </a:xfrm>
        </p:spPr>
        <p:txBody>
          <a:bodyPr lIns="91440" tIns="45720" rIns="91440" bIns="45720" anchor="t"/>
          <a:lstStyle/>
          <a:p>
            <a:r>
              <a:rPr lang="en-US" sz="2000">
                <a:ea typeface="ＭＳ Ｐゴシック"/>
              </a:rPr>
              <a:t>Delinquency analysis using the data points of the already delinquent customers. This technique in the finance industry is known as ‘analysis of portfolio cuts’</a:t>
            </a:r>
          </a:p>
          <a:p>
            <a:endParaRPr lang="en-US" sz="2000">
              <a:ea typeface="ＭＳ Ｐゴシック"/>
            </a:endParaRPr>
          </a:p>
          <a:p>
            <a:r>
              <a:rPr lang="en-US" sz="2000">
                <a:ea typeface="ＭＳ Ｐゴシック"/>
              </a:rPr>
              <a:t>An ‘Early Warning Signal’ (EWS) system using the analysis in the earlier point is developed which can be used by the credit and risk department to flag off the potential defaulters before hand.</a:t>
            </a:r>
          </a:p>
          <a:p>
            <a:endParaRPr lang="en-US" sz="2000">
              <a:ea typeface="ＭＳ Ｐゴシック"/>
            </a:endParaRPr>
          </a:p>
          <a:p>
            <a:r>
              <a:rPr lang="en-US" sz="2000">
                <a:ea typeface="ＭＳ Ｐゴシック"/>
              </a:rPr>
              <a:t>Out the total around 550,000 customers in the dataset, about 2,000 customers have currently defaulted on credit card payments for 1 day or more, up to 150 days, above which the account is written-off as bad debts.</a:t>
            </a:r>
          </a:p>
        </p:txBody>
      </p:sp>
      <p:sp>
        <p:nvSpPr>
          <p:cNvPr id="5" name="Slide Number Placeholder 4">
            <a:extLst>
              <a:ext uri="{FF2B5EF4-FFF2-40B4-BE49-F238E27FC236}">
                <a16:creationId xmlns:a16="http://schemas.microsoft.com/office/drawing/2014/main" id="{A6BE514A-4B6D-FD4B-A482-8DDA57325705}"/>
              </a:ext>
            </a:extLst>
          </p:cNvPr>
          <p:cNvSpPr>
            <a:spLocks noGrp="1"/>
          </p:cNvSpPr>
          <p:nvPr>
            <p:ph type="sldNum" sz="quarter" idx="4"/>
          </p:nvPr>
        </p:nvSpPr>
        <p:spPr/>
        <p:txBody>
          <a:bodyPr/>
          <a:lstStyle/>
          <a:p>
            <a:fld id="{9257DAD1-48AB-8A4C-A054-135C0212BAAD}" type="slidenum">
              <a:rPr lang="en-US" smtClean="0"/>
              <a:pPr/>
              <a:t>4</a:t>
            </a:fld>
            <a:endParaRPr lang="en-US"/>
          </a:p>
        </p:txBody>
      </p:sp>
    </p:spTree>
    <p:extLst>
      <p:ext uri="{BB962C8B-B14F-4D97-AF65-F5344CB8AC3E}">
        <p14:creationId xmlns:p14="http://schemas.microsoft.com/office/powerpoint/2010/main" val="81185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4CB5-A269-BC4E-895F-C64788B74568}"/>
              </a:ext>
            </a:extLst>
          </p:cNvPr>
          <p:cNvSpPr>
            <a:spLocks noGrp="1"/>
          </p:cNvSpPr>
          <p:nvPr>
            <p:ph type="title"/>
          </p:nvPr>
        </p:nvSpPr>
        <p:spPr/>
        <p:txBody>
          <a:bodyPr/>
          <a:lstStyle/>
          <a:p>
            <a:r>
              <a:rPr lang="en-US"/>
              <a:t>Study design: Modeling techniques</a:t>
            </a:r>
          </a:p>
        </p:txBody>
      </p:sp>
      <p:sp>
        <p:nvSpPr>
          <p:cNvPr id="3" name="Content Placeholder 2">
            <a:extLst>
              <a:ext uri="{FF2B5EF4-FFF2-40B4-BE49-F238E27FC236}">
                <a16:creationId xmlns:a16="http://schemas.microsoft.com/office/drawing/2014/main" id="{68DB29AC-B839-A743-8C0F-3138E49097AB}"/>
              </a:ext>
            </a:extLst>
          </p:cNvPr>
          <p:cNvSpPr>
            <a:spLocks noGrp="1"/>
          </p:cNvSpPr>
          <p:nvPr>
            <p:ph idx="1"/>
          </p:nvPr>
        </p:nvSpPr>
        <p:spPr>
          <a:xfrm>
            <a:off x="457200" y="1635369"/>
            <a:ext cx="8031892" cy="4490794"/>
          </a:xfrm>
        </p:spPr>
        <p:txBody>
          <a:bodyPr lIns="91440" tIns="45720" rIns="91440" bIns="45720" anchor="t"/>
          <a:lstStyle/>
          <a:p>
            <a:pPr marL="0" indent="0">
              <a:buNone/>
            </a:pPr>
            <a:r>
              <a:rPr lang="en-US">
                <a:ea typeface="ＭＳ Ｐゴシック"/>
              </a:rPr>
              <a:t>The following modeling techniques are used for analysis:</a:t>
            </a:r>
          </a:p>
          <a:p>
            <a:r>
              <a:rPr lang="en-US">
                <a:ea typeface="ＭＳ Ｐゴシック"/>
              </a:rPr>
              <a:t>Simple linear regression</a:t>
            </a:r>
          </a:p>
          <a:p>
            <a:r>
              <a:rPr lang="en-US">
                <a:ea typeface="ＭＳ Ｐゴシック"/>
              </a:rPr>
              <a:t>Multivariable regression</a:t>
            </a:r>
          </a:p>
          <a:p>
            <a:r>
              <a:rPr lang="en-US">
                <a:ea typeface="ＭＳ Ｐゴシック"/>
              </a:rPr>
              <a:t>Logistic regression</a:t>
            </a:r>
          </a:p>
          <a:p>
            <a:r>
              <a:rPr lang="en-US">
                <a:ea typeface="ＭＳ Ｐゴシック"/>
              </a:rPr>
              <a:t>Exploratory data analysis</a:t>
            </a:r>
          </a:p>
          <a:p>
            <a:endParaRPr lang="en-US"/>
          </a:p>
          <a:p>
            <a:pPr marL="0" indent="0">
              <a:buNone/>
            </a:pPr>
            <a:r>
              <a:rPr lang="en-US">
                <a:ea typeface="ＭＳ Ｐゴシック"/>
              </a:rPr>
              <a:t>Further, the techniques prescribed can be used as score-card by the credit and risk department for analysis to decide for extending a credit line to a customer which can drastically reduce the turnaround time for a decision. </a:t>
            </a:r>
            <a:endParaRPr lang="en-US"/>
          </a:p>
          <a:p>
            <a:pPr marL="0" indent="0">
              <a:buNone/>
            </a:pPr>
            <a:endParaRPr lang="en-US"/>
          </a:p>
        </p:txBody>
      </p:sp>
      <p:sp>
        <p:nvSpPr>
          <p:cNvPr id="5" name="Slide Number Placeholder 4">
            <a:extLst>
              <a:ext uri="{FF2B5EF4-FFF2-40B4-BE49-F238E27FC236}">
                <a16:creationId xmlns:a16="http://schemas.microsoft.com/office/drawing/2014/main" id="{1724498A-FAC1-464F-BC15-B7299ED141C6}"/>
              </a:ext>
            </a:extLst>
          </p:cNvPr>
          <p:cNvSpPr>
            <a:spLocks noGrp="1"/>
          </p:cNvSpPr>
          <p:nvPr>
            <p:ph type="sldNum" sz="quarter" idx="4"/>
          </p:nvPr>
        </p:nvSpPr>
        <p:spPr/>
        <p:txBody>
          <a:bodyPr/>
          <a:lstStyle/>
          <a:p>
            <a:fld id="{9257DAD1-48AB-8A4C-A054-135C0212BAAD}" type="slidenum">
              <a:rPr lang="en-US" smtClean="0"/>
              <a:pPr/>
              <a:t>5</a:t>
            </a:fld>
            <a:endParaRPr lang="en-US"/>
          </a:p>
        </p:txBody>
      </p:sp>
    </p:spTree>
    <p:extLst>
      <p:ext uri="{BB962C8B-B14F-4D97-AF65-F5344CB8AC3E}">
        <p14:creationId xmlns:p14="http://schemas.microsoft.com/office/powerpoint/2010/main" val="420940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Description of dataset</a:t>
            </a:r>
            <a:endParaRPr lang="en-US"/>
          </a:p>
        </p:txBody>
      </p:sp>
    </p:spTree>
    <p:extLst>
      <p:ext uri="{BB962C8B-B14F-4D97-AF65-F5344CB8AC3E}">
        <p14:creationId xmlns:p14="http://schemas.microsoft.com/office/powerpoint/2010/main" val="50535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3389-06F1-4BDE-B679-5FE086859EC5}"/>
              </a:ext>
            </a:extLst>
          </p:cNvPr>
          <p:cNvSpPr>
            <a:spLocks noGrp="1"/>
          </p:cNvSpPr>
          <p:nvPr>
            <p:ph type="title"/>
          </p:nvPr>
        </p:nvSpPr>
        <p:spPr>
          <a:xfrm>
            <a:off x="255122" y="-272460"/>
            <a:ext cx="6540500" cy="1142470"/>
          </a:xfrm>
        </p:spPr>
        <p:txBody>
          <a:bodyPr/>
          <a:lstStyle/>
          <a:p>
            <a:r>
              <a:rPr lang="en-GB">
                <a:ea typeface="ＭＳ Ｐゴシック"/>
              </a:rPr>
              <a:t> Type: </a:t>
            </a:r>
            <a:endParaRPr lang="en-GB"/>
          </a:p>
        </p:txBody>
      </p:sp>
      <p:sp>
        <p:nvSpPr>
          <p:cNvPr id="4" name="Slide Number Placeholder 3">
            <a:extLst>
              <a:ext uri="{FF2B5EF4-FFF2-40B4-BE49-F238E27FC236}">
                <a16:creationId xmlns:a16="http://schemas.microsoft.com/office/drawing/2014/main" id="{E868834C-9DF5-433A-B6D2-9B0210FB4BBC}"/>
              </a:ext>
            </a:extLst>
          </p:cNvPr>
          <p:cNvSpPr>
            <a:spLocks noGrp="1"/>
          </p:cNvSpPr>
          <p:nvPr>
            <p:ph type="sldNum" sz="quarter" idx="4"/>
          </p:nvPr>
        </p:nvSpPr>
        <p:spPr/>
        <p:txBody>
          <a:bodyPr/>
          <a:lstStyle/>
          <a:p>
            <a:fld id="{9257DAD1-48AB-8A4C-A054-135C0212BAAD}" type="slidenum">
              <a:rPr lang="en-US" smtClean="0"/>
              <a:pPr/>
              <a:t>7</a:t>
            </a:fld>
            <a:endParaRPr lang="en-US"/>
          </a:p>
        </p:txBody>
      </p:sp>
      <p:graphicFrame>
        <p:nvGraphicFramePr>
          <p:cNvPr id="5" name="Diagram 5">
            <a:extLst>
              <a:ext uri="{FF2B5EF4-FFF2-40B4-BE49-F238E27FC236}">
                <a16:creationId xmlns:a16="http://schemas.microsoft.com/office/drawing/2014/main" id="{C63E3D67-D9F7-4C39-91F9-E6153B81FB39}"/>
              </a:ext>
            </a:extLst>
          </p:cNvPr>
          <p:cNvGraphicFramePr/>
          <p:nvPr>
            <p:extLst>
              <p:ext uri="{D42A27DB-BD31-4B8C-83A1-F6EECF244321}">
                <p14:modId xmlns:p14="http://schemas.microsoft.com/office/powerpoint/2010/main" val="3286215110"/>
              </p:ext>
            </p:extLst>
          </p:nvPr>
        </p:nvGraphicFramePr>
        <p:xfrm>
          <a:off x="947239" y="817151"/>
          <a:ext cx="6045568" cy="3543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4" name="Content Placeholder 273">
            <a:extLst>
              <a:ext uri="{FF2B5EF4-FFF2-40B4-BE49-F238E27FC236}">
                <a16:creationId xmlns:a16="http://schemas.microsoft.com/office/drawing/2014/main" id="{6DF9890B-2945-4B93-8527-73E7F302A9A6}"/>
              </a:ext>
            </a:extLst>
          </p:cNvPr>
          <p:cNvSpPr>
            <a:spLocks noGrp="1"/>
          </p:cNvSpPr>
          <p:nvPr>
            <p:ph idx="1"/>
          </p:nvPr>
        </p:nvSpPr>
        <p:spPr>
          <a:xfrm>
            <a:off x="191974" y="4772357"/>
            <a:ext cx="8229600" cy="1336150"/>
          </a:xfrm>
        </p:spPr>
        <p:txBody>
          <a:bodyPr lIns="91440" tIns="45720" rIns="91440" bIns="45720" anchor="t"/>
          <a:lstStyle/>
          <a:p>
            <a:r>
              <a:rPr lang="en-US" sz="2000">
                <a:latin typeface="Times New Roman"/>
                <a:ea typeface="ＭＳ Ｐゴシック"/>
                <a:cs typeface="Times New Roman"/>
              </a:rPr>
              <a:t>The data is taken from Kaggle datasets which is a web service platform for data. </a:t>
            </a:r>
            <a:r>
              <a:rPr lang="en-US" sz="2000" u="sng">
                <a:solidFill>
                  <a:srgbClr val="0563C1"/>
                </a:solidFill>
                <a:latin typeface="Times New Roman"/>
                <a:ea typeface="ＭＳ Ｐゴシック"/>
                <a:cs typeface="Times New Roman"/>
                <a:hlinkClick r:id="rId7"/>
              </a:rPr>
              <a:t>https://www.kaggle.com/laotse/credit-card-approval</a:t>
            </a:r>
            <a:r>
              <a:rPr lang="en-US" sz="2000">
                <a:latin typeface="Times New Roman"/>
                <a:ea typeface="ＭＳ Ｐゴシック"/>
                <a:cs typeface="Times New Roman"/>
              </a:rPr>
              <a:t> </a:t>
            </a:r>
            <a:endParaRPr lang="en-GB" sz="2000">
              <a:ea typeface="ＭＳ Ｐゴシック"/>
            </a:endParaRPr>
          </a:p>
        </p:txBody>
      </p:sp>
      <p:sp>
        <p:nvSpPr>
          <p:cNvPr id="533" name="TextBox 532">
            <a:extLst>
              <a:ext uri="{FF2B5EF4-FFF2-40B4-BE49-F238E27FC236}">
                <a16:creationId xmlns:a16="http://schemas.microsoft.com/office/drawing/2014/main" id="{F7BC2D51-5E73-4725-8DB6-EB9FE1929534}"/>
              </a:ext>
            </a:extLst>
          </p:cNvPr>
          <p:cNvSpPr txBox="1"/>
          <p:nvPr/>
        </p:nvSpPr>
        <p:spPr>
          <a:xfrm>
            <a:off x="383947" y="413133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solidFill>
                  <a:srgbClr val="E51A2D"/>
                </a:solidFill>
              </a:rPr>
              <a:t>Source:</a:t>
            </a:r>
            <a:endParaRPr lang="en-GB" sz="3200"/>
          </a:p>
        </p:txBody>
      </p:sp>
    </p:spTree>
    <p:extLst>
      <p:ext uri="{BB962C8B-B14F-4D97-AF65-F5344CB8AC3E}">
        <p14:creationId xmlns:p14="http://schemas.microsoft.com/office/powerpoint/2010/main" val="249455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320"/>
            <a:ext cx="6540500" cy="1142470"/>
          </a:xfrm>
        </p:spPr>
        <p:txBody>
          <a:bodyPr/>
          <a:lstStyle/>
          <a:p>
            <a:r>
              <a:rPr lang="en-US" u="sng">
                <a:ea typeface="ＭＳ Ｐゴシック"/>
                <a:cs typeface="Calibri"/>
              </a:rPr>
              <a:t>Content: </a:t>
            </a:r>
            <a:endParaRPr lang="en-US" u="sng">
              <a:cs typeface="Calibri"/>
            </a:endParaRPr>
          </a:p>
        </p:txBody>
      </p:sp>
      <p:sp>
        <p:nvSpPr>
          <p:cNvPr id="4" name="Slide Number Placeholder 3"/>
          <p:cNvSpPr>
            <a:spLocks noGrp="1"/>
          </p:cNvSpPr>
          <p:nvPr>
            <p:ph type="sldNum" sz="quarter" idx="4"/>
          </p:nvPr>
        </p:nvSpPr>
        <p:spPr/>
        <p:txBody>
          <a:bodyPr/>
          <a:lstStyle/>
          <a:p>
            <a:fld id="{9257DAD1-48AB-8A4C-A054-135C0212BAAD}" type="slidenum">
              <a:rPr lang="en-US" smtClean="0"/>
              <a:pPr/>
              <a:t>8</a:t>
            </a:fld>
            <a:endParaRPr lang="en-US"/>
          </a:p>
        </p:txBody>
      </p:sp>
      <p:graphicFrame>
        <p:nvGraphicFramePr>
          <p:cNvPr id="9" name="Content Placeholder 8">
            <a:extLst>
              <a:ext uri="{FF2B5EF4-FFF2-40B4-BE49-F238E27FC236}">
                <a16:creationId xmlns:a16="http://schemas.microsoft.com/office/drawing/2014/main" id="{91C85B84-B797-46C4-AD0A-E3F10D0DAA72}"/>
              </a:ext>
            </a:extLst>
          </p:cNvPr>
          <p:cNvGraphicFramePr>
            <a:graphicFrameLocks noGrp="1"/>
          </p:cNvGraphicFramePr>
          <p:nvPr>
            <p:ph idx="1"/>
            <p:extLst>
              <p:ext uri="{D42A27DB-BD31-4B8C-83A1-F6EECF244321}">
                <p14:modId xmlns:p14="http://schemas.microsoft.com/office/powerpoint/2010/main" val="2188987172"/>
              </p:ext>
            </p:extLst>
          </p:nvPr>
        </p:nvGraphicFramePr>
        <p:xfrm>
          <a:off x="272642" y="1579926"/>
          <a:ext cx="8404369" cy="3759962"/>
        </p:xfrm>
        <a:graphic>
          <a:graphicData uri="http://schemas.openxmlformats.org/drawingml/2006/table">
            <a:tbl>
              <a:tblPr firstRow="1" bandRow="1">
                <a:tableStyleId>{5C22544A-7EE6-4342-B048-85BDC9FD1C3A}</a:tableStyleId>
              </a:tblPr>
              <a:tblGrid>
                <a:gridCol w="3006055">
                  <a:extLst>
                    <a:ext uri="{9D8B030D-6E8A-4147-A177-3AD203B41FA5}">
                      <a16:colId xmlns:a16="http://schemas.microsoft.com/office/drawing/2014/main" val="2582362770"/>
                    </a:ext>
                  </a:extLst>
                </a:gridCol>
                <a:gridCol w="5398314">
                  <a:extLst>
                    <a:ext uri="{9D8B030D-6E8A-4147-A177-3AD203B41FA5}">
                      <a16:colId xmlns:a16="http://schemas.microsoft.com/office/drawing/2014/main" val="2708317265"/>
                    </a:ext>
                  </a:extLst>
                </a:gridCol>
              </a:tblGrid>
              <a:tr h="216027">
                <a:tc>
                  <a:txBody>
                    <a:bodyPr/>
                    <a:lstStyle/>
                    <a:p>
                      <a:pPr marL="0" rtl="0" fontAlgn="base" latinLnBrk="0">
                        <a:spcBef>
                          <a:spcPts val="0"/>
                        </a:spcBef>
                        <a:spcAft>
                          <a:spcPts val="0"/>
                        </a:spcAft>
                      </a:pPr>
                      <a:r>
                        <a:rPr lang="en-GB" sz="1800">
                          <a:effectLst/>
                        </a:rPr>
                        <a:t>Feature Name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Description </a:t>
                      </a:r>
                      <a:endParaRPr lang="en-GB">
                        <a:effectLst/>
                      </a:endParaRPr>
                    </a:p>
                  </a:txBody>
                  <a:tcPr marL="0" marR="0" marT="0" marB="0" anchor="ctr"/>
                </a:tc>
                <a:extLst>
                  <a:ext uri="{0D108BD9-81ED-4DB2-BD59-A6C34878D82A}">
                    <a16:rowId xmlns:a16="http://schemas.microsoft.com/office/drawing/2014/main" val="3702044855"/>
                  </a:ext>
                </a:extLst>
              </a:tr>
              <a:tr h="257556">
                <a:tc>
                  <a:txBody>
                    <a:bodyPr/>
                    <a:lstStyle/>
                    <a:p>
                      <a:pPr marL="0" rtl="0" fontAlgn="base" latinLnBrk="0">
                        <a:spcBef>
                          <a:spcPts val="0"/>
                        </a:spcBef>
                        <a:spcAft>
                          <a:spcPts val="0"/>
                        </a:spcAft>
                      </a:pPr>
                      <a:r>
                        <a:rPr lang="en-GB" sz="1800">
                          <a:effectLst/>
                        </a:rPr>
                        <a:t>ID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Client Number </a:t>
                      </a:r>
                      <a:endParaRPr lang="en-GB">
                        <a:effectLst/>
                      </a:endParaRPr>
                    </a:p>
                  </a:txBody>
                  <a:tcPr marL="0" marR="0" marT="0" marB="0" anchor="ctr"/>
                </a:tc>
                <a:extLst>
                  <a:ext uri="{0D108BD9-81ED-4DB2-BD59-A6C34878D82A}">
                    <a16:rowId xmlns:a16="http://schemas.microsoft.com/office/drawing/2014/main" val="597945516"/>
                  </a:ext>
                </a:extLst>
              </a:tr>
              <a:tr h="257556">
                <a:tc>
                  <a:txBody>
                    <a:bodyPr/>
                    <a:lstStyle/>
                    <a:p>
                      <a:pPr marL="0" rtl="0" fontAlgn="base" latinLnBrk="0">
                        <a:spcBef>
                          <a:spcPts val="0"/>
                        </a:spcBef>
                        <a:spcAft>
                          <a:spcPts val="0"/>
                        </a:spcAft>
                      </a:pPr>
                      <a:r>
                        <a:rPr lang="en-GB" sz="1800">
                          <a:effectLst/>
                        </a:rPr>
                        <a:t>CODE_GENDER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Gender </a:t>
                      </a:r>
                      <a:endParaRPr lang="en-GB">
                        <a:effectLst/>
                      </a:endParaRPr>
                    </a:p>
                  </a:txBody>
                  <a:tcPr marL="0" marR="0" marT="0" marB="0" anchor="ctr"/>
                </a:tc>
                <a:extLst>
                  <a:ext uri="{0D108BD9-81ED-4DB2-BD59-A6C34878D82A}">
                    <a16:rowId xmlns:a16="http://schemas.microsoft.com/office/drawing/2014/main" val="3460651340"/>
                  </a:ext>
                </a:extLst>
              </a:tr>
              <a:tr h="257556">
                <a:tc>
                  <a:txBody>
                    <a:bodyPr/>
                    <a:lstStyle/>
                    <a:p>
                      <a:pPr marL="0" rtl="0" fontAlgn="base" latinLnBrk="0">
                        <a:spcBef>
                          <a:spcPts val="0"/>
                        </a:spcBef>
                        <a:spcAft>
                          <a:spcPts val="0"/>
                        </a:spcAft>
                      </a:pPr>
                      <a:r>
                        <a:rPr lang="en-GB" sz="1800">
                          <a:effectLst/>
                        </a:rPr>
                        <a:t>FLAG_OWN_CAR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Is there a car </a:t>
                      </a:r>
                      <a:endParaRPr lang="en-GB">
                        <a:effectLst/>
                      </a:endParaRPr>
                    </a:p>
                  </a:txBody>
                  <a:tcPr marL="0" marR="0" marT="0" marB="0" anchor="ctr"/>
                </a:tc>
                <a:extLst>
                  <a:ext uri="{0D108BD9-81ED-4DB2-BD59-A6C34878D82A}">
                    <a16:rowId xmlns:a16="http://schemas.microsoft.com/office/drawing/2014/main" val="1622548677"/>
                  </a:ext>
                </a:extLst>
              </a:tr>
              <a:tr h="257556">
                <a:tc>
                  <a:txBody>
                    <a:bodyPr/>
                    <a:lstStyle/>
                    <a:p>
                      <a:pPr marL="0" rtl="0" fontAlgn="base" latinLnBrk="0">
                        <a:spcBef>
                          <a:spcPts val="0"/>
                        </a:spcBef>
                        <a:spcAft>
                          <a:spcPts val="0"/>
                        </a:spcAft>
                      </a:pPr>
                      <a:r>
                        <a:rPr lang="en-GB" sz="1800">
                          <a:effectLst/>
                        </a:rPr>
                        <a:t>FLAG_OWN_REALTY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Is there a property </a:t>
                      </a:r>
                      <a:endParaRPr lang="en-GB">
                        <a:effectLst/>
                      </a:endParaRPr>
                    </a:p>
                  </a:txBody>
                  <a:tcPr marL="0" marR="0" marT="0" marB="0" anchor="ctr"/>
                </a:tc>
                <a:extLst>
                  <a:ext uri="{0D108BD9-81ED-4DB2-BD59-A6C34878D82A}">
                    <a16:rowId xmlns:a16="http://schemas.microsoft.com/office/drawing/2014/main" val="1217712066"/>
                  </a:ext>
                </a:extLst>
              </a:tr>
              <a:tr h="257556">
                <a:tc>
                  <a:txBody>
                    <a:bodyPr/>
                    <a:lstStyle/>
                    <a:p>
                      <a:pPr marL="0" rtl="0" fontAlgn="base" latinLnBrk="0">
                        <a:spcBef>
                          <a:spcPts val="0"/>
                        </a:spcBef>
                        <a:spcAft>
                          <a:spcPts val="0"/>
                        </a:spcAft>
                      </a:pPr>
                      <a:r>
                        <a:rPr lang="en-GB" sz="1800">
                          <a:effectLst/>
                        </a:rPr>
                        <a:t>CNT_CHILDREN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Number of Children </a:t>
                      </a:r>
                      <a:endParaRPr lang="en-GB">
                        <a:effectLst/>
                      </a:endParaRPr>
                    </a:p>
                  </a:txBody>
                  <a:tcPr marL="0" marR="0" marT="0" marB="0" anchor="ctr"/>
                </a:tc>
                <a:extLst>
                  <a:ext uri="{0D108BD9-81ED-4DB2-BD59-A6C34878D82A}">
                    <a16:rowId xmlns:a16="http://schemas.microsoft.com/office/drawing/2014/main" val="1302455738"/>
                  </a:ext>
                </a:extLst>
              </a:tr>
              <a:tr h="257556">
                <a:tc>
                  <a:txBody>
                    <a:bodyPr/>
                    <a:lstStyle/>
                    <a:p>
                      <a:pPr marL="0" rtl="0" fontAlgn="base" latinLnBrk="0">
                        <a:spcBef>
                          <a:spcPts val="0"/>
                        </a:spcBef>
                        <a:spcAft>
                          <a:spcPts val="0"/>
                        </a:spcAft>
                      </a:pPr>
                      <a:r>
                        <a:rPr lang="en-GB" sz="1800">
                          <a:effectLst/>
                        </a:rPr>
                        <a:t>AMT_INCOME_TOTAL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Annual Income </a:t>
                      </a:r>
                      <a:endParaRPr lang="en-GB">
                        <a:effectLst/>
                      </a:endParaRPr>
                    </a:p>
                  </a:txBody>
                  <a:tcPr marL="0" marR="0" marT="0" marB="0" anchor="ctr"/>
                </a:tc>
                <a:extLst>
                  <a:ext uri="{0D108BD9-81ED-4DB2-BD59-A6C34878D82A}">
                    <a16:rowId xmlns:a16="http://schemas.microsoft.com/office/drawing/2014/main" val="2866412879"/>
                  </a:ext>
                </a:extLst>
              </a:tr>
              <a:tr h="257556">
                <a:tc>
                  <a:txBody>
                    <a:bodyPr/>
                    <a:lstStyle/>
                    <a:p>
                      <a:pPr marL="0" rtl="0" fontAlgn="base" latinLnBrk="0">
                        <a:spcBef>
                          <a:spcPts val="0"/>
                        </a:spcBef>
                        <a:spcAft>
                          <a:spcPts val="0"/>
                        </a:spcAft>
                      </a:pPr>
                      <a:r>
                        <a:rPr lang="en-GB" sz="1800">
                          <a:effectLst/>
                        </a:rPr>
                        <a:t>NAME_EDUCATION_TYPE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Education Level </a:t>
                      </a:r>
                      <a:endParaRPr lang="en-GB">
                        <a:effectLst/>
                      </a:endParaRPr>
                    </a:p>
                  </a:txBody>
                  <a:tcPr marL="0" marR="0" marT="0" marB="0" anchor="ctr"/>
                </a:tc>
                <a:extLst>
                  <a:ext uri="{0D108BD9-81ED-4DB2-BD59-A6C34878D82A}">
                    <a16:rowId xmlns:a16="http://schemas.microsoft.com/office/drawing/2014/main" val="2182611137"/>
                  </a:ext>
                </a:extLst>
              </a:tr>
              <a:tr h="257556">
                <a:tc>
                  <a:txBody>
                    <a:bodyPr/>
                    <a:lstStyle/>
                    <a:p>
                      <a:pPr marL="0" rtl="0" fontAlgn="base" latinLnBrk="0">
                        <a:spcBef>
                          <a:spcPts val="0"/>
                        </a:spcBef>
                        <a:spcAft>
                          <a:spcPts val="0"/>
                        </a:spcAft>
                      </a:pPr>
                      <a:r>
                        <a:rPr lang="en-GB" sz="1800">
                          <a:effectLst/>
                        </a:rPr>
                        <a:t>NAME_FAMILY_STATUS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Marital Status </a:t>
                      </a:r>
                      <a:endParaRPr lang="en-GB">
                        <a:effectLst/>
                      </a:endParaRPr>
                    </a:p>
                  </a:txBody>
                  <a:tcPr marL="0" marR="0" marT="0" marB="0" anchor="ctr"/>
                </a:tc>
                <a:extLst>
                  <a:ext uri="{0D108BD9-81ED-4DB2-BD59-A6C34878D82A}">
                    <a16:rowId xmlns:a16="http://schemas.microsoft.com/office/drawing/2014/main" val="373440414"/>
                  </a:ext>
                </a:extLst>
              </a:tr>
              <a:tr h="257556">
                <a:tc>
                  <a:txBody>
                    <a:bodyPr/>
                    <a:lstStyle/>
                    <a:p>
                      <a:pPr marL="0" rtl="0" fontAlgn="base" latinLnBrk="0">
                        <a:spcBef>
                          <a:spcPts val="0"/>
                        </a:spcBef>
                        <a:spcAft>
                          <a:spcPts val="0"/>
                        </a:spcAft>
                      </a:pPr>
                      <a:r>
                        <a:rPr lang="en-GB" sz="1800">
                          <a:effectLst/>
                        </a:rPr>
                        <a:t>NAME_HOUSING_TYPE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Way of Living </a:t>
                      </a:r>
                      <a:endParaRPr lang="en-GB">
                        <a:effectLst/>
                      </a:endParaRPr>
                    </a:p>
                  </a:txBody>
                  <a:tcPr marL="0" marR="0" marT="0" marB="0" anchor="ctr"/>
                </a:tc>
                <a:extLst>
                  <a:ext uri="{0D108BD9-81ED-4DB2-BD59-A6C34878D82A}">
                    <a16:rowId xmlns:a16="http://schemas.microsoft.com/office/drawing/2014/main" val="1271079754"/>
                  </a:ext>
                </a:extLst>
              </a:tr>
              <a:tr h="257556">
                <a:tc>
                  <a:txBody>
                    <a:bodyPr/>
                    <a:lstStyle/>
                    <a:p>
                      <a:pPr marL="0" rtl="0" fontAlgn="base" latinLnBrk="0">
                        <a:spcBef>
                          <a:spcPts val="0"/>
                        </a:spcBef>
                        <a:spcAft>
                          <a:spcPts val="0"/>
                        </a:spcAft>
                      </a:pPr>
                      <a:r>
                        <a:rPr lang="en-GB" sz="1800">
                          <a:effectLst/>
                        </a:rPr>
                        <a:t>DAYS_BIRTH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Age in years </a:t>
                      </a:r>
                      <a:endParaRPr lang="en-GB">
                        <a:effectLst/>
                      </a:endParaRPr>
                    </a:p>
                  </a:txBody>
                  <a:tcPr marL="0" marR="0" marT="0" marB="0" anchor="ctr"/>
                </a:tc>
                <a:extLst>
                  <a:ext uri="{0D108BD9-81ED-4DB2-BD59-A6C34878D82A}">
                    <a16:rowId xmlns:a16="http://schemas.microsoft.com/office/drawing/2014/main" val="518145106"/>
                  </a:ext>
                </a:extLst>
              </a:tr>
              <a:tr h="309372">
                <a:tc>
                  <a:txBody>
                    <a:bodyPr/>
                    <a:lstStyle/>
                    <a:p>
                      <a:pPr marL="0" rtl="0" fontAlgn="base" latinLnBrk="0">
                        <a:spcBef>
                          <a:spcPts val="0"/>
                        </a:spcBef>
                        <a:spcAft>
                          <a:spcPts val="0"/>
                        </a:spcAft>
                      </a:pPr>
                      <a:r>
                        <a:rPr lang="en-GB" sz="1800">
                          <a:effectLst/>
                        </a:rPr>
                        <a:t>DAYS_EMPLOYED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Duration of work in years </a:t>
                      </a:r>
                      <a:endParaRPr lang="en-GB">
                        <a:effectLst/>
                      </a:endParaRPr>
                    </a:p>
                  </a:txBody>
                  <a:tcPr marL="0" marR="0" marT="0" marB="0" anchor="ctr"/>
                </a:tc>
                <a:extLst>
                  <a:ext uri="{0D108BD9-81ED-4DB2-BD59-A6C34878D82A}">
                    <a16:rowId xmlns:a16="http://schemas.microsoft.com/office/drawing/2014/main" val="2917733302"/>
                  </a:ext>
                </a:extLst>
              </a:tr>
              <a:tr h="433070">
                <a:tc>
                  <a:txBody>
                    <a:bodyPr/>
                    <a:lstStyle/>
                    <a:p>
                      <a:pPr marL="0" rtl="0" fontAlgn="base" latinLnBrk="0">
                        <a:spcBef>
                          <a:spcPts val="0"/>
                        </a:spcBef>
                        <a:spcAft>
                          <a:spcPts val="0"/>
                        </a:spcAft>
                      </a:pPr>
                      <a:r>
                        <a:rPr lang="en-GB" sz="1800">
                          <a:effectLst/>
                        </a:rPr>
                        <a:t>FLAG_MOBIL </a:t>
                      </a:r>
                      <a:endParaRPr lang="en-GB">
                        <a:effectLst/>
                      </a:endParaRPr>
                    </a:p>
                  </a:txBody>
                  <a:tcPr marL="0" marR="0" marT="0" marB="0" anchor="ctr"/>
                </a:tc>
                <a:tc>
                  <a:txBody>
                    <a:bodyPr/>
                    <a:lstStyle/>
                    <a:p>
                      <a:pPr marL="0" rtl="0" fontAlgn="base" latinLnBrk="0">
                        <a:spcBef>
                          <a:spcPts val="0"/>
                        </a:spcBef>
                        <a:spcAft>
                          <a:spcPts val="0"/>
                        </a:spcAft>
                      </a:pPr>
                      <a:r>
                        <a:rPr lang="en-GB" sz="2000">
                          <a:effectLst/>
                        </a:rPr>
                        <a:t>Duration of work in years </a:t>
                      </a:r>
                      <a:endParaRPr lang="en-GB">
                        <a:effectLst/>
                      </a:endParaRPr>
                    </a:p>
                  </a:txBody>
                  <a:tcPr marL="0" marR="0" marT="0" marB="0" anchor="ctr"/>
                </a:tc>
                <a:extLst>
                  <a:ext uri="{0D108BD9-81ED-4DB2-BD59-A6C34878D82A}">
                    <a16:rowId xmlns:a16="http://schemas.microsoft.com/office/drawing/2014/main" val="1642185290"/>
                  </a:ext>
                </a:extLst>
              </a:tr>
            </a:tbl>
          </a:graphicData>
        </a:graphic>
      </p:graphicFrame>
      <p:sp>
        <p:nvSpPr>
          <p:cNvPr id="10" name="TextBox 9">
            <a:extLst>
              <a:ext uri="{FF2B5EF4-FFF2-40B4-BE49-F238E27FC236}">
                <a16:creationId xmlns:a16="http://schemas.microsoft.com/office/drawing/2014/main" id="{CC63910C-8E9D-49B8-8A99-9BAE39451C5F}"/>
              </a:ext>
            </a:extLst>
          </p:cNvPr>
          <p:cNvSpPr txBox="1"/>
          <p:nvPr/>
        </p:nvSpPr>
        <p:spPr>
          <a:xfrm>
            <a:off x="290648" y="217505"/>
            <a:ext cx="73404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dataset is about credit card risk analysis. The dataset has 19 columns, 537667 Rows with the following variables and description.</a:t>
            </a:r>
          </a:p>
        </p:txBody>
      </p:sp>
    </p:spTree>
    <p:extLst>
      <p:ext uri="{BB962C8B-B14F-4D97-AF65-F5344CB8AC3E}">
        <p14:creationId xmlns:p14="http://schemas.microsoft.com/office/powerpoint/2010/main" val="254893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ea typeface="ＭＳ Ｐゴシック"/>
                <a:cs typeface="Calibri"/>
              </a:rPr>
              <a:t>Content:</a:t>
            </a:r>
            <a:endParaRPr lang="en-US">
              <a:ea typeface="ＭＳ Ｐゴシック"/>
            </a:endParaRPr>
          </a:p>
        </p:txBody>
      </p:sp>
      <p:sp>
        <p:nvSpPr>
          <p:cNvPr id="4" name="Slide Number Placeholder 3"/>
          <p:cNvSpPr>
            <a:spLocks noGrp="1"/>
          </p:cNvSpPr>
          <p:nvPr>
            <p:ph type="sldNum" sz="quarter" idx="4"/>
          </p:nvPr>
        </p:nvSpPr>
        <p:spPr/>
        <p:txBody>
          <a:bodyPr/>
          <a:lstStyle/>
          <a:p>
            <a:fld id="{9257DAD1-48AB-8A4C-A054-135C0212BAAD}" type="slidenum">
              <a:rPr lang="en-US" smtClean="0"/>
              <a:pPr/>
              <a:t>9</a:t>
            </a:fld>
            <a:endParaRPr lang="en-US"/>
          </a:p>
        </p:txBody>
      </p:sp>
      <p:graphicFrame>
        <p:nvGraphicFramePr>
          <p:cNvPr id="13" name="Content Placeholder 12">
            <a:extLst>
              <a:ext uri="{FF2B5EF4-FFF2-40B4-BE49-F238E27FC236}">
                <a16:creationId xmlns:a16="http://schemas.microsoft.com/office/drawing/2014/main" id="{813C12B9-1C3F-4583-A6E1-A35A78798496}"/>
              </a:ext>
            </a:extLst>
          </p:cNvPr>
          <p:cNvGraphicFramePr>
            <a:graphicFrameLocks noGrp="1"/>
          </p:cNvGraphicFramePr>
          <p:nvPr>
            <p:ph idx="1"/>
            <p:extLst>
              <p:ext uri="{D42A27DB-BD31-4B8C-83A1-F6EECF244321}">
                <p14:modId xmlns:p14="http://schemas.microsoft.com/office/powerpoint/2010/main" val="3792415091"/>
              </p:ext>
            </p:extLst>
          </p:nvPr>
        </p:nvGraphicFramePr>
        <p:xfrm>
          <a:off x="457200" y="1582738"/>
          <a:ext cx="8229598" cy="3798697"/>
        </p:xfrm>
        <a:graphic>
          <a:graphicData uri="http://schemas.openxmlformats.org/drawingml/2006/table">
            <a:tbl>
              <a:tblPr firstRow="1" bandRow="1">
                <a:tableStyleId>{5C22544A-7EE6-4342-B048-85BDC9FD1C3A}</a:tableStyleId>
              </a:tblPr>
              <a:tblGrid>
                <a:gridCol w="2121812">
                  <a:extLst>
                    <a:ext uri="{9D8B030D-6E8A-4147-A177-3AD203B41FA5}">
                      <a16:colId xmlns:a16="http://schemas.microsoft.com/office/drawing/2014/main" val="3277218642"/>
                    </a:ext>
                  </a:extLst>
                </a:gridCol>
                <a:gridCol w="6107786">
                  <a:extLst>
                    <a:ext uri="{9D8B030D-6E8A-4147-A177-3AD203B41FA5}">
                      <a16:colId xmlns:a16="http://schemas.microsoft.com/office/drawing/2014/main" val="3353643915"/>
                    </a:ext>
                  </a:extLst>
                </a:gridCol>
              </a:tblGrid>
              <a:tr h="423545">
                <a:tc>
                  <a:txBody>
                    <a:bodyPr/>
                    <a:lstStyle/>
                    <a:p>
                      <a:pPr marL="0" lvl="0" rtl="0">
                        <a:spcBef>
                          <a:spcPts val="0"/>
                        </a:spcBef>
                        <a:spcAft>
                          <a:spcPts val="0"/>
                        </a:spcAft>
                        <a:buNone/>
                      </a:pPr>
                      <a:r>
                        <a:rPr lang="en-GB" sz="1800">
                          <a:effectLst/>
                        </a:rPr>
                        <a:t>Feature Name </a:t>
                      </a:r>
                    </a:p>
                  </a:txBody>
                  <a:tcPr marL="0" marR="0" marT="0" marB="0" anchor="ctr"/>
                </a:tc>
                <a:tc>
                  <a:txBody>
                    <a:bodyPr/>
                    <a:lstStyle/>
                    <a:p>
                      <a:pPr marL="0" lvl="0" rtl="0">
                        <a:spcBef>
                          <a:spcPts val="0"/>
                        </a:spcBef>
                        <a:spcAft>
                          <a:spcPts val="0"/>
                        </a:spcAft>
                        <a:buNone/>
                      </a:pPr>
                      <a:r>
                        <a:rPr lang="en-GB" sz="1800">
                          <a:effectLst/>
                        </a:rPr>
                        <a:t>Description </a:t>
                      </a:r>
                      <a:endParaRPr lang="en-GB">
                        <a:effectLst/>
                      </a:endParaRPr>
                    </a:p>
                  </a:txBody>
                  <a:tcPr marL="0" marR="0" marT="0" marB="0" anchor="ctr"/>
                </a:tc>
                <a:extLst>
                  <a:ext uri="{0D108BD9-81ED-4DB2-BD59-A6C34878D82A}">
                    <a16:rowId xmlns:a16="http://schemas.microsoft.com/office/drawing/2014/main" val="1604044933"/>
                  </a:ext>
                </a:extLst>
              </a:tr>
              <a:tr h="423545">
                <a:tc>
                  <a:txBody>
                    <a:bodyPr/>
                    <a:lstStyle/>
                    <a:p>
                      <a:pPr marL="0" lvl="0">
                        <a:spcBef>
                          <a:spcPts val="0"/>
                        </a:spcBef>
                        <a:spcAft>
                          <a:spcPts val="0"/>
                        </a:spcAft>
                        <a:buNone/>
                      </a:pPr>
                      <a:r>
                        <a:rPr lang="en-GB" sz="1600">
                          <a:effectLst/>
                        </a:rPr>
                        <a:t>FLAG_WORK_PHONE</a:t>
                      </a:r>
                    </a:p>
                  </a:txBody>
                  <a:tcPr marL="0" marR="0" marT="0" marB="0"/>
                </a:tc>
                <a:tc>
                  <a:txBody>
                    <a:bodyPr/>
                    <a:lstStyle/>
                    <a:p>
                      <a:pPr marL="0" lvl="0">
                        <a:spcBef>
                          <a:spcPts val="0"/>
                        </a:spcBef>
                        <a:spcAft>
                          <a:spcPts val="0"/>
                        </a:spcAft>
                        <a:buNone/>
                      </a:pPr>
                      <a:r>
                        <a:rPr lang="en-GB" sz="1800">
                          <a:effectLst/>
                        </a:rPr>
                        <a:t>Is there a mobile phone</a:t>
                      </a:r>
                    </a:p>
                  </a:txBody>
                  <a:tcPr marL="0" marR="0" marT="0" marB="0"/>
                </a:tc>
                <a:extLst>
                  <a:ext uri="{0D108BD9-81ED-4DB2-BD59-A6C34878D82A}">
                    <a16:rowId xmlns:a16="http://schemas.microsoft.com/office/drawing/2014/main" val="3044875573"/>
                  </a:ext>
                </a:extLst>
              </a:tr>
              <a:tr h="423545">
                <a:tc>
                  <a:txBody>
                    <a:bodyPr/>
                    <a:lstStyle/>
                    <a:p>
                      <a:pPr marL="0" rtl="0" fontAlgn="base" latinLnBrk="0">
                        <a:spcBef>
                          <a:spcPts val="0"/>
                        </a:spcBef>
                        <a:spcAft>
                          <a:spcPts val="0"/>
                        </a:spcAft>
                      </a:pPr>
                      <a:r>
                        <a:rPr lang="en-GB" sz="1600">
                          <a:effectLst/>
                        </a:rPr>
                        <a:t>FLAG_PHONE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Is there a work phone </a:t>
                      </a:r>
                      <a:endParaRPr lang="en-GB">
                        <a:effectLst/>
                      </a:endParaRPr>
                    </a:p>
                  </a:txBody>
                  <a:tcPr marL="0" marR="0" marT="0" marB="0" anchor="ctr"/>
                </a:tc>
                <a:extLst>
                  <a:ext uri="{0D108BD9-81ED-4DB2-BD59-A6C34878D82A}">
                    <a16:rowId xmlns:a16="http://schemas.microsoft.com/office/drawing/2014/main" val="4235991405"/>
                  </a:ext>
                </a:extLst>
              </a:tr>
              <a:tr h="423545">
                <a:tc>
                  <a:txBody>
                    <a:bodyPr/>
                    <a:lstStyle/>
                    <a:p>
                      <a:pPr marL="0" rtl="0" fontAlgn="base" latinLnBrk="0">
                        <a:spcBef>
                          <a:spcPts val="0"/>
                        </a:spcBef>
                        <a:spcAft>
                          <a:spcPts val="0"/>
                        </a:spcAft>
                      </a:pPr>
                      <a:r>
                        <a:rPr lang="en-GB" sz="1600">
                          <a:effectLst/>
                        </a:rPr>
                        <a:t>FLAG_EMAIL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Is there a phone </a:t>
                      </a:r>
                      <a:endParaRPr lang="en-GB">
                        <a:effectLst/>
                      </a:endParaRPr>
                    </a:p>
                  </a:txBody>
                  <a:tcPr marL="0" marR="0" marT="0" marB="0" anchor="ctr"/>
                </a:tc>
                <a:extLst>
                  <a:ext uri="{0D108BD9-81ED-4DB2-BD59-A6C34878D82A}">
                    <a16:rowId xmlns:a16="http://schemas.microsoft.com/office/drawing/2014/main" val="1282501871"/>
                  </a:ext>
                </a:extLst>
              </a:tr>
              <a:tr h="360807">
                <a:tc>
                  <a:txBody>
                    <a:bodyPr/>
                    <a:lstStyle/>
                    <a:p>
                      <a:pPr marL="0" rtl="0" fontAlgn="base" latinLnBrk="0">
                        <a:spcBef>
                          <a:spcPts val="0"/>
                        </a:spcBef>
                        <a:spcAft>
                          <a:spcPts val="0"/>
                        </a:spcAft>
                      </a:pPr>
                      <a:r>
                        <a:rPr lang="en-GB" sz="1600">
                          <a:effectLst/>
                        </a:rPr>
                        <a:t>JOB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Is there an email </a:t>
                      </a:r>
                      <a:endParaRPr lang="en-GB">
                        <a:effectLst/>
                      </a:endParaRPr>
                    </a:p>
                  </a:txBody>
                  <a:tcPr marL="0" marR="0" marT="0" marB="0" anchor="ctr"/>
                </a:tc>
                <a:extLst>
                  <a:ext uri="{0D108BD9-81ED-4DB2-BD59-A6C34878D82A}">
                    <a16:rowId xmlns:a16="http://schemas.microsoft.com/office/drawing/2014/main" val="1951455972"/>
                  </a:ext>
                </a:extLst>
              </a:tr>
              <a:tr h="360807">
                <a:tc>
                  <a:txBody>
                    <a:bodyPr/>
                    <a:lstStyle/>
                    <a:p>
                      <a:pPr marL="0" rtl="0" fontAlgn="base" latinLnBrk="0">
                        <a:spcBef>
                          <a:spcPts val="0"/>
                        </a:spcBef>
                        <a:spcAft>
                          <a:spcPts val="0"/>
                        </a:spcAft>
                      </a:pPr>
                      <a:r>
                        <a:rPr lang="en-GB" sz="1600">
                          <a:effectLst/>
                        </a:rPr>
                        <a:t>BEGIN_MONTHS </a:t>
                      </a:r>
                      <a:endParaRPr lang="en-GB">
                        <a:effectLst/>
                      </a:endParaRPr>
                    </a:p>
                  </a:txBody>
                  <a:tcPr marL="0" marR="0" marT="0" marB="0" anchor="ctr"/>
                </a:tc>
                <a:tc>
                  <a:txBody>
                    <a:bodyPr/>
                    <a:lstStyle/>
                    <a:p>
                      <a:pPr marL="0" rtl="0" fontAlgn="base" latinLnBrk="0">
                        <a:spcBef>
                          <a:spcPts val="0"/>
                        </a:spcBef>
                        <a:spcAft>
                          <a:spcPts val="0"/>
                        </a:spcAft>
                      </a:pPr>
                      <a:r>
                        <a:rPr lang="en-GB" sz="1800">
                          <a:effectLst/>
                        </a:rPr>
                        <a:t>Job </a:t>
                      </a:r>
                      <a:endParaRPr lang="en-GB">
                        <a:effectLst/>
                      </a:endParaRPr>
                    </a:p>
                  </a:txBody>
                  <a:tcPr marL="0" marR="0" marT="0" marB="0" anchor="ctr"/>
                </a:tc>
                <a:extLst>
                  <a:ext uri="{0D108BD9-81ED-4DB2-BD59-A6C34878D82A}">
                    <a16:rowId xmlns:a16="http://schemas.microsoft.com/office/drawing/2014/main" val="3806798313"/>
                  </a:ext>
                </a:extLst>
              </a:tr>
              <a:tr h="1052195">
                <a:tc>
                  <a:txBody>
                    <a:bodyPr/>
                    <a:lstStyle/>
                    <a:p>
                      <a:pPr marL="0" rtl="0" fontAlgn="base" latinLnBrk="0">
                        <a:spcBef>
                          <a:spcPts val="0"/>
                        </a:spcBef>
                        <a:spcAft>
                          <a:spcPts val="0"/>
                        </a:spcAft>
                      </a:pPr>
                      <a:r>
                        <a:rPr lang="en-GB" sz="1600">
                          <a:effectLst/>
                        </a:rPr>
                        <a:t>STATUS </a:t>
                      </a:r>
                      <a:endParaRPr lang="en-GB">
                        <a:effectLst/>
                      </a:endParaRPr>
                    </a:p>
                  </a:txBody>
                  <a:tcPr marL="0" marR="0" marT="0" marB="0" anchor="ctr"/>
                </a:tc>
                <a:tc>
                  <a:txBody>
                    <a:bodyPr/>
                    <a:lstStyle/>
                    <a:p>
                      <a:pPr marL="0" rtl="0" fontAlgn="base" latinLnBrk="0">
                        <a:spcBef>
                          <a:spcPts val="0"/>
                        </a:spcBef>
                        <a:spcAft>
                          <a:spcPts val="0"/>
                        </a:spcAft>
                      </a:pPr>
                      <a:r>
                        <a:rPr lang="en-GB" sz="1600">
                          <a:effectLst/>
                        </a:rPr>
                        <a:t>0: 1-29 days past due 1: 30-59 days past due 2: 60-89 days overdue 3: 90-119 days overdue 4: 120-149 days overdue 5: Overdue or bad debts, write-offs for more than 150 days C: paid off that month X: No loan for the month </a:t>
                      </a:r>
                      <a:endParaRPr lang="en-GB">
                        <a:effectLst/>
                      </a:endParaRPr>
                    </a:p>
                  </a:txBody>
                  <a:tcPr marL="0" marR="0" marT="0" marB="0" anchor="ctr"/>
                </a:tc>
                <a:extLst>
                  <a:ext uri="{0D108BD9-81ED-4DB2-BD59-A6C34878D82A}">
                    <a16:rowId xmlns:a16="http://schemas.microsoft.com/office/drawing/2014/main" val="2222056467"/>
                  </a:ext>
                </a:extLst>
              </a:tr>
              <a:tr h="330708">
                <a:tc>
                  <a:txBody>
                    <a:bodyPr/>
                    <a:lstStyle/>
                    <a:p>
                      <a:pPr marL="0" rtl="0" fontAlgn="base" latinLnBrk="0">
                        <a:spcBef>
                          <a:spcPts val="0"/>
                        </a:spcBef>
                        <a:spcAft>
                          <a:spcPts val="0"/>
                        </a:spcAft>
                      </a:pPr>
                      <a:r>
                        <a:rPr lang="en-GB" sz="1600">
                          <a:effectLst/>
                        </a:rPr>
                        <a:t>TARGET </a:t>
                      </a:r>
                      <a:endParaRPr lang="en-GB">
                        <a:effectLst/>
                      </a:endParaRPr>
                    </a:p>
                  </a:txBody>
                  <a:tcPr marL="0" marR="0" marT="0" marB="0" anchor="ctr"/>
                </a:tc>
                <a:tc>
                  <a:txBody>
                    <a:bodyPr/>
                    <a:lstStyle/>
                    <a:p>
                      <a:pPr marL="0" rtl="0" fontAlgn="base" latinLnBrk="0">
                        <a:spcBef>
                          <a:spcPts val="0"/>
                        </a:spcBef>
                        <a:spcAft>
                          <a:spcPts val="0"/>
                        </a:spcAft>
                      </a:pPr>
                      <a:r>
                        <a:rPr lang="en-GB" sz="1600">
                          <a:effectLst/>
                        </a:rPr>
                        <a:t>Risk users are marked as '1', else are '0' </a:t>
                      </a:r>
                      <a:endParaRPr lang="en-GB">
                        <a:effectLst/>
                      </a:endParaRPr>
                    </a:p>
                  </a:txBody>
                  <a:tcPr marL="0" marR="0" marT="0" marB="0" anchor="ctr"/>
                </a:tc>
                <a:extLst>
                  <a:ext uri="{0D108BD9-81ED-4DB2-BD59-A6C34878D82A}">
                    <a16:rowId xmlns:a16="http://schemas.microsoft.com/office/drawing/2014/main" val="551772787"/>
                  </a:ext>
                </a:extLst>
              </a:tr>
            </a:tbl>
          </a:graphicData>
        </a:graphic>
      </p:graphicFrame>
      <p:sp>
        <p:nvSpPr>
          <p:cNvPr id="19" name="TextBox 18">
            <a:extLst>
              <a:ext uri="{FF2B5EF4-FFF2-40B4-BE49-F238E27FC236}">
                <a16:creationId xmlns:a16="http://schemas.microsoft.com/office/drawing/2014/main" id="{0418BEA0-EB7A-4468-9332-DA816A8D67A9}"/>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Tree>
    <p:extLst>
      <p:ext uri="{BB962C8B-B14F-4D97-AF65-F5344CB8AC3E}">
        <p14:creationId xmlns:p14="http://schemas.microsoft.com/office/powerpoint/2010/main" val="2552168333"/>
      </p:ext>
    </p:extLst>
  </p:cSld>
  <p:clrMapOvr>
    <a:masterClrMapping/>
  </p:clrMapOvr>
</p:sld>
</file>

<file path=ppt/theme/theme1.xml><?xml version="1.0" encoding="utf-8"?>
<a:theme xmlns:a="http://schemas.openxmlformats.org/drawingml/2006/main" name="LEEP">
  <a:themeElements>
    <a:clrScheme name="Custom 3">
      <a:dk1>
        <a:sysClr val="windowText" lastClr="000000"/>
      </a:dk1>
      <a:lt1>
        <a:sysClr val="window" lastClr="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519176E84BB4F9A23101B233A1571" ma:contentTypeVersion="4" ma:contentTypeDescription="Create a new document." ma:contentTypeScope="" ma:versionID="019544593ea6fc745f46dc4b2b7d8ae3">
  <xsd:schema xmlns:xsd="http://www.w3.org/2001/XMLSchema" xmlns:xs="http://www.w3.org/2001/XMLSchema" xmlns:p="http://schemas.microsoft.com/office/2006/metadata/properties" xmlns:ns2="e0e474bf-e19c-420f-a2ec-7ee4dfff4aa7" targetNamespace="http://schemas.microsoft.com/office/2006/metadata/properties" ma:root="true" ma:fieldsID="4b7d58667605a630b8b7d69475d2594a" ns2:_="">
    <xsd:import namespace="e0e474bf-e19c-420f-a2ec-7ee4dfff4aa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e474bf-e19c-420f-a2ec-7ee4dfff4a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B770A0-BF40-4306-85AD-EC826B806FDC}">
  <ds:schemaRefs>
    <ds:schemaRef ds:uri="http://schemas.microsoft.com/sharepoint/v3/contenttype/forms"/>
  </ds:schemaRefs>
</ds:datastoreItem>
</file>

<file path=customXml/itemProps2.xml><?xml version="1.0" encoding="utf-8"?>
<ds:datastoreItem xmlns:ds="http://schemas.openxmlformats.org/officeDocument/2006/customXml" ds:itemID="{9AE8AD96-F3CC-4519-A492-DE80947C52CC}">
  <ds:schemaRefs>
    <ds:schemaRef ds:uri="e0e474bf-e19c-420f-a2ec-7ee4dfff4a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68681B2-CAB6-4A96-BC6C-0BC0F731DB4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1136</Words>
  <Application>Microsoft Macintosh PowerPoint</Application>
  <PresentationFormat>On-screen Show (4:3)</PresentationFormat>
  <Paragraphs>165</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Arila</vt:lpstr>
      <vt:lpstr>Calibri</vt:lpstr>
      <vt:lpstr>Lucida Grande CE</vt:lpstr>
      <vt:lpstr>Times New Roman</vt:lpstr>
      <vt:lpstr>LEEP</vt:lpstr>
      <vt:lpstr>   Stat 4600 INTERMEDIARY STATISTICAL MODELLING &amp; ANALYTICS </vt:lpstr>
      <vt:lpstr>Analysis of delinquency trend for credit card repayments</vt:lpstr>
      <vt:lpstr>The Business Analytics Problem</vt:lpstr>
      <vt:lpstr>Study Design: Analysis</vt:lpstr>
      <vt:lpstr>Study design: Modeling techniques</vt:lpstr>
      <vt:lpstr>Description of dataset</vt:lpstr>
      <vt:lpstr> Type: </vt:lpstr>
      <vt:lpstr>Content: </vt:lpstr>
      <vt:lpstr>Content:</vt:lpstr>
      <vt:lpstr>Analysis:</vt:lpstr>
      <vt:lpstr>Analysis and Modelling methods:</vt:lpstr>
      <vt:lpstr>Exploratory Data Analysis</vt:lpstr>
      <vt:lpstr>Exploratory Data Analysis Cont.</vt:lpstr>
      <vt:lpstr>Exploratory Data Analysis Cont.</vt:lpstr>
      <vt:lpstr>Simple Linear Regression Analysis:</vt:lpstr>
      <vt:lpstr>PowerPoint Presentation</vt:lpstr>
      <vt:lpstr>PowerPoint Presentation</vt:lpstr>
      <vt:lpstr>PowerPoint Presentation</vt:lpstr>
      <vt:lpstr>PowerPoint Presentation</vt:lpstr>
      <vt:lpstr>Future Predictions:</vt:lpstr>
      <vt:lpstr>Prescriptive Analysis:</vt:lpstr>
      <vt:lpstr>Limitations</vt:lpstr>
      <vt:lpstr>Conclusion and findings: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Linda Malcomb</dc:creator>
  <cp:lastModifiedBy>Mirashi, Tejas</cp:lastModifiedBy>
  <cp:revision>7</cp:revision>
  <cp:lastPrinted>2014-08-18T19:43:04Z</cp:lastPrinted>
  <dcterms:created xsi:type="dcterms:W3CDTF">2011-09-26T16:16:04Z</dcterms:created>
  <dcterms:modified xsi:type="dcterms:W3CDTF">2022-01-26T21:21:05Z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0x010100B97519176E84BB4F9A23101B233A1571</vt:lpwstr>
  </property>
</Properties>
</file>