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55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Placeholder 19"/>
          <p:cNvSpPr/>
          <p:nvPr/>
        </p:nvSpPr>
        <p:spPr>
          <a:xfrm>
            <a:off x="1338480" y="258480"/>
            <a:ext cx="9143640" cy="34200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 defTabSz="91440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100" spc="148" strike="noStrike">
                <a:solidFill>
                  <a:schemeClr val="dk1"/>
                </a:solidFill>
                <a:latin typeface="Mylius Modern"/>
              </a:rPr>
              <a:t>FOR PURPOSES OF FORAGE VIRTUAL WORK EXPERIENCE PROGRAM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ef9fd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81360" y="2619360"/>
            <a:ext cx="66290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CLIC</a:t>
            </a: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K TO </a:t>
            </a: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EDIT </a:t>
            </a: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MAS</a:t>
            </a: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TER </a:t>
            </a: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TITL</a:t>
            </a: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E </a:t>
            </a: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STYL</a:t>
            </a: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5293080" y="858960"/>
            <a:ext cx="1605600" cy="399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23880" y="4334040"/>
            <a:ext cx="9143640" cy="40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00" spc="148" strike="noStrike">
                <a:solidFill>
                  <a:schemeClr val="dk1"/>
                </a:solidFill>
                <a:latin typeface="Mylius Modern"/>
              </a:rPr>
              <a:t>Click to edit Master text styles</a:t>
            </a:r>
            <a:endParaRPr b="0" lang="en-US" sz="900" spc="-1" strike="noStrike">
              <a:solidFill>
                <a:schemeClr val="lt1"/>
              </a:solidFill>
              <a:latin typeface="Mylius Moder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338480" y="-1604520"/>
            <a:ext cx="9143640" cy="40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100" spc="148" strike="noStrike">
                <a:solidFill>
                  <a:schemeClr val="dk1"/>
                </a:solidFill>
                <a:latin typeface="Mylius Modern"/>
              </a:rPr>
              <a:t>FOR PURPOSES OF FORAGE VIRTUAL WORK EXPERIENCE PROGRAM</a:t>
            </a:r>
            <a:endParaRPr b="0" lang="en-US" sz="1100" spc="-1" strike="noStrike">
              <a:solidFill>
                <a:schemeClr val="lt1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0" y="0"/>
            <a:ext cx="12191760" cy="1044720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" name="TextBox 3"/>
          <p:cNvSpPr/>
          <p:nvPr/>
        </p:nvSpPr>
        <p:spPr>
          <a:xfrm>
            <a:off x="256680" y="6591240"/>
            <a:ext cx="455004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beb3b2"/>
                </a:solidFill>
                <a:latin typeface="Mylius Modern"/>
              </a:rPr>
              <a:t>FOR PURPOSES OF FORAGE VIRTUAL WORK EXPERIENCE PROGRAM</a:t>
            </a:r>
            <a:endParaRPr b="0" lang="en-IN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 Number Placeholder 5"/>
          <p:cNvSpPr/>
          <p:nvPr/>
        </p:nvSpPr>
        <p:spPr>
          <a:xfrm>
            <a:off x="11251440" y="6583680"/>
            <a:ext cx="709560" cy="1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fld id="{4FBA6B6C-BA51-4C6A-86D2-12964098355F}" type="slidenum">
              <a:rPr b="0" lang="en-GB" sz="700" spc="-1" strike="noStrike">
                <a:solidFill>
                  <a:srgbClr val="beb3b2"/>
                </a:solidFill>
                <a:latin typeface="Mylius Modern"/>
              </a:rPr>
              <a:t>&lt;number&gt;</a:t>
            </a:fld>
            <a:endParaRPr b="0" lang="en-IN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10810800" y="368280"/>
            <a:ext cx="1045800" cy="2599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599" strike="noStrike" cap="all">
                <a:solidFill>
                  <a:schemeClr val="lt1"/>
                </a:solidFill>
                <a:latin typeface="Mylius Modern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700" spc="109" strike="noStrike" cap="all">
                <a:solidFill>
                  <a:srgbClr val="beb3b2"/>
                </a:solidFill>
                <a:latin typeface="Mylius Moder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700" spc="109" strike="noStrike" cap="all">
                <a:solidFill>
                  <a:srgbClr val="beb3b2"/>
                </a:solidFill>
                <a:latin typeface="Mylius Modern"/>
              </a:rPr>
              <a:t>&lt;date/time&gt;</a:t>
            </a:r>
            <a:endParaRPr b="0" lang="en-IN" sz="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CLICK TO EDIT MASTER TEXT STYLES</a:t>
            </a:r>
            <a:endParaRPr b="0" lang="en-US" sz="1600" spc="-1" strike="noStrike">
              <a:solidFill>
                <a:srgbClr val="0b5574"/>
              </a:solidFill>
              <a:latin typeface="Mylius Modern"/>
            </a:endParaRPr>
          </a:p>
          <a:p>
            <a:pPr marL="7920" indent="0" defTabSz="914400"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b5574"/>
                </a:solidFill>
                <a:latin typeface="Mylius Modern"/>
              </a:rPr>
              <a:t>Second level</a:t>
            </a:r>
            <a:endParaRPr b="0" lang="en-US" sz="1400" spc="-1" strike="noStrike">
              <a:solidFill>
                <a:srgbClr val="0b5574"/>
              </a:solidFill>
              <a:latin typeface="Mylius Modern"/>
            </a:endParaRPr>
          </a:p>
          <a:p>
            <a:pPr lvl="2" marL="447840" indent="-189000" defTabSz="91440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200" spc="-1" strike="noStrike">
                <a:solidFill>
                  <a:srgbClr val="0b5574"/>
                </a:solidFill>
                <a:latin typeface="Mylius Modern"/>
              </a:rPr>
              <a:t>Third level</a:t>
            </a:r>
            <a:endParaRPr b="0" lang="en-US" sz="1200" spc="-1" strike="noStrike">
              <a:solidFill>
                <a:srgbClr val="0b5574"/>
              </a:solidFill>
              <a:latin typeface="Mylius Modern"/>
            </a:endParaRPr>
          </a:p>
          <a:p>
            <a:pPr lvl="3" marL="716040" indent="-233280" defTabSz="91440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Fourth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  <a:p>
            <a:pPr lvl="4" marL="984240" indent="-233280" defTabSz="91440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Fifth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781360" y="2000520"/>
            <a:ext cx="66290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British Airways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485720" y="3649320"/>
            <a:ext cx="9143640" cy="87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299" strike="noStrike" cap="all">
                <a:solidFill>
                  <a:schemeClr val="dk1"/>
                </a:solidFill>
                <a:latin typeface="Arial"/>
              </a:rPr>
              <a:t>Predictive model and its results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1523880" y="6230160"/>
            <a:ext cx="9143640" cy="2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00" spc="148" strike="noStrike">
                <a:solidFill>
                  <a:schemeClr val="dk1"/>
                </a:solidFill>
                <a:latin typeface="Mylius Modern"/>
              </a:rPr>
              <a:t>2022-11-09</a:t>
            </a:r>
            <a:endParaRPr b="0" lang="en-US" sz="900" spc="-1" strike="noStrike">
              <a:solidFill>
                <a:schemeClr val="lt1"/>
              </a:solidFill>
              <a:latin typeface="Mylius Moder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GB" sz="2800" spc="599" strike="noStrike" cap="all">
                <a:solidFill>
                  <a:srgbClr val="000000"/>
                </a:solidFill>
                <a:latin typeface="Times New Roman"/>
              </a:rPr>
              <a:t>Predictive</a:t>
            </a:r>
            <a:r>
              <a:rPr b="0" lang="en-GB" sz="2800" spc="599" strike="noStrike" cap="all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GB" sz="2800" spc="599" strike="noStrike" cap="all">
                <a:solidFill>
                  <a:srgbClr val="000000"/>
                </a:solidFill>
                <a:latin typeface="Times New Roman"/>
              </a:rPr>
              <a:t>modelling</a:t>
            </a:r>
            <a:r>
              <a:rPr b="0" lang="en-GB" sz="2800" spc="599" strike="noStrike" cap="all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GB" sz="2800" spc="599" strike="noStrike" cap="all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Rectangle: Rounded Corners 3"/>
          <p:cNvSpPr/>
          <p:nvPr/>
        </p:nvSpPr>
        <p:spPr>
          <a:xfrm>
            <a:off x="7380000" y="1169280"/>
            <a:ext cx="2081160" cy="99072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  <a:effectLst>
            <a:outerShdw algn="ctr" blurRad="139680" dir="3310530" dist="50432" rotWithShape="0" sx="104000" sy="104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CA" sz="1800" spc="-1" strike="noStrike">
                <a:solidFill>
                  <a:schemeClr val="dk1">
                    <a:lumMod val="75000"/>
                  </a:schemeClr>
                </a:solidFill>
                <a:latin typeface="Calibri"/>
              </a:rPr>
              <a:t>Recall Rate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CA" sz="2400" spc="-1" strike="noStrike">
                <a:solidFill>
                  <a:schemeClr val="dk1">
                    <a:lumMod val="75000"/>
                  </a:schemeClr>
                </a:solidFill>
                <a:latin typeface="Calibri"/>
              </a:rPr>
              <a:t>60%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: Rounded Corners 8"/>
          <p:cNvSpPr/>
          <p:nvPr/>
        </p:nvSpPr>
        <p:spPr>
          <a:xfrm>
            <a:off x="9739800" y="1169280"/>
            <a:ext cx="2140200" cy="99072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  <a:effectLst>
            <a:outerShdw algn="ctr" blurRad="139680" dir="3310530" dist="50432" rotWithShape="0" sx="104000" sy="104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CA" sz="1800" spc="-1" strike="noStrike">
                <a:solidFill>
                  <a:schemeClr val="dk1">
                    <a:lumMod val="75000"/>
                  </a:schemeClr>
                </a:solidFill>
                <a:latin typeface="Calibri"/>
              </a:rPr>
              <a:t>Precision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CA" sz="2400" spc="-1" strike="noStrike">
                <a:solidFill>
                  <a:schemeClr val="dk1">
                    <a:lumMod val="75000"/>
                  </a:schemeClr>
                </a:solidFill>
                <a:latin typeface="Calibri"/>
              </a:rPr>
              <a:t>61%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ontent Placeholder 2"/>
          <p:cNvSpPr/>
          <p:nvPr/>
        </p:nvSpPr>
        <p:spPr>
          <a:xfrm>
            <a:off x="7380000" y="3060000"/>
            <a:ext cx="215064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0b5574"/>
                </a:solidFill>
                <a:latin typeface="Mylius Modern"/>
              </a:rPr>
              <a:t>Chance of predicting true successful bookings.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ontent Placeholder 2"/>
          <p:cNvSpPr/>
          <p:nvPr/>
        </p:nvSpPr>
        <p:spPr>
          <a:xfrm>
            <a:off x="9720000" y="2340000"/>
            <a:ext cx="2291760" cy="11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0b5574"/>
                </a:solidFill>
                <a:latin typeface="Mylius Modern"/>
              </a:rPr>
              <a:t>Will be predicted as actually </a:t>
            </a:r>
            <a:r>
              <a:rPr b="1" lang="en-GB" sz="1400" spc="-1" strike="noStrike">
                <a:solidFill>
                  <a:srgbClr val="000000"/>
                </a:solidFill>
                <a:latin typeface="Mylius Modern"/>
              </a:rPr>
              <a:t>completed</a:t>
            </a:r>
            <a:r>
              <a:rPr b="1" lang="en-GB" sz="1400" spc="-1" strike="noStrike">
                <a:solidFill>
                  <a:srgbClr val="0b5574"/>
                </a:solidFill>
                <a:latin typeface="Mylius Modern"/>
              </a:rPr>
              <a:t> bookings out of all successfully completed bookings.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: Rounded Corners 22"/>
          <p:cNvSpPr/>
          <p:nvPr/>
        </p:nvSpPr>
        <p:spPr>
          <a:xfrm>
            <a:off x="9739800" y="3689280"/>
            <a:ext cx="2140200" cy="99072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  <a:effectLst>
            <a:outerShdw algn="ctr" blurRad="139680" dir="3310530" dist="50432" rotWithShape="0" sx="104000" sy="104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CA" sz="1800" spc="-1" strike="noStrike">
                <a:solidFill>
                  <a:schemeClr val="dk1">
                    <a:lumMod val="75000"/>
                  </a:schemeClr>
                </a:solidFill>
                <a:latin typeface="Calibri"/>
              </a:rPr>
              <a:t>Accuracy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CA" sz="2400" spc="-1" strike="noStrike">
                <a:solidFill>
                  <a:schemeClr val="dk1">
                    <a:lumMod val="75000"/>
                  </a:schemeClr>
                </a:solidFill>
                <a:latin typeface="Calibri"/>
              </a:rPr>
              <a:t>62%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ontent Placeholder 2"/>
          <p:cNvSpPr/>
          <p:nvPr/>
        </p:nvSpPr>
        <p:spPr>
          <a:xfrm>
            <a:off x="7389360" y="2300400"/>
            <a:ext cx="215064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Mylius Modern"/>
              </a:rPr>
              <a:t>Chance of predicting true successful bookings.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7389360" y="3819600"/>
            <a:ext cx="215064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0b5574"/>
                </a:solidFill>
                <a:latin typeface="Mylius Modern"/>
              </a:rPr>
              <a:t>66% Chance of predicting true incomplete bookings correctly.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26" descr=""/>
          <p:cNvPicPr/>
          <p:nvPr/>
        </p:nvPicPr>
        <p:blipFill>
          <a:blip r:embed="rId1"/>
          <a:stretch/>
        </p:blipFill>
        <p:spPr>
          <a:xfrm>
            <a:off x="12960" y="1440000"/>
            <a:ext cx="7187040" cy="4320000"/>
          </a:xfrm>
          <a:prstGeom prst="rect">
            <a:avLst/>
          </a:prstGeom>
          <a:ln w="0">
            <a:noFill/>
          </a:ln>
        </p:spPr>
      </p:pic>
      <p:sp>
        <p:nvSpPr>
          <p:cNvPr id="97" name="Content Placeholder 2"/>
          <p:cNvSpPr/>
          <p:nvPr/>
        </p:nvSpPr>
        <p:spPr>
          <a:xfrm>
            <a:off x="7486560" y="4787280"/>
            <a:ext cx="4631760" cy="7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Mylius Modern"/>
              </a:rPr>
              <a:t>Accuracy</a:t>
            </a:r>
            <a:r>
              <a:rPr b="1" lang="en-GB" sz="1400" spc="-1" strike="noStrike">
                <a:solidFill>
                  <a:srgbClr val="0b5574"/>
                </a:solidFill>
                <a:latin typeface="Mylius Modern"/>
              </a:rPr>
              <a:t> of the model predicting successful or incomplete booking is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ontent Placeholder 2"/>
          <p:cNvSpPr/>
          <p:nvPr/>
        </p:nvSpPr>
        <p:spPr>
          <a:xfrm>
            <a:off x="540000" y="5760000"/>
            <a:ext cx="66600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0b5574"/>
                </a:solidFill>
                <a:latin typeface="Mylius Modern"/>
              </a:rPr>
              <a:t>Top features that can drive successful flight bookings.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ontent Placeholder 2"/>
          <p:cNvSpPr/>
          <p:nvPr/>
        </p:nvSpPr>
        <p:spPr>
          <a:xfrm>
            <a:off x="7560000" y="5400000"/>
            <a:ext cx="4713480" cy="11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200" spc="-1" strike="noStrike">
                <a:solidFill>
                  <a:srgbClr val="0b5574"/>
                </a:solidFill>
                <a:latin typeface="Mylius Modern"/>
              </a:rPr>
              <a:t>We are concerned with not predicting the successful bookings correctly. Imbalance dataset drives higher accuracy but it does not accurately predict the successful bookings. </a:t>
            </a:r>
            <a:br>
              <a:rPr sz="1200"/>
            </a:br>
            <a:br>
              <a:rPr sz="1200"/>
            </a:br>
            <a:r>
              <a:rPr b="1" lang="en-GB" sz="1200" spc="-1" strike="noStrike">
                <a:solidFill>
                  <a:srgbClr val="0b5574"/>
                </a:solidFill>
                <a:latin typeface="Mylius Modern"/>
              </a:rPr>
              <a:t>Dataset was balanced with 8k labelled as incomplete bookings and 7k as complete bookings.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Application>LibreOffice/7.6.2.1$Linux_X86_64 LibreOffice_project/56f7684011345957bbf33a7ee678afaf4d2ba333</Application>
  <AppVersion>15.0000</AppVersion>
  <Words>131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  <dc:description/>
  <dc:language>en-IN</dc:language>
  <cp:lastModifiedBy/>
  <cp:lastPrinted>2022-06-09T07:44:13Z</cp:lastPrinted>
  <dcterms:modified xsi:type="dcterms:W3CDTF">2023-10-06T14:16:43Z</dcterms:modified>
  <cp:revision>30</cp:revision>
  <dc:subject/>
  <dc:title>GDP Data Access Controls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