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90" autoAdjust="0"/>
  </p:normalViewPr>
  <p:slideViewPr>
    <p:cSldViewPr snapToGrid="0">
      <p:cViewPr>
        <p:scale>
          <a:sx n="75" d="100"/>
          <a:sy n="75" d="100"/>
        </p:scale>
        <p:origin x="974" y="-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F11347-8784-40D3-9B3F-0071675C2668}"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174104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F11347-8784-40D3-9B3F-0071675C2668}"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284077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F11347-8784-40D3-9B3F-0071675C2668}"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1784872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F11347-8784-40D3-9B3F-0071675C2668}"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1C48C40B-82E2-4EA4-B6FD-C867AC0F0874}"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639757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F11347-8784-40D3-9B3F-0071675C2668}"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3273354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F11347-8784-40D3-9B3F-0071675C2668}" type="datetimeFigureOut">
              <a:rPr lang="en-IN" smtClean="0"/>
              <a:t>16-03-2025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3454766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F11347-8784-40D3-9B3F-0071675C2668}" type="datetimeFigureOut">
              <a:rPr lang="en-IN" smtClean="0"/>
              <a:t>16-03-2025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281587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11347-8784-40D3-9B3F-0071675C2668}"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3512888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ECF11347-8784-40D3-9B3F-0071675C2668}" type="datetimeFigureOut">
              <a:rPr lang="en-IN" smtClean="0"/>
              <a:t>16-03-2025</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C48C40B-82E2-4EA4-B6FD-C867AC0F0874}" type="slidenum">
              <a:rPr lang="en-IN" smtClean="0"/>
              <a:t>‹#›</a:t>
            </a:fld>
            <a:endParaRPr lang="en-IN"/>
          </a:p>
        </p:txBody>
      </p:sp>
    </p:spTree>
    <p:extLst>
      <p:ext uri="{BB962C8B-B14F-4D97-AF65-F5344CB8AC3E}">
        <p14:creationId xmlns:p14="http://schemas.microsoft.com/office/powerpoint/2010/main" val="120511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F11347-8784-40D3-9B3F-0071675C2668}"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3359693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F11347-8784-40D3-9B3F-0071675C2668}"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3914473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F11347-8784-40D3-9B3F-0071675C2668}"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183520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F11347-8784-40D3-9B3F-0071675C2668}" type="datetimeFigureOut">
              <a:rPr lang="en-IN" smtClean="0"/>
              <a:t>16-03-2025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4139991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F11347-8784-40D3-9B3F-0071675C2668}" type="datetimeFigureOut">
              <a:rPr lang="en-IN" smtClean="0"/>
              <a:t>16-03-2025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3000604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CF11347-8784-40D3-9B3F-0071675C2668}" type="datetimeFigureOut">
              <a:rPr lang="en-IN" smtClean="0"/>
              <a:t>16-03-2025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1481011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F11347-8784-40D3-9B3F-0071675C2668}"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3379800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F11347-8784-40D3-9B3F-0071675C2668}"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48C40B-82E2-4EA4-B6FD-C867AC0F0874}" type="slidenum">
              <a:rPr lang="en-IN" smtClean="0"/>
              <a:t>‹#›</a:t>
            </a:fld>
            <a:endParaRPr lang="en-IN"/>
          </a:p>
        </p:txBody>
      </p:sp>
    </p:spTree>
    <p:extLst>
      <p:ext uri="{BB962C8B-B14F-4D97-AF65-F5344CB8AC3E}">
        <p14:creationId xmlns:p14="http://schemas.microsoft.com/office/powerpoint/2010/main" val="1280396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F11347-8784-40D3-9B3F-0071675C2668}" type="datetimeFigureOut">
              <a:rPr lang="en-IN" smtClean="0"/>
              <a:t>16-03-2025</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C48C40B-82E2-4EA4-B6FD-C867AC0F0874}" type="slidenum">
              <a:rPr lang="en-IN" smtClean="0"/>
              <a:t>‹#›</a:t>
            </a:fld>
            <a:endParaRPr lang="en-IN"/>
          </a:p>
        </p:txBody>
      </p:sp>
    </p:spTree>
    <p:extLst>
      <p:ext uri="{BB962C8B-B14F-4D97-AF65-F5344CB8AC3E}">
        <p14:creationId xmlns:p14="http://schemas.microsoft.com/office/powerpoint/2010/main" val="1524618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89191F-9C47-1D17-89DF-E9C8A2F4F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80" y="0"/>
            <a:ext cx="12425680" cy="6858000"/>
          </a:xfrm>
          <a:prstGeom prst="rect">
            <a:avLst/>
          </a:prstGeom>
        </p:spPr>
      </p:pic>
    </p:spTree>
    <p:extLst>
      <p:ext uri="{BB962C8B-B14F-4D97-AF65-F5344CB8AC3E}">
        <p14:creationId xmlns:p14="http://schemas.microsoft.com/office/powerpoint/2010/main" val="369937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59D76DC9-D28C-D3F2-A3D9-D1EF2ED183AF}"/>
              </a:ext>
            </a:extLst>
          </p:cNvPr>
          <p:cNvSpPr>
            <a:spLocks noGrp="1" noChangeArrowheads="1"/>
          </p:cNvSpPr>
          <p:nvPr>
            <p:ph type="title"/>
          </p:nvPr>
        </p:nvSpPr>
        <p:spPr bwMode="auto">
          <a:xfrm>
            <a:off x="178031" y="687125"/>
            <a:ext cx="9981970"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4</a:t>
            </a:r>
            <a:r>
              <a:rPr kumimoji="0" lang="en-US" altLang="en-US" sz="3200" b="0" i="0" u="none" strike="noStrike" cap="none" normalizeH="0" baseline="0" dirty="0">
                <a:ln>
                  <a:noFill/>
                </a:ln>
                <a:solidFill>
                  <a:schemeClr val="tx1"/>
                </a:solidFill>
                <a:effectLst/>
                <a:latin typeface="Britannic Bold" panose="020B0903060703020204" pitchFamily="34" charset="0"/>
              </a:rPr>
              <a:t>.What is the gender distribution of customers in the Gold</a:t>
            </a:r>
            <a:r>
              <a:rPr kumimoji="0" lang="en-US" altLang="en-US" sz="2800" b="0" i="0" u="none" strike="noStrike" cap="none" normalizeH="0" baseline="0" dirty="0">
                <a:ln>
                  <a:noFill/>
                </a:ln>
                <a:solidFill>
                  <a:schemeClr val="tx1"/>
                </a:solidFill>
                <a:effectLst/>
                <a:latin typeface="Britannic Bold" panose="020B0903060703020204" pitchFamily="34" charset="0"/>
              </a:rPr>
              <a:t> </a:t>
            </a:r>
            <a:r>
              <a:rPr kumimoji="0" lang="en-US" altLang="en-US" sz="3200" b="0" i="0" u="none" strike="noStrike" cap="none" normalizeH="0" baseline="0" dirty="0">
                <a:ln>
                  <a:noFill/>
                </a:ln>
                <a:solidFill>
                  <a:schemeClr val="tx1"/>
                </a:solidFill>
                <a:effectLst/>
                <a:latin typeface="Britannic Bold" panose="020B0903060703020204" pitchFamily="34" charset="0"/>
              </a:rPr>
              <a:t>membership level</a:t>
            </a:r>
            <a:r>
              <a:rPr kumimoji="0" lang="en-US" altLang="en-US" b="0" i="0" u="none" strike="noStrike" cap="none" normalizeH="0" baseline="0" dirty="0">
                <a:ln>
                  <a:noFill/>
                </a:ln>
                <a:solidFill>
                  <a:schemeClr val="tx1"/>
                </a:solidFill>
                <a:effectLst/>
                <a:latin typeface="Britannic Bold" panose="020B0903060703020204" pitchFamily="34" charset="0"/>
              </a:rPr>
              <a:t>? </a:t>
            </a:r>
            <a:endParaRPr kumimoji="0" lang="en-US" altLang="en-US" sz="3200" b="0" i="0" u="none" strike="noStrike" cap="none" normalizeH="0" baseline="0" dirty="0">
              <a:ln>
                <a:noFill/>
              </a:ln>
              <a:solidFill>
                <a:schemeClr val="tx1"/>
              </a:solidFill>
              <a:effectLst/>
              <a:latin typeface="Britannic Bold" panose="020B0903060703020204" pitchFamily="34" charset="0"/>
            </a:endParaRPr>
          </a:p>
        </p:txBody>
      </p:sp>
      <p:sp>
        <p:nvSpPr>
          <p:cNvPr id="3" name="Content Placeholder 2">
            <a:extLst>
              <a:ext uri="{FF2B5EF4-FFF2-40B4-BE49-F238E27FC236}">
                <a16:creationId xmlns:a16="http://schemas.microsoft.com/office/drawing/2014/main" id="{006A102A-5F10-731C-5708-305B1D5D047C}"/>
              </a:ext>
            </a:extLst>
          </p:cNvPr>
          <p:cNvSpPr>
            <a:spLocks noGrp="1"/>
          </p:cNvSpPr>
          <p:nvPr>
            <p:ph idx="1"/>
          </p:nvPr>
        </p:nvSpPr>
        <p:spPr/>
        <p:txBody>
          <a:bodyPr>
            <a:normAutofit fontScale="92500" lnSpcReduction="10000"/>
          </a:bodyPr>
          <a:lstStyle/>
          <a:p>
            <a:r>
              <a:rPr lang="en-US" dirty="0"/>
              <a:t>SELECT </a:t>
            </a:r>
          </a:p>
          <a:p>
            <a:r>
              <a:rPr lang="en-US" dirty="0"/>
              <a:t>    gender AS 'Gender',</a:t>
            </a:r>
          </a:p>
          <a:p>
            <a:r>
              <a:rPr lang="en-US" dirty="0"/>
              <a:t>    COUNT(*) AS 'Total Customers'</a:t>
            </a:r>
          </a:p>
          <a:p>
            <a:r>
              <a:rPr lang="en-US" dirty="0"/>
              <a:t>FROM </a:t>
            </a:r>
          </a:p>
          <a:p>
            <a:r>
              <a:rPr lang="en-US" dirty="0"/>
              <a:t>    customers</a:t>
            </a:r>
          </a:p>
          <a:p>
            <a:r>
              <a:rPr lang="en-US" dirty="0"/>
              <a:t>WHERE </a:t>
            </a:r>
          </a:p>
          <a:p>
            <a:r>
              <a:rPr lang="en-US" dirty="0"/>
              <a:t>    membership_level = 'Gold'</a:t>
            </a:r>
          </a:p>
          <a:p>
            <a:r>
              <a:rPr lang="en-US" dirty="0"/>
              <a:t>GROUP BY                                                                                </a:t>
            </a:r>
          </a:p>
          <a:p>
            <a:r>
              <a:rPr lang="en-US" dirty="0"/>
              <a:t>    gender;</a:t>
            </a:r>
          </a:p>
          <a:p>
            <a:endParaRPr lang="en-IN" dirty="0"/>
          </a:p>
        </p:txBody>
      </p:sp>
      <p:pic>
        <p:nvPicPr>
          <p:cNvPr id="9" name="Picture 8">
            <a:extLst>
              <a:ext uri="{FF2B5EF4-FFF2-40B4-BE49-F238E27FC236}">
                <a16:creationId xmlns:a16="http://schemas.microsoft.com/office/drawing/2014/main" id="{FA1DCD86-37F5-3704-B9C4-389FDF0D05DB}"/>
              </a:ext>
            </a:extLst>
          </p:cNvPr>
          <p:cNvPicPr>
            <a:picLocks noChangeAspect="1"/>
          </p:cNvPicPr>
          <p:nvPr/>
        </p:nvPicPr>
        <p:blipFill>
          <a:blip r:embed="rId2"/>
          <a:stretch>
            <a:fillRect/>
          </a:stretch>
        </p:blipFill>
        <p:spPr>
          <a:xfrm>
            <a:off x="5612524" y="3605048"/>
            <a:ext cx="4225159" cy="2596055"/>
          </a:xfrm>
          <a:prstGeom prst="rect">
            <a:avLst/>
          </a:prstGeom>
        </p:spPr>
      </p:pic>
    </p:spTree>
    <p:extLst>
      <p:ext uri="{BB962C8B-B14F-4D97-AF65-F5344CB8AC3E}">
        <p14:creationId xmlns:p14="http://schemas.microsoft.com/office/powerpoint/2010/main" val="112072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5564B66-1B05-679F-1F2D-7C12652C5CB6}"/>
              </a:ext>
            </a:extLst>
          </p:cNvPr>
          <p:cNvSpPr>
            <a:spLocks noGrp="1" noChangeArrowheads="1"/>
          </p:cNvSpPr>
          <p:nvPr>
            <p:ph type="title"/>
          </p:nvPr>
        </p:nvSpPr>
        <p:spPr bwMode="auto">
          <a:xfrm>
            <a:off x="0" y="619105"/>
            <a:ext cx="97434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Britannic Bold" panose="020B0903060703020204" pitchFamily="34" charset="0"/>
              </a:rPr>
              <a:t>5.Which product category (item_purchased) </a:t>
            </a:r>
            <a:r>
              <a:rPr kumimoji="0" lang="en-US" altLang="en-US" b="0" i="0" u="none" strike="noStrike" cap="none" normalizeH="0" baseline="0" dirty="0">
                <a:ln>
                  <a:noFill/>
                </a:ln>
                <a:solidFill>
                  <a:schemeClr val="tx1"/>
                </a:solidFill>
                <a:effectLst/>
                <a:latin typeface="Britannic Bold" panose="020B0903060703020204" pitchFamily="34" charset="0"/>
              </a:rPr>
              <a:t>is the most </a:t>
            </a:r>
            <a:r>
              <a:rPr kumimoji="0" lang="en-US" altLang="en-US" sz="3200" b="0" i="0" u="none" strike="noStrike" cap="none" normalizeH="0" baseline="0" dirty="0">
                <a:ln>
                  <a:noFill/>
                </a:ln>
                <a:solidFill>
                  <a:schemeClr val="tx1"/>
                </a:solidFill>
                <a:effectLst/>
                <a:latin typeface="Britannic Bold" panose="020B0903060703020204" pitchFamily="34" charset="0"/>
              </a:rPr>
              <a:t>frequently sold? </a:t>
            </a:r>
          </a:p>
        </p:txBody>
      </p:sp>
      <p:sp>
        <p:nvSpPr>
          <p:cNvPr id="3" name="Content Placeholder 2">
            <a:extLst>
              <a:ext uri="{FF2B5EF4-FFF2-40B4-BE49-F238E27FC236}">
                <a16:creationId xmlns:a16="http://schemas.microsoft.com/office/drawing/2014/main" id="{992D7B08-CA76-0019-EEDE-3E050D6AD674}"/>
              </a:ext>
            </a:extLst>
          </p:cNvPr>
          <p:cNvSpPr>
            <a:spLocks noGrp="1"/>
          </p:cNvSpPr>
          <p:nvPr>
            <p:ph idx="1"/>
          </p:nvPr>
        </p:nvSpPr>
        <p:spPr/>
        <p:txBody>
          <a:bodyPr>
            <a:noAutofit/>
          </a:bodyPr>
          <a:lstStyle/>
          <a:p>
            <a:r>
              <a:rPr lang="en-US" sz="2000" dirty="0"/>
              <a:t>SELECT </a:t>
            </a:r>
          </a:p>
          <a:p>
            <a:r>
              <a:rPr lang="en-US" sz="2000" dirty="0"/>
              <a:t>    item_purchased AS 'Product Category',</a:t>
            </a:r>
          </a:p>
          <a:p>
            <a:r>
              <a:rPr lang="en-US" sz="2000" dirty="0"/>
              <a:t>    COUNT(*) AS 'Units Sold'</a:t>
            </a:r>
          </a:p>
          <a:p>
            <a:r>
              <a:rPr lang="en-US" sz="2000" dirty="0"/>
              <a:t>FROM </a:t>
            </a:r>
          </a:p>
          <a:p>
            <a:r>
              <a:rPr lang="en-US" sz="2000" dirty="0"/>
              <a:t>    customers</a:t>
            </a:r>
          </a:p>
          <a:p>
            <a:r>
              <a:rPr lang="en-US" sz="2000" dirty="0"/>
              <a:t>GROUP BY </a:t>
            </a:r>
          </a:p>
          <a:p>
            <a:r>
              <a:rPr lang="en-US" sz="2000" dirty="0"/>
              <a:t>    item_purchased</a:t>
            </a:r>
          </a:p>
          <a:p>
            <a:r>
              <a:rPr lang="en-US" sz="2000" dirty="0"/>
              <a:t>ORDER BY </a:t>
            </a:r>
          </a:p>
          <a:p>
            <a:r>
              <a:rPr lang="en-US" sz="2000" dirty="0"/>
              <a:t>    COUNT(*) DESC</a:t>
            </a:r>
          </a:p>
          <a:p>
            <a:r>
              <a:rPr lang="en-US" sz="2000" dirty="0"/>
              <a:t>LIMIT 1;</a:t>
            </a:r>
          </a:p>
          <a:p>
            <a:r>
              <a:rPr lang="en-IN" sz="2000" dirty="0"/>
              <a:t>                                                                            </a:t>
            </a:r>
          </a:p>
        </p:txBody>
      </p:sp>
      <p:pic>
        <p:nvPicPr>
          <p:cNvPr id="7" name="Picture 6">
            <a:extLst>
              <a:ext uri="{FF2B5EF4-FFF2-40B4-BE49-F238E27FC236}">
                <a16:creationId xmlns:a16="http://schemas.microsoft.com/office/drawing/2014/main" id="{8BE37E57-5977-4830-1C41-86B6184FAB2C}"/>
              </a:ext>
            </a:extLst>
          </p:cNvPr>
          <p:cNvPicPr>
            <a:picLocks noChangeAspect="1"/>
          </p:cNvPicPr>
          <p:nvPr/>
        </p:nvPicPr>
        <p:blipFill>
          <a:blip r:embed="rId2"/>
          <a:stretch>
            <a:fillRect/>
          </a:stretch>
        </p:blipFill>
        <p:spPr>
          <a:xfrm>
            <a:off x="5751513" y="3429000"/>
            <a:ext cx="3913738" cy="2367290"/>
          </a:xfrm>
          <a:prstGeom prst="rect">
            <a:avLst/>
          </a:prstGeom>
        </p:spPr>
      </p:pic>
    </p:spTree>
    <p:extLst>
      <p:ext uri="{BB962C8B-B14F-4D97-AF65-F5344CB8AC3E}">
        <p14:creationId xmlns:p14="http://schemas.microsoft.com/office/powerpoint/2010/main" val="792544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DB38177-CFE9-240A-FB64-32FB9F8F88F3}"/>
              </a:ext>
            </a:extLst>
          </p:cNvPr>
          <p:cNvSpPr>
            <a:spLocks noGrp="1" noChangeArrowheads="1"/>
          </p:cNvSpPr>
          <p:nvPr>
            <p:ph type="title"/>
          </p:nvPr>
        </p:nvSpPr>
        <p:spPr bwMode="auto">
          <a:xfrm>
            <a:off x="1" y="755224"/>
            <a:ext cx="1019048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Britannic Bold" panose="020B0903060703020204" pitchFamily="34" charset="0"/>
              </a:rPr>
              <a:t>6.Who has purchased the highest number of units</a:t>
            </a:r>
            <a:r>
              <a:rPr lang="en-US" altLang="en-US" sz="3200" cap="none" dirty="0">
                <a:ln>
                  <a:noFill/>
                </a:ln>
                <a:latin typeface="Britannic Bold" panose="020B0903060703020204" pitchFamily="34" charset="0"/>
              </a:rPr>
              <a:t> </a:t>
            </a:r>
            <a:r>
              <a:rPr kumimoji="0" lang="en-US" altLang="en-US" sz="3200" b="0" i="0" u="none" strike="noStrike" cap="none" normalizeH="0" baseline="0" dirty="0">
                <a:ln>
                  <a:noFill/>
                </a:ln>
                <a:solidFill>
                  <a:schemeClr val="tx1"/>
                </a:solidFill>
                <a:effectLst/>
                <a:latin typeface="Britannic Bold" panose="020B0903060703020204" pitchFamily="34" charset="0"/>
              </a:rPr>
              <a:t>and what did they buy? </a:t>
            </a:r>
          </a:p>
        </p:txBody>
      </p:sp>
      <p:sp>
        <p:nvSpPr>
          <p:cNvPr id="3" name="Content Placeholder 2">
            <a:extLst>
              <a:ext uri="{FF2B5EF4-FFF2-40B4-BE49-F238E27FC236}">
                <a16:creationId xmlns:a16="http://schemas.microsoft.com/office/drawing/2014/main" id="{749F24CF-7AF9-5376-8AC4-54DC662B3A77}"/>
              </a:ext>
            </a:extLst>
          </p:cNvPr>
          <p:cNvSpPr>
            <a:spLocks noGrp="1"/>
          </p:cNvSpPr>
          <p:nvPr>
            <p:ph idx="1"/>
          </p:nvPr>
        </p:nvSpPr>
        <p:spPr/>
        <p:txBody>
          <a:bodyPr>
            <a:normAutofit fontScale="92500" lnSpcReduction="20000"/>
          </a:bodyPr>
          <a:lstStyle/>
          <a:p>
            <a:r>
              <a:rPr lang="en-US" dirty="0"/>
              <a:t>SELECT </a:t>
            </a:r>
          </a:p>
          <a:p>
            <a:r>
              <a:rPr lang="en-US" dirty="0"/>
              <a:t>    name AS 'Customer Name',</a:t>
            </a:r>
          </a:p>
          <a:p>
            <a:r>
              <a:rPr lang="en-US" dirty="0"/>
              <a:t>    item_purchased AS 'Item Purchased',</a:t>
            </a:r>
          </a:p>
          <a:p>
            <a:r>
              <a:rPr lang="en-US" dirty="0"/>
              <a:t>    units_sold AS 'Units Sold'</a:t>
            </a:r>
          </a:p>
          <a:p>
            <a:r>
              <a:rPr lang="en-US" dirty="0"/>
              <a:t>FROM </a:t>
            </a:r>
          </a:p>
          <a:p>
            <a:r>
              <a:rPr lang="en-US" dirty="0"/>
              <a:t>    customers</a:t>
            </a:r>
          </a:p>
          <a:p>
            <a:r>
              <a:rPr lang="en-US" dirty="0"/>
              <a:t>ORDER BY </a:t>
            </a:r>
          </a:p>
          <a:p>
            <a:r>
              <a:rPr lang="en-US" dirty="0"/>
              <a:t>    units_sold DESC</a:t>
            </a:r>
          </a:p>
          <a:p>
            <a:r>
              <a:rPr lang="en-US" dirty="0"/>
              <a:t>LIMIT 1;</a:t>
            </a:r>
          </a:p>
          <a:p>
            <a:r>
              <a:rPr lang="en-IN" dirty="0"/>
              <a:t>                                                                                           </a:t>
            </a:r>
          </a:p>
        </p:txBody>
      </p:sp>
      <p:pic>
        <p:nvPicPr>
          <p:cNvPr id="6" name="Picture 5">
            <a:extLst>
              <a:ext uri="{FF2B5EF4-FFF2-40B4-BE49-F238E27FC236}">
                <a16:creationId xmlns:a16="http://schemas.microsoft.com/office/drawing/2014/main" id="{13A40C57-1E74-4051-9B74-CE7D1A045005}"/>
              </a:ext>
            </a:extLst>
          </p:cNvPr>
          <p:cNvPicPr>
            <a:picLocks noChangeAspect="1"/>
          </p:cNvPicPr>
          <p:nvPr/>
        </p:nvPicPr>
        <p:blipFill>
          <a:blip r:embed="rId2"/>
          <a:stretch>
            <a:fillRect/>
          </a:stretch>
        </p:blipFill>
        <p:spPr>
          <a:xfrm>
            <a:off x="5839675" y="3310058"/>
            <a:ext cx="4855779" cy="2144111"/>
          </a:xfrm>
          <a:prstGeom prst="rect">
            <a:avLst/>
          </a:prstGeom>
        </p:spPr>
      </p:pic>
    </p:spTree>
    <p:extLst>
      <p:ext uri="{BB962C8B-B14F-4D97-AF65-F5344CB8AC3E}">
        <p14:creationId xmlns:p14="http://schemas.microsoft.com/office/powerpoint/2010/main" val="2920303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3EB79-D925-3021-F40D-11715BA8AB68}"/>
              </a:ext>
            </a:extLst>
          </p:cNvPr>
          <p:cNvSpPr>
            <a:spLocks noGrp="1"/>
          </p:cNvSpPr>
          <p:nvPr>
            <p:ph type="title"/>
          </p:nvPr>
        </p:nvSpPr>
        <p:spPr>
          <a:xfrm>
            <a:off x="202801" y="712588"/>
            <a:ext cx="9613861" cy="1080938"/>
          </a:xfrm>
        </p:spPr>
        <p:txBody>
          <a:bodyPr>
            <a:normAutofit/>
          </a:bodyPr>
          <a:lstStyle/>
          <a:p>
            <a:r>
              <a:rPr lang="en-US" sz="3200" dirty="0">
                <a:latin typeface="Britannic Bold" panose="020B0903060703020204" pitchFamily="34" charset="0"/>
              </a:rPr>
              <a:t>7.What is the total revenue generated from customers aged 30 and above?</a:t>
            </a:r>
            <a:endParaRPr lang="en-IN" sz="32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22C01323-711D-0D57-895E-7F4F441F3A00}"/>
              </a:ext>
            </a:extLst>
          </p:cNvPr>
          <p:cNvSpPr>
            <a:spLocks noGrp="1"/>
          </p:cNvSpPr>
          <p:nvPr>
            <p:ph idx="1"/>
          </p:nvPr>
        </p:nvSpPr>
        <p:spPr/>
        <p:txBody>
          <a:bodyPr/>
          <a:lstStyle/>
          <a:p>
            <a:r>
              <a:rPr lang="en-US" dirty="0"/>
              <a:t>SELECT </a:t>
            </a:r>
          </a:p>
          <a:p>
            <a:r>
              <a:rPr lang="en-US" dirty="0"/>
              <a:t>    SUM(total_spent) AS 'Total Revenue (₹)'</a:t>
            </a:r>
          </a:p>
          <a:p>
            <a:r>
              <a:rPr lang="en-US" dirty="0"/>
              <a:t>FROM </a:t>
            </a:r>
          </a:p>
          <a:p>
            <a:r>
              <a:rPr lang="en-US" dirty="0"/>
              <a:t>    customers</a:t>
            </a:r>
          </a:p>
          <a:p>
            <a:r>
              <a:rPr lang="en-US" dirty="0"/>
              <a:t>WHERE </a:t>
            </a:r>
          </a:p>
          <a:p>
            <a:r>
              <a:rPr lang="en-US" dirty="0"/>
              <a:t>    age &gt;= 30;                                                                           </a:t>
            </a:r>
          </a:p>
          <a:p>
            <a:endParaRPr lang="en-IN" dirty="0"/>
          </a:p>
        </p:txBody>
      </p:sp>
      <p:pic>
        <p:nvPicPr>
          <p:cNvPr id="7" name="Picture 6">
            <a:extLst>
              <a:ext uri="{FF2B5EF4-FFF2-40B4-BE49-F238E27FC236}">
                <a16:creationId xmlns:a16="http://schemas.microsoft.com/office/drawing/2014/main" id="{7ED7E340-D86B-DA43-BC1E-F8BE63E42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0516" y="2898700"/>
            <a:ext cx="3531475" cy="3037489"/>
          </a:xfrm>
          <a:prstGeom prst="rect">
            <a:avLst/>
          </a:prstGeom>
        </p:spPr>
      </p:pic>
    </p:spTree>
    <p:extLst>
      <p:ext uri="{BB962C8B-B14F-4D97-AF65-F5344CB8AC3E}">
        <p14:creationId xmlns:p14="http://schemas.microsoft.com/office/powerpoint/2010/main" val="180139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2B32-6D65-8535-4D27-5ACCD8DC5674}"/>
              </a:ext>
            </a:extLst>
          </p:cNvPr>
          <p:cNvSpPr>
            <a:spLocks noGrp="1"/>
          </p:cNvSpPr>
          <p:nvPr>
            <p:ph type="title"/>
          </p:nvPr>
        </p:nvSpPr>
        <p:spPr>
          <a:xfrm>
            <a:off x="182481" y="778054"/>
            <a:ext cx="9613861" cy="1080938"/>
          </a:xfrm>
        </p:spPr>
        <p:txBody>
          <a:bodyPr>
            <a:normAutofit/>
          </a:bodyPr>
          <a:lstStyle/>
          <a:p>
            <a:r>
              <a:rPr lang="en-US" sz="3200" dirty="0">
                <a:latin typeface="Britannic Bold" panose="020B0903060703020204" pitchFamily="34" charset="0"/>
              </a:rPr>
              <a:t>8.Which region contributes the most to the total sales amount?</a:t>
            </a:r>
            <a:endParaRPr lang="en-IN" sz="32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9A3A3DAF-04C9-72D9-CDB6-0C6B2EF32C96}"/>
              </a:ext>
            </a:extLst>
          </p:cNvPr>
          <p:cNvSpPr>
            <a:spLocks noGrp="1"/>
          </p:cNvSpPr>
          <p:nvPr>
            <p:ph idx="1"/>
          </p:nvPr>
        </p:nvSpPr>
        <p:spPr/>
        <p:txBody>
          <a:bodyPr>
            <a:noAutofit/>
          </a:bodyPr>
          <a:lstStyle/>
          <a:p>
            <a:r>
              <a:rPr lang="en-US" sz="2000" dirty="0"/>
              <a:t>SELECT </a:t>
            </a:r>
          </a:p>
          <a:p>
            <a:r>
              <a:rPr lang="en-US" sz="2000" dirty="0"/>
              <a:t>    region AS 'Region',</a:t>
            </a:r>
          </a:p>
          <a:p>
            <a:r>
              <a:rPr lang="en-US" sz="2000" dirty="0"/>
              <a:t>    SUM(total_spent) AS 'Total Sales (₹)'</a:t>
            </a:r>
          </a:p>
          <a:p>
            <a:r>
              <a:rPr lang="en-US" sz="2000" dirty="0"/>
              <a:t>FROM </a:t>
            </a:r>
          </a:p>
          <a:p>
            <a:r>
              <a:rPr lang="en-US" sz="2000" dirty="0"/>
              <a:t>    customers</a:t>
            </a:r>
          </a:p>
          <a:p>
            <a:r>
              <a:rPr lang="en-US" sz="2000" dirty="0"/>
              <a:t>GROUP BY </a:t>
            </a:r>
          </a:p>
          <a:p>
            <a:r>
              <a:rPr lang="en-US" sz="2000" dirty="0"/>
              <a:t>    region</a:t>
            </a:r>
          </a:p>
          <a:p>
            <a:r>
              <a:rPr lang="en-US" sz="2000" dirty="0"/>
              <a:t>ORDER BY </a:t>
            </a:r>
          </a:p>
          <a:p>
            <a:r>
              <a:rPr lang="en-US" sz="2000" dirty="0"/>
              <a:t>    SUM(total_spent) DESC</a:t>
            </a:r>
          </a:p>
          <a:p>
            <a:r>
              <a:rPr lang="en-US" sz="2000" dirty="0"/>
              <a:t>LIMIT 1;</a:t>
            </a:r>
          </a:p>
          <a:p>
            <a:r>
              <a:rPr lang="en-IN" sz="2000" dirty="0"/>
              <a:t>                                                                                                                            </a:t>
            </a:r>
          </a:p>
        </p:txBody>
      </p:sp>
      <p:pic>
        <p:nvPicPr>
          <p:cNvPr id="5" name="Picture 4">
            <a:extLst>
              <a:ext uri="{FF2B5EF4-FFF2-40B4-BE49-F238E27FC236}">
                <a16:creationId xmlns:a16="http://schemas.microsoft.com/office/drawing/2014/main" id="{2EF6BEBB-78F1-5FC6-2B77-EF64DDF5F052}"/>
              </a:ext>
            </a:extLst>
          </p:cNvPr>
          <p:cNvPicPr>
            <a:picLocks noChangeAspect="1"/>
          </p:cNvPicPr>
          <p:nvPr/>
        </p:nvPicPr>
        <p:blipFill>
          <a:blip r:embed="rId2"/>
          <a:stretch>
            <a:fillRect/>
          </a:stretch>
        </p:blipFill>
        <p:spPr>
          <a:xfrm>
            <a:off x="5665076" y="2462049"/>
            <a:ext cx="5065986" cy="3405351"/>
          </a:xfrm>
          <a:prstGeom prst="rect">
            <a:avLst/>
          </a:prstGeom>
        </p:spPr>
      </p:pic>
    </p:spTree>
    <p:extLst>
      <p:ext uri="{BB962C8B-B14F-4D97-AF65-F5344CB8AC3E}">
        <p14:creationId xmlns:p14="http://schemas.microsoft.com/office/powerpoint/2010/main" val="2322035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34EB872-B006-99EB-9527-BA6038322930}"/>
              </a:ext>
            </a:extLst>
          </p:cNvPr>
          <p:cNvSpPr>
            <a:spLocks noGrp="1" noChangeArrowheads="1"/>
          </p:cNvSpPr>
          <p:nvPr>
            <p:ph type="title"/>
          </p:nvPr>
        </p:nvSpPr>
        <p:spPr bwMode="auto">
          <a:xfrm>
            <a:off x="299721" y="687366"/>
            <a:ext cx="950467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Britannic Bold" panose="020B0903060703020204" pitchFamily="34" charset="0"/>
              </a:rPr>
              <a:t>9.How many customers have made multiple purchases </a:t>
            </a:r>
          </a:p>
        </p:txBody>
      </p:sp>
      <p:sp>
        <p:nvSpPr>
          <p:cNvPr id="3" name="Content Placeholder 2">
            <a:extLst>
              <a:ext uri="{FF2B5EF4-FFF2-40B4-BE49-F238E27FC236}">
                <a16:creationId xmlns:a16="http://schemas.microsoft.com/office/drawing/2014/main" id="{621C693F-A688-05C0-51C7-96A17E3DA11D}"/>
              </a:ext>
            </a:extLst>
          </p:cNvPr>
          <p:cNvSpPr>
            <a:spLocks noGrp="1"/>
          </p:cNvSpPr>
          <p:nvPr>
            <p:ph idx="1"/>
          </p:nvPr>
        </p:nvSpPr>
        <p:spPr/>
        <p:txBody>
          <a:bodyPr/>
          <a:lstStyle/>
          <a:p>
            <a:r>
              <a:rPr lang="en-US" dirty="0"/>
              <a:t>SELECT </a:t>
            </a:r>
          </a:p>
          <a:p>
            <a:r>
              <a:rPr lang="en-US" dirty="0"/>
              <a:t>    COUNT(*) AS 'Customers with Multiple Purchases'</a:t>
            </a:r>
          </a:p>
          <a:p>
            <a:r>
              <a:rPr lang="en-US" dirty="0"/>
              <a:t>FROM </a:t>
            </a:r>
          </a:p>
          <a:p>
            <a:r>
              <a:rPr lang="en-US" dirty="0"/>
              <a:t>    customers</a:t>
            </a:r>
          </a:p>
          <a:p>
            <a:r>
              <a:rPr lang="en-US" dirty="0"/>
              <a:t>WHERE </a:t>
            </a:r>
          </a:p>
          <a:p>
            <a:r>
              <a:rPr lang="en-US" dirty="0"/>
              <a:t>    previous_purchase_amount &gt; 0;</a:t>
            </a:r>
          </a:p>
          <a:p>
            <a:endParaRPr lang="en-IN" dirty="0"/>
          </a:p>
        </p:txBody>
      </p:sp>
      <p:pic>
        <p:nvPicPr>
          <p:cNvPr id="6" name="Picture 5">
            <a:extLst>
              <a:ext uri="{FF2B5EF4-FFF2-40B4-BE49-F238E27FC236}">
                <a16:creationId xmlns:a16="http://schemas.microsoft.com/office/drawing/2014/main" id="{FE3F522F-86A4-FB77-DFD8-B3384FC15F38}"/>
              </a:ext>
            </a:extLst>
          </p:cNvPr>
          <p:cNvPicPr>
            <a:picLocks noChangeAspect="1"/>
          </p:cNvPicPr>
          <p:nvPr/>
        </p:nvPicPr>
        <p:blipFill>
          <a:blip r:embed="rId2"/>
          <a:stretch>
            <a:fillRect/>
          </a:stretch>
        </p:blipFill>
        <p:spPr>
          <a:xfrm>
            <a:off x="7368522" y="3429000"/>
            <a:ext cx="4143157" cy="2617507"/>
          </a:xfrm>
          <a:prstGeom prst="rect">
            <a:avLst/>
          </a:prstGeom>
        </p:spPr>
      </p:pic>
    </p:spTree>
    <p:extLst>
      <p:ext uri="{BB962C8B-B14F-4D97-AF65-F5344CB8AC3E}">
        <p14:creationId xmlns:p14="http://schemas.microsoft.com/office/powerpoint/2010/main" val="149313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A8113-568C-0DE6-3332-4438AAF13819}"/>
              </a:ext>
            </a:extLst>
          </p:cNvPr>
          <p:cNvSpPr>
            <a:spLocks noGrp="1"/>
          </p:cNvSpPr>
          <p:nvPr>
            <p:ph type="title"/>
          </p:nvPr>
        </p:nvSpPr>
        <p:spPr>
          <a:xfrm>
            <a:off x="141841" y="722565"/>
            <a:ext cx="9613861" cy="1080938"/>
          </a:xfrm>
        </p:spPr>
        <p:txBody>
          <a:bodyPr>
            <a:normAutofit/>
          </a:bodyPr>
          <a:lstStyle/>
          <a:p>
            <a:r>
              <a:rPr lang="en-US" sz="3200" dirty="0">
                <a:latin typeface="Britannic Bold" panose="020B0903060703020204" pitchFamily="34" charset="0"/>
              </a:rPr>
              <a:t>10.What is the total number of customers who purchased within the last 30 days?</a:t>
            </a:r>
            <a:endParaRPr lang="en-IN" sz="32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D54CE155-617E-C524-D998-1FCB53C638DF}"/>
              </a:ext>
            </a:extLst>
          </p:cNvPr>
          <p:cNvSpPr>
            <a:spLocks noGrp="1"/>
          </p:cNvSpPr>
          <p:nvPr>
            <p:ph idx="1"/>
          </p:nvPr>
        </p:nvSpPr>
        <p:spPr/>
        <p:txBody>
          <a:bodyPr/>
          <a:lstStyle/>
          <a:p>
            <a:r>
              <a:rPr lang="en-US" dirty="0"/>
              <a:t>SELECT </a:t>
            </a:r>
          </a:p>
          <a:p>
            <a:r>
              <a:rPr lang="en-US" dirty="0"/>
              <a:t>    COUNT(*) AS 'Customers Purchased in Last 30 Days'</a:t>
            </a:r>
          </a:p>
          <a:p>
            <a:r>
              <a:rPr lang="en-US" dirty="0"/>
              <a:t>FROM </a:t>
            </a:r>
          </a:p>
          <a:p>
            <a:r>
              <a:rPr lang="en-US" dirty="0"/>
              <a:t>    customers</a:t>
            </a:r>
          </a:p>
          <a:p>
            <a:r>
              <a:rPr lang="en-US" dirty="0"/>
              <a:t>WHERE </a:t>
            </a:r>
          </a:p>
          <a:p>
            <a:r>
              <a:rPr lang="en-US" dirty="0"/>
              <a:t>    </a:t>
            </a:r>
            <a:r>
              <a:rPr lang="en-US" dirty="0" err="1"/>
              <a:t>purchase_date</a:t>
            </a:r>
            <a:r>
              <a:rPr lang="en-US" dirty="0"/>
              <a:t> &gt;= CURDATE() - INTERVAL 30 DAY;</a:t>
            </a:r>
          </a:p>
          <a:p>
            <a:endParaRPr lang="en-IN" dirty="0"/>
          </a:p>
        </p:txBody>
      </p:sp>
      <p:pic>
        <p:nvPicPr>
          <p:cNvPr id="5" name="Picture 4">
            <a:extLst>
              <a:ext uri="{FF2B5EF4-FFF2-40B4-BE49-F238E27FC236}">
                <a16:creationId xmlns:a16="http://schemas.microsoft.com/office/drawing/2014/main" id="{10A1B2A3-671F-F6FB-3D32-A7E1BE82FE5F}"/>
              </a:ext>
            </a:extLst>
          </p:cNvPr>
          <p:cNvPicPr>
            <a:picLocks noChangeAspect="1"/>
          </p:cNvPicPr>
          <p:nvPr/>
        </p:nvPicPr>
        <p:blipFill>
          <a:blip r:embed="rId2"/>
          <a:stretch>
            <a:fillRect/>
          </a:stretch>
        </p:blipFill>
        <p:spPr>
          <a:xfrm>
            <a:off x="8122745" y="3403614"/>
            <a:ext cx="3964481" cy="2701158"/>
          </a:xfrm>
          <a:prstGeom prst="rect">
            <a:avLst/>
          </a:prstGeom>
        </p:spPr>
      </p:pic>
    </p:spTree>
    <p:extLst>
      <p:ext uri="{BB962C8B-B14F-4D97-AF65-F5344CB8AC3E}">
        <p14:creationId xmlns:p14="http://schemas.microsoft.com/office/powerpoint/2010/main" val="977342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5CFF-8FE6-5174-C9BD-C1D0E91D9B67}"/>
              </a:ext>
            </a:extLst>
          </p:cNvPr>
          <p:cNvSpPr>
            <a:spLocks noGrp="1"/>
          </p:cNvSpPr>
          <p:nvPr>
            <p:ph type="title"/>
          </p:nvPr>
        </p:nvSpPr>
        <p:spPr>
          <a:xfrm>
            <a:off x="395841" y="743068"/>
            <a:ext cx="9613861" cy="1080938"/>
          </a:xfrm>
        </p:spPr>
        <p:txBody>
          <a:bodyPr>
            <a:normAutofit fontScale="90000"/>
          </a:bodyPr>
          <a:lstStyle/>
          <a:p>
            <a:r>
              <a:rPr lang="en-US" dirty="0">
                <a:latin typeface="Britannic Bold" panose="020B0903060703020204" pitchFamily="34" charset="0"/>
              </a:rPr>
              <a:t>11.How does the spending behavior vary across different membership levels (Silver, Gold, Platinum)?</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901B1380-93EB-5E8F-3AFF-14A37BBC643A}"/>
              </a:ext>
            </a:extLst>
          </p:cNvPr>
          <p:cNvSpPr>
            <a:spLocks noGrp="1"/>
          </p:cNvSpPr>
          <p:nvPr>
            <p:ph idx="1"/>
          </p:nvPr>
        </p:nvSpPr>
        <p:spPr/>
        <p:txBody>
          <a:bodyPr>
            <a:normAutofit fontScale="25000" lnSpcReduction="20000"/>
          </a:bodyPr>
          <a:lstStyle/>
          <a:p>
            <a:r>
              <a:rPr lang="en-US" sz="7200" dirty="0"/>
              <a:t>SELECT </a:t>
            </a:r>
          </a:p>
          <a:p>
            <a:r>
              <a:rPr lang="en-US" sz="7200" dirty="0"/>
              <a:t>    membership_level AS 'Membership Level',</a:t>
            </a:r>
          </a:p>
          <a:p>
            <a:r>
              <a:rPr lang="en-US" sz="7200" dirty="0"/>
              <a:t>    COUNT(*) AS 'Total Customers',</a:t>
            </a:r>
          </a:p>
          <a:p>
            <a:r>
              <a:rPr lang="en-US" sz="7200" dirty="0"/>
              <a:t>    AVG(total_spent) AS 'Average Spending (₹)',</a:t>
            </a:r>
          </a:p>
          <a:p>
            <a:r>
              <a:rPr lang="en-US" sz="7200" dirty="0"/>
              <a:t>    SUM(total_spent) AS 'Total Spending (₹)',</a:t>
            </a:r>
          </a:p>
          <a:p>
            <a:r>
              <a:rPr lang="en-US" sz="7200" dirty="0"/>
              <a:t>    MAX(total_spent) AS 'Highest Spending (₹)',</a:t>
            </a:r>
          </a:p>
          <a:p>
            <a:r>
              <a:rPr lang="en-US" sz="7200" dirty="0"/>
              <a:t>    MIN(total_spent) AS 'Lowest Spending (₹)'</a:t>
            </a:r>
          </a:p>
          <a:p>
            <a:r>
              <a:rPr lang="en-US" sz="7200" dirty="0"/>
              <a:t>FROM </a:t>
            </a:r>
          </a:p>
          <a:p>
            <a:r>
              <a:rPr lang="en-US" sz="7200" dirty="0"/>
              <a:t>    customers</a:t>
            </a:r>
          </a:p>
          <a:p>
            <a:r>
              <a:rPr lang="en-US" sz="7200" dirty="0"/>
              <a:t>GROUP BY </a:t>
            </a:r>
          </a:p>
          <a:p>
            <a:r>
              <a:rPr lang="en-US" sz="7200" dirty="0"/>
              <a:t>    membership_level</a:t>
            </a:r>
          </a:p>
          <a:p>
            <a:r>
              <a:rPr lang="en-US" sz="7200" dirty="0"/>
              <a:t>ORDER BY </a:t>
            </a:r>
          </a:p>
          <a:p>
            <a:r>
              <a:rPr lang="en-US" sz="7200" dirty="0"/>
              <a:t>    membership_level ASC;</a:t>
            </a:r>
          </a:p>
          <a:p>
            <a:endParaRPr lang="en-IN" dirty="0"/>
          </a:p>
        </p:txBody>
      </p:sp>
      <p:pic>
        <p:nvPicPr>
          <p:cNvPr id="5" name="Picture 4">
            <a:extLst>
              <a:ext uri="{FF2B5EF4-FFF2-40B4-BE49-F238E27FC236}">
                <a16:creationId xmlns:a16="http://schemas.microsoft.com/office/drawing/2014/main" id="{9E3756D4-89F8-B4A2-5BDD-02D06C41A08D}"/>
              </a:ext>
            </a:extLst>
          </p:cNvPr>
          <p:cNvPicPr>
            <a:picLocks noChangeAspect="1"/>
          </p:cNvPicPr>
          <p:nvPr/>
        </p:nvPicPr>
        <p:blipFill>
          <a:blip r:embed="rId2"/>
          <a:stretch>
            <a:fillRect/>
          </a:stretch>
        </p:blipFill>
        <p:spPr>
          <a:xfrm>
            <a:off x="4236721" y="4668448"/>
            <a:ext cx="7955279" cy="2131341"/>
          </a:xfrm>
          <a:prstGeom prst="rect">
            <a:avLst/>
          </a:prstGeom>
        </p:spPr>
      </p:pic>
    </p:spTree>
    <p:extLst>
      <p:ext uri="{BB962C8B-B14F-4D97-AF65-F5344CB8AC3E}">
        <p14:creationId xmlns:p14="http://schemas.microsoft.com/office/powerpoint/2010/main" val="3576354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E06F-9FB5-3DF2-0609-7D50C00E2CEE}"/>
              </a:ext>
            </a:extLst>
          </p:cNvPr>
          <p:cNvSpPr>
            <a:spLocks noGrp="1"/>
          </p:cNvSpPr>
          <p:nvPr>
            <p:ph type="title"/>
          </p:nvPr>
        </p:nvSpPr>
        <p:spPr>
          <a:xfrm>
            <a:off x="223121" y="727655"/>
            <a:ext cx="9613861" cy="1080938"/>
          </a:xfrm>
        </p:spPr>
        <p:txBody>
          <a:bodyPr>
            <a:normAutofit/>
          </a:bodyPr>
          <a:lstStyle/>
          <a:p>
            <a:r>
              <a:rPr lang="en-US" sz="3200" dirty="0">
                <a:latin typeface="Britannic Bold" panose="020B0903060703020204" pitchFamily="34" charset="0"/>
              </a:rPr>
              <a:t>12.Which membership level has the most number of customers?</a:t>
            </a:r>
            <a:endParaRPr lang="en-IN" sz="32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BF52188A-B17A-2CFA-8AD0-C38DC466DDD1}"/>
              </a:ext>
            </a:extLst>
          </p:cNvPr>
          <p:cNvSpPr>
            <a:spLocks noGrp="1"/>
          </p:cNvSpPr>
          <p:nvPr>
            <p:ph idx="1"/>
          </p:nvPr>
        </p:nvSpPr>
        <p:spPr>
          <a:xfrm>
            <a:off x="680321" y="2406869"/>
            <a:ext cx="9613861" cy="3599316"/>
          </a:xfrm>
        </p:spPr>
        <p:txBody>
          <a:bodyPr>
            <a:noAutofit/>
          </a:bodyPr>
          <a:lstStyle/>
          <a:p>
            <a:r>
              <a:rPr lang="en-US" sz="2000" dirty="0">
                <a:solidFill>
                  <a:schemeClr val="tx2"/>
                </a:solidFill>
              </a:rPr>
              <a:t>SELECT </a:t>
            </a:r>
          </a:p>
          <a:p>
            <a:r>
              <a:rPr lang="en-US" sz="2000" dirty="0">
                <a:solidFill>
                  <a:schemeClr val="tx2"/>
                </a:solidFill>
              </a:rPr>
              <a:t>    membership_level AS 'Membership Level',</a:t>
            </a:r>
          </a:p>
          <a:p>
            <a:r>
              <a:rPr lang="en-US" sz="2000" dirty="0">
                <a:solidFill>
                  <a:schemeClr val="tx2"/>
                </a:solidFill>
              </a:rPr>
              <a:t>    COUNT(*) AS 'Total Customers'</a:t>
            </a:r>
          </a:p>
          <a:p>
            <a:r>
              <a:rPr lang="en-US" sz="2000" dirty="0">
                <a:solidFill>
                  <a:schemeClr val="tx2"/>
                </a:solidFill>
              </a:rPr>
              <a:t>FROM </a:t>
            </a:r>
          </a:p>
          <a:p>
            <a:r>
              <a:rPr lang="en-US" sz="2000" dirty="0">
                <a:solidFill>
                  <a:schemeClr val="tx2"/>
                </a:solidFill>
              </a:rPr>
              <a:t>    customers</a:t>
            </a:r>
          </a:p>
          <a:p>
            <a:r>
              <a:rPr lang="en-US" sz="2000" dirty="0">
                <a:solidFill>
                  <a:schemeClr val="tx2"/>
                </a:solidFill>
              </a:rPr>
              <a:t>GROUP BY </a:t>
            </a:r>
          </a:p>
          <a:p>
            <a:r>
              <a:rPr lang="en-US" sz="2000" dirty="0">
                <a:solidFill>
                  <a:schemeClr val="tx2"/>
                </a:solidFill>
              </a:rPr>
              <a:t>    membership_level</a:t>
            </a:r>
          </a:p>
          <a:p>
            <a:r>
              <a:rPr lang="en-US" sz="2000" dirty="0">
                <a:solidFill>
                  <a:schemeClr val="tx2"/>
                </a:solidFill>
              </a:rPr>
              <a:t>ORDER BY </a:t>
            </a:r>
          </a:p>
          <a:p>
            <a:r>
              <a:rPr lang="en-US" sz="2000" dirty="0">
                <a:solidFill>
                  <a:schemeClr val="tx2"/>
                </a:solidFill>
              </a:rPr>
              <a:t>    COUNT(*) DESC</a:t>
            </a:r>
          </a:p>
          <a:p>
            <a:r>
              <a:rPr lang="en-US" sz="2000" dirty="0">
                <a:solidFill>
                  <a:schemeClr val="tx2"/>
                </a:solidFill>
              </a:rPr>
              <a:t>LIMIT 1;</a:t>
            </a:r>
          </a:p>
          <a:p>
            <a:endParaRPr lang="en-IN" sz="2000" dirty="0"/>
          </a:p>
        </p:txBody>
      </p:sp>
      <p:pic>
        <p:nvPicPr>
          <p:cNvPr id="5" name="Picture 4">
            <a:extLst>
              <a:ext uri="{FF2B5EF4-FFF2-40B4-BE49-F238E27FC236}">
                <a16:creationId xmlns:a16="http://schemas.microsoft.com/office/drawing/2014/main" id="{AFD1EBAA-7CD1-D196-4A71-CE7CC9FFE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4099" y="2522483"/>
            <a:ext cx="5678204" cy="3132083"/>
          </a:xfrm>
          <a:prstGeom prst="rect">
            <a:avLst/>
          </a:prstGeom>
        </p:spPr>
      </p:pic>
    </p:spTree>
    <p:extLst>
      <p:ext uri="{BB962C8B-B14F-4D97-AF65-F5344CB8AC3E}">
        <p14:creationId xmlns:p14="http://schemas.microsoft.com/office/powerpoint/2010/main" val="1950259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22D4D-8F93-19CF-5255-3BB19E251AFE}"/>
              </a:ext>
            </a:extLst>
          </p:cNvPr>
          <p:cNvSpPr>
            <a:spLocks noGrp="1"/>
          </p:cNvSpPr>
          <p:nvPr>
            <p:ph type="title"/>
          </p:nvPr>
        </p:nvSpPr>
        <p:spPr>
          <a:xfrm>
            <a:off x="101201" y="702428"/>
            <a:ext cx="9613861" cy="1080938"/>
          </a:xfrm>
        </p:spPr>
        <p:txBody>
          <a:bodyPr>
            <a:normAutofit/>
          </a:bodyPr>
          <a:lstStyle/>
          <a:p>
            <a:r>
              <a:rPr lang="en-US" sz="3200" dirty="0">
                <a:latin typeface="Britannic Bold" panose="020B0903060703020204" pitchFamily="34" charset="0"/>
              </a:rPr>
              <a:t>13.What is the most recent purchase date, and who made the purchase?</a:t>
            </a:r>
            <a:endParaRPr lang="en-IN" sz="32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A8F11A47-96C1-618D-E8A2-2661B96BD916}"/>
              </a:ext>
            </a:extLst>
          </p:cNvPr>
          <p:cNvSpPr>
            <a:spLocks noGrp="1"/>
          </p:cNvSpPr>
          <p:nvPr>
            <p:ph idx="1"/>
          </p:nvPr>
        </p:nvSpPr>
        <p:spPr/>
        <p:txBody>
          <a:bodyPr>
            <a:normAutofit lnSpcReduction="10000"/>
          </a:bodyPr>
          <a:lstStyle/>
          <a:p>
            <a:r>
              <a:rPr lang="en-US" dirty="0"/>
              <a:t>SELECT </a:t>
            </a:r>
          </a:p>
          <a:p>
            <a:r>
              <a:rPr lang="en-US" dirty="0"/>
              <a:t>    name AS 'Customer Name',</a:t>
            </a:r>
          </a:p>
          <a:p>
            <a:r>
              <a:rPr lang="en-US" dirty="0"/>
              <a:t>    purchase_date AS 'Purchase Date'</a:t>
            </a:r>
          </a:p>
          <a:p>
            <a:r>
              <a:rPr lang="en-US" dirty="0"/>
              <a:t>FROM </a:t>
            </a:r>
          </a:p>
          <a:p>
            <a:r>
              <a:rPr lang="en-US" dirty="0"/>
              <a:t>    customers</a:t>
            </a:r>
          </a:p>
          <a:p>
            <a:r>
              <a:rPr lang="en-US" dirty="0"/>
              <a:t>ORDER BY </a:t>
            </a:r>
          </a:p>
          <a:p>
            <a:r>
              <a:rPr lang="en-US" dirty="0"/>
              <a:t>    purchase_date DESC</a:t>
            </a:r>
          </a:p>
          <a:p>
            <a:r>
              <a:rPr lang="en-US" dirty="0"/>
              <a:t>LIMIT 1;</a:t>
            </a:r>
          </a:p>
          <a:p>
            <a:endParaRPr lang="en-IN" dirty="0"/>
          </a:p>
        </p:txBody>
      </p:sp>
      <p:pic>
        <p:nvPicPr>
          <p:cNvPr id="5" name="Picture 4">
            <a:extLst>
              <a:ext uri="{FF2B5EF4-FFF2-40B4-BE49-F238E27FC236}">
                <a16:creationId xmlns:a16="http://schemas.microsoft.com/office/drawing/2014/main" id="{9136429C-C18B-5C8A-C38B-44B8CBBE2B1F}"/>
              </a:ext>
            </a:extLst>
          </p:cNvPr>
          <p:cNvPicPr>
            <a:picLocks noChangeAspect="1"/>
          </p:cNvPicPr>
          <p:nvPr/>
        </p:nvPicPr>
        <p:blipFill>
          <a:blip r:embed="rId2"/>
          <a:stretch>
            <a:fillRect/>
          </a:stretch>
        </p:blipFill>
        <p:spPr>
          <a:xfrm>
            <a:off x="6306208" y="3247697"/>
            <a:ext cx="3993930" cy="1891862"/>
          </a:xfrm>
          <a:prstGeom prst="rect">
            <a:avLst/>
          </a:prstGeom>
        </p:spPr>
      </p:pic>
    </p:spTree>
    <p:extLst>
      <p:ext uri="{BB962C8B-B14F-4D97-AF65-F5344CB8AC3E}">
        <p14:creationId xmlns:p14="http://schemas.microsoft.com/office/powerpoint/2010/main" val="92576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DB7E7-A87C-CD74-C038-9F1F9F69CAE0}"/>
              </a:ext>
            </a:extLst>
          </p:cNvPr>
          <p:cNvSpPr>
            <a:spLocks noGrp="1"/>
          </p:cNvSpPr>
          <p:nvPr>
            <p:ph type="title" idx="4294967295"/>
          </p:nvPr>
        </p:nvSpPr>
        <p:spPr>
          <a:xfrm>
            <a:off x="162560" y="223521"/>
            <a:ext cx="9613900" cy="5750560"/>
          </a:xfrm>
        </p:spPr>
        <p:txBody>
          <a:bodyPr>
            <a:normAutofit/>
          </a:bodyPr>
          <a:lstStyle/>
          <a:p>
            <a:r>
              <a:rPr lang="en-US" sz="10300" dirty="0">
                <a:solidFill>
                  <a:schemeClr val="bg1"/>
                </a:solidFill>
                <a:latin typeface="Algerian" panose="04020705040A02060702" pitchFamily="82" charset="0"/>
              </a:rPr>
              <a:t>Customer Report (SQL):</a:t>
            </a:r>
            <a:endParaRPr lang="en-IN" sz="10300" dirty="0">
              <a:solidFill>
                <a:schemeClr val="bg1"/>
              </a:solidFill>
            </a:endParaRPr>
          </a:p>
        </p:txBody>
      </p:sp>
    </p:spTree>
    <p:extLst>
      <p:ext uri="{BB962C8B-B14F-4D97-AF65-F5344CB8AC3E}">
        <p14:creationId xmlns:p14="http://schemas.microsoft.com/office/powerpoint/2010/main" val="1514372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08A6F-CBF4-C53E-9830-9B96A283B2A2}"/>
              </a:ext>
            </a:extLst>
          </p:cNvPr>
          <p:cNvSpPr>
            <a:spLocks noGrp="1"/>
          </p:cNvSpPr>
          <p:nvPr>
            <p:ph type="title"/>
          </p:nvPr>
        </p:nvSpPr>
        <p:spPr>
          <a:xfrm>
            <a:off x="243441" y="773548"/>
            <a:ext cx="9613861" cy="1080938"/>
          </a:xfrm>
        </p:spPr>
        <p:txBody>
          <a:bodyPr>
            <a:normAutofit/>
          </a:bodyPr>
          <a:lstStyle/>
          <a:p>
            <a:r>
              <a:rPr lang="en-US" sz="3200" dirty="0">
                <a:latin typeface="Britannic Bold" panose="020B0903060703020204" pitchFamily="34" charset="0"/>
              </a:rPr>
              <a:t>14.How many customers have made purchases in the current month?</a:t>
            </a:r>
            <a:endParaRPr lang="en-IN" sz="32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982B7E03-2BB8-F574-B9D9-CEDF60F6AE5D}"/>
              </a:ext>
            </a:extLst>
          </p:cNvPr>
          <p:cNvSpPr>
            <a:spLocks noGrp="1"/>
          </p:cNvSpPr>
          <p:nvPr>
            <p:ph idx="1"/>
          </p:nvPr>
        </p:nvSpPr>
        <p:spPr/>
        <p:txBody>
          <a:bodyPr/>
          <a:lstStyle/>
          <a:p>
            <a:r>
              <a:rPr lang="en-US" dirty="0"/>
              <a:t>SELECT </a:t>
            </a:r>
          </a:p>
          <a:p>
            <a:r>
              <a:rPr lang="en-US" dirty="0"/>
              <a:t>    COUNT(*) AS 'Customers Purchased This Month'</a:t>
            </a:r>
          </a:p>
          <a:p>
            <a:r>
              <a:rPr lang="en-US" dirty="0"/>
              <a:t>FROM </a:t>
            </a:r>
          </a:p>
          <a:p>
            <a:r>
              <a:rPr lang="en-US" dirty="0"/>
              <a:t>    customers</a:t>
            </a:r>
          </a:p>
          <a:p>
            <a:r>
              <a:rPr lang="en-US" dirty="0"/>
              <a:t>WHERE </a:t>
            </a:r>
          </a:p>
          <a:p>
            <a:r>
              <a:rPr lang="en-US" dirty="0"/>
              <a:t>    MONTH(purchase_date) = MONTH(CURDATE()) AND </a:t>
            </a:r>
          </a:p>
          <a:p>
            <a:r>
              <a:rPr lang="en-US" dirty="0"/>
              <a:t>    YEAR(purchase_date) = YEAR(CURDATE());</a:t>
            </a:r>
          </a:p>
          <a:p>
            <a:endParaRPr lang="en-IN" dirty="0"/>
          </a:p>
        </p:txBody>
      </p:sp>
      <p:pic>
        <p:nvPicPr>
          <p:cNvPr id="5" name="Picture 4">
            <a:extLst>
              <a:ext uri="{FF2B5EF4-FFF2-40B4-BE49-F238E27FC236}">
                <a16:creationId xmlns:a16="http://schemas.microsoft.com/office/drawing/2014/main" id="{27FBD96E-65EA-B842-97EC-D2BB49C46587}"/>
              </a:ext>
            </a:extLst>
          </p:cNvPr>
          <p:cNvPicPr>
            <a:picLocks noChangeAspect="1"/>
          </p:cNvPicPr>
          <p:nvPr/>
        </p:nvPicPr>
        <p:blipFill>
          <a:blip r:embed="rId2"/>
          <a:stretch>
            <a:fillRect/>
          </a:stretch>
        </p:blipFill>
        <p:spPr>
          <a:xfrm>
            <a:off x="8653499" y="3526922"/>
            <a:ext cx="3281366" cy="2091558"/>
          </a:xfrm>
          <a:prstGeom prst="rect">
            <a:avLst/>
          </a:prstGeom>
        </p:spPr>
      </p:pic>
    </p:spTree>
    <p:extLst>
      <p:ext uri="{BB962C8B-B14F-4D97-AF65-F5344CB8AC3E}">
        <p14:creationId xmlns:p14="http://schemas.microsoft.com/office/powerpoint/2010/main" val="357407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7A5989B-F143-DC32-1B21-F4F7EB901FE6}"/>
              </a:ext>
            </a:extLst>
          </p:cNvPr>
          <p:cNvSpPr>
            <a:spLocks noGrp="1" noChangeArrowheads="1"/>
          </p:cNvSpPr>
          <p:nvPr>
            <p:ph type="title"/>
          </p:nvPr>
        </p:nvSpPr>
        <p:spPr bwMode="auto">
          <a:xfrm>
            <a:off x="152399" y="501090"/>
            <a:ext cx="996696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Britannic Bold" panose="020B0903060703020204" pitchFamily="34" charset="0"/>
              </a:rPr>
              <a:t>15.Who are the customers with total spending exceeding ₹1,00,000 and located in the South region? </a:t>
            </a:r>
          </a:p>
        </p:txBody>
      </p:sp>
      <p:sp>
        <p:nvSpPr>
          <p:cNvPr id="3" name="Content Placeholder 2">
            <a:extLst>
              <a:ext uri="{FF2B5EF4-FFF2-40B4-BE49-F238E27FC236}">
                <a16:creationId xmlns:a16="http://schemas.microsoft.com/office/drawing/2014/main" id="{BBF61B1D-1ABF-C31D-A049-1653E91E058E}"/>
              </a:ext>
            </a:extLst>
          </p:cNvPr>
          <p:cNvSpPr>
            <a:spLocks noGrp="1"/>
          </p:cNvSpPr>
          <p:nvPr>
            <p:ph idx="1"/>
          </p:nvPr>
        </p:nvSpPr>
        <p:spPr/>
        <p:txBody>
          <a:bodyPr>
            <a:normAutofit fontScale="85000" lnSpcReduction="20000"/>
          </a:bodyPr>
          <a:lstStyle/>
          <a:p>
            <a:r>
              <a:rPr lang="en-US" dirty="0"/>
              <a:t>SELECT </a:t>
            </a:r>
          </a:p>
          <a:p>
            <a:r>
              <a:rPr lang="en-US" dirty="0"/>
              <a:t>    name AS 'Customer Name',</a:t>
            </a:r>
          </a:p>
          <a:p>
            <a:r>
              <a:rPr lang="en-US" dirty="0"/>
              <a:t>    email AS 'Email',</a:t>
            </a:r>
          </a:p>
          <a:p>
            <a:r>
              <a:rPr lang="en-US" dirty="0"/>
              <a:t>    total_spent AS 'Total Spending (₹)',</a:t>
            </a:r>
          </a:p>
          <a:p>
            <a:r>
              <a:rPr lang="en-US" dirty="0"/>
              <a:t>    location AS 'Location'</a:t>
            </a:r>
          </a:p>
          <a:p>
            <a:r>
              <a:rPr lang="en-US" dirty="0"/>
              <a:t>FROM </a:t>
            </a:r>
          </a:p>
          <a:p>
            <a:r>
              <a:rPr lang="en-US" dirty="0"/>
              <a:t>    customers</a:t>
            </a:r>
          </a:p>
          <a:p>
            <a:r>
              <a:rPr lang="en-US" dirty="0"/>
              <a:t>WHERE </a:t>
            </a:r>
          </a:p>
          <a:p>
            <a:r>
              <a:rPr lang="en-US" dirty="0"/>
              <a:t>    total_spent &gt; 100000 AND </a:t>
            </a:r>
          </a:p>
          <a:p>
            <a:r>
              <a:rPr lang="en-US" dirty="0"/>
              <a:t>    region = 'South';</a:t>
            </a:r>
          </a:p>
          <a:p>
            <a:endParaRPr lang="en-IN" dirty="0"/>
          </a:p>
        </p:txBody>
      </p:sp>
      <p:pic>
        <p:nvPicPr>
          <p:cNvPr id="6" name="Picture 5">
            <a:extLst>
              <a:ext uri="{FF2B5EF4-FFF2-40B4-BE49-F238E27FC236}">
                <a16:creationId xmlns:a16="http://schemas.microsoft.com/office/drawing/2014/main" id="{95674516-B06C-5EC5-7369-F44747647A97}"/>
              </a:ext>
            </a:extLst>
          </p:cNvPr>
          <p:cNvPicPr>
            <a:picLocks noChangeAspect="1"/>
          </p:cNvPicPr>
          <p:nvPr/>
        </p:nvPicPr>
        <p:blipFill>
          <a:blip r:embed="rId2"/>
          <a:stretch>
            <a:fillRect/>
          </a:stretch>
        </p:blipFill>
        <p:spPr>
          <a:xfrm>
            <a:off x="4695672" y="3810700"/>
            <a:ext cx="7336219" cy="2722180"/>
          </a:xfrm>
          <a:prstGeom prst="rect">
            <a:avLst/>
          </a:prstGeom>
        </p:spPr>
      </p:pic>
    </p:spTree>
    <p:extLst>
      <p:ext uri="{BB962C8B-B14F-4D97-AF65-F5344CB8AC3E}">
        <p14:creationId xmlns:p14="http://schemas.microsoft.com/office/powerpoint/2010/main" val="3745845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569C-FBDE-D342-A830-935D145BDDED}"/>
              </a:ext>
            </a:extLst>
          </p:cNvPr>
          <p:cNvSpPr>
            <a:spLocks noGrp="1"/>
          </p:cNvSpPr>
          <p:nvPr>
            <p:ph type="title"/>
          </p:nvPr>
        </p:nvSpPr>
        <p:spPr>
          <a:xfrm>
            <a:off x="263761" y="722748"/>
            <a:ext cx="9613861" cy="1080938"/>
          </a:xfrm>
        </p:spPr>
        <p:txBody>
          <a:bodyPr>
            <a:normAutofit/>
          </a:bodyPr>
          <a:lstStyle/>
          <a:p>
            <a:r>
              <a:rPr lang="en-US" sz="3200" dirty="0">
                <a:latin typeface="Britannic Bold" panose="020B0903060703020204" pitchFamily="34" charset="0"/>
              </a:rPr>
              <a:t>16.Which customers have purchased more than 3 units in a single transaction?</a:t>
            </a:r>
            <a:endParaRPr lang="en-IN" sz="32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AE5ECA09-081D-8790-9CE0-BFB110494108}"/>
              </a:ext>
            </a:extLst>
          </p:cNvPr>
          <p:cNvSpPr>
            <a:spLocks noGrp="1"/>
          </p:cNvSpPr>
          <p:nvPr>
            <p:ph idx="1"/>
          </p:nvPr>
        </p:nvSpPr>
        <p:spPr/>
        <p:txBody>
          <a:bodyPr>
            <a:normAutofit lnSpcReduction="10000"/>
          </a:bodyPr>
          <a:lstStyle/>
          <a:p>
            <a:r>
              <a:rPr lang="en-US" dirty="0"/>
              <a:t>SELECT </a:t>
            </a:r>
          </a:p>
          <a:p>
            <a:r>
              <a:rPr lang="en-US" dirty="0"/>
              <a:t>    name AS 'Customer Name',</a:t>
            </a:r>
          </a:p>
          <a:p>
            <a:r>
              <a:rPr lang="en-US" dirty="0"/>
              <a:t>    total_spent AS 'Total Spending (₹)'</a:t>
            </a:r>
          </a:p>
          <a:p>
            <a:r>
              <a:rPr lang="en-US" dirty="0"/>
              <a:t>FROM </a:t>
            </a:r>
          </a:p>
          <a:p>
            <a:r>
              <a:rPr lang="en-US" dirty="0"/>
              <a:t>    customers</a:t>
            </a:r>
          </a:p>
          <a:p>
            <a:r>
              <a:rPr lang="en-US" dirty="0"/>
              <a:t>ORDER BY </a:t>
            </a:r>
          </a:p>
          <a:p>
            <a:r>
              <a:rPr lang="en-US" dirty="0"/>
              <a:t>    total_spent DESC</a:t>
            </a:r>
          </a:p>
          <a:p>
            <a:r>
              <a:rPr lang="en-US" dirty="0"/>
              <a:t>LIMIT 5;</a:t>
            </a:r>
          </a:p>
          <a:p>
            <a:endParaRPr lang="en-IN" dirty="0"/>
          </a:p>
        </p:txBody>
      </p:sp>
      <p:pic>
        <p:nvPicPr>
          <p:cNvPr id="5" name="Picture 4">
            <a:extLst>
              <a:ext uri="{FF2B5EF4-FFF2-40B4-BE49-F238E27FC236}">
                <a16:creationId xmlns:a16="http://schemas.microsoft.com/office/drawing/2014/main" id="{75E89F8C-2618-A0A2-816A-03EB65D819DA}"/>
              </a:ext>
            </a:extLst>
          </p:cNvPr>
          <p:cNvPicPr>
            <a:picLocks noChangeAspect="1"/>
          </p:cNvPicPr>
          <p:nvPr/>
        </p:nvPicPr>
        <p:blipFill>
          <a:blip r:embed="rId2"/>
          <a:stretch>
            <a:fillRect/>
          </a:stretch>
        </p:blipFill>
        <p:spPr>
          <a:xfrm>
            <a:off x="6437759" y="3231229"/>
            <a:ext cx="5327871" cy="3113691"/>
          </a:xfrm>
          <a:prstGeom prst="rect">
            <a:avLst/>
          </a:prstGeom>
        </p:spPr>
      </p:pic>
    </p:spTree>
    <p:extLst>
      <p:ext uri="{BB962C8B-B14F-4D97-AF65-F5344CB8AC3E}">
        <p14:creationId xmlns:p14="http://schemas.microsoft.com/office/powerpoint/2010/main" val="3453290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1B77-0FED-F40E-8F06-61652D9FEF00}"/>
              </a:ext>
            </a:extLst>
          </p:cNvPr>
          <p:cNvSpPr>
            <a:spLocks noGrp="1"/>
          </p:cNvSpPr>
          <p:nvPr>
            <p:ph type="title"/>
          </p:nvPr>
        </p:nvSpPr>
        <p:spPr>
          <a:xfrm>
            <a:off x="426321" y="799129"/>
            <a:ext cx="9613861" cy="1080938"/>
          </a:xfrm>
        </p:spPr>
        <p:txBody>
          <a:bodyPr>
            <a:normAutofit fontScale="90000"/>
          </a:bodyPr>
          <a:lstStyle/>
          <a:p>
            <a:r>
              <a:rPr lang="en-US" dirty="0">
                <a:latin typeface="Britannic Bold" panose="020B0903060703020204" pitchFamily="34" charset="0"/>
              </a:rPr>
              <a:t>17.Which customers made purchases in multiple regions, and what items did they buy in each location?</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6BE5363F-BDA3-70BC-FAE4-27F89CA80219}"/>
              </a:ext>
            </a:extLst>
          </p:cNvPr>
          <p:cNvSpPr>
            <a:spLocks noGrp="1"/>
          </p:cNvSpPr>
          <p:nvPr>
            <p:ph idx="1"/>
          </p:nvPr>
        </p:nvSpPr>
        <p:spPr>
          <a:xfrm>
            <a:off x="548240" y="2042160"/>
            <a:ext cx="9613861" cy="2380468"/>
          </a:xfrm>
        </p:spPr>
        <p:txBody>
          <a:bodyPr>
            <a:noAutofit/>
          </a:bodyPr>
          <a:lstStyle/>
          <a:p>
            <a:r>
              <a:rPr lang="en-US" sz="1400" dirty="0"/>
              <a:t>SELECT </a:t>
            </a:r>
          </a:p>
          <a:p>
            <a:r>
              <a:rPr lang="en-US" sz="1400" dirty="0"/>
              <a:t>    name AS 'Customer Name',</a:t>
            </a:r>
          </a:p>
          <a:p>
            <a:r>
              <a:rPr lang="en-US" sz="1400" dirty="0"/>
              <a:t>    region AS 'Region',</a:t>
            </a:r>
          </a:p>
          <a:p>
            <a:r>
              <a:rPr lang="en-US" sz="1400" dirty="0"/>
              <a:t>    item_purchased AS 'Item Purchased'</a:t>
            </a:r>
          </a:p>
          <a:p>
            <a:r>
              <a:rPr lang="en-US" sz="1400" dirty="0"/>
              <a:t>FROM </a:t>
            </a:r>
          </a:p>
          <a:p>
            <a:r>
              <a:rPr lang="en-US" sz="1400" dirty="0"/>
              <a:t>    customers</a:t>
            </a:r>
          </a:p>
          <a:p>
            <a:r>
              <a:rPr lang="en-US" sz="1400" dirty="0"/>
              <a:t>WHERE </a:t>
            </a:r>
          </a:p>
          <a:p>
            <a:r>
              <a:rPr lang="en-US" sz="1400" dirty="0"/>
              <a:t>    name IN (</a:t>
            </a:r>
          </a:p>
          <a:p>
            <a:r>
              <a:rPr lang="en-US" sz="1400" dirty="0"/>
              <a:t>        SELECT name</a:t>
            </a:r>
          </a:p>
          <a:p>
            <a:r>
              <a:rPr lang="en-US" sz="1400" dirty="0"/>
              <a:t>        FROM customers</a:t>
            </a:r>
          </a:p>
          <a:p>
            <a:r>
              <a:rPr lang="en-US" sz="1400" dirty="0"/>
              <a:t>        GROUP BY name</a:t>
            </a:r>
          </a:p>
          <a:p>
            <a:r>
              <a:rPr lang="en-US" sz="1400" dirty="0"/>
              <a:t>        HAVING COUNT(DISTINCT region) &gt; 1</a:t>
            </a:r>
          </a:p>
          <a:p>
            <a:r>
              <a:rPr lang="en-US" sz="1400" dirty="0"/>
              <a:t>    )</a:t>
            </a:r>
          </a:p>
          <a:p>
            <a:r>
              <a:rPr lang="en-US" sz="1400" dirty="0"/>
              <a:t>ORDER BY </a:t>
            </a:r>
          </a:p>
          <a:p>
            <a:r>
              <a:rPr lang="en-US" sz="1400" dirty="0"/>
              <a:t>    name, region;                                                   </a:t>
            </a:r>
          </a:p>
          <a:p>
            <a:endParaRPr lang="en-IN" sz="1400" dirty="0"/>
          </a:p>
        </p:txBody>
      </p:sp>
      <p:pic>
        <p:nvPicPr>
          <p:cNvPr id="5" name="Picture 4">
            <a:extLst>
              <a:ext uri="{FF2B5EF4-FFF2-40B4-BE49-F238E27FC236}">
                <a16:creationId xmlns:a16="http://schemas.microsoft.com/office/drawing/2014/main" id="{0930874F-3335-1385-1F41-244D96DC26AE}"/>
              </a:ext>
            </a:extLst>
          </p:cNvPr>
          <p:cNvPicPr>
            <a:picLocks noChangeAspect="1"/>
          </p:cNvPicPr>
          <p:nvPr/>
        </p:nvPicPr>
        <p:blipFill>
          <a:blip r:embed="rId2"/>
          <a:stretch>
            <a:fillRect/>
          </a:stretch>
        </p:blipFill>
        <p:spPr>
          <a:xfrm>
            <a:off x="6574220" y="3447284"/>
            <a:ext cx="3951889" cy="1576551"/>
          </a:xfrm>
          <a:prstGeom prst="rect">
            <a:avLst/>
          </a:prstGeom>
        </p:spPr>
      </p:pic>
    </p:spTree>
    <p:extLst>
      <p:ext uri="{BB962C8B-B14F-4D97-AF65-F5344CB8AC3E}">
        <p14:creationId xmlns:p14="http://schemas.microsoft.com/office/powerpoint/2010/main" val="640598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A761-588E-3D8D-CBEE-F73C8C98A89E}"/>
              </a:ext>
            </a:extLst>
          </p:cNvPr>
          <p:cNvSpPr>
            <a:spLocks noGrp="1"/>
          </p:cNvSpPr>
          <p:nvPr>
            <p:ph type="title"/>
          </p:nvPr>
        </p:nvSpPr>
        <p:spPr>
          <a:xfrm>
            <a:off x="314561" y="722748"/>
            <a:ext cx="9613861" cy="1080938"/>
          </a:xfrm>
        </p:spPr>
        <p:txBody>
          <a:bodyPr>
            <a:normAutofit/>
          </a:bodyPr>
          <a:lstStyle/>
          <a:p>
            <a:r>
              <a:rPr lang="en-US" sz="3200" dirty="0">
                <a:latin typeface="Britannic Bold" panose="020B0903060703020204" pitchFamily="34" charset="0"/>
              </a:rPr>
              <a:t>18.What is the average age of customers for each membership level?</a:t>
            </a:r>
            <a:endParaRPr lang="en-IN" sz="32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4D811D0D-73C7-C39D-60FC-1030A8FA2C06}"/>
              </a:ext>
            </a:extLst>
          </p:cNvPr>
          <p:cNvSpPr>
            <a:spLocks noGrp="1"/>
          </p:cNvSpPr>
          <p:nvPr>
            <p:ph idx="1"/>
          </p:nvPr>
        </p:nvSpPr>
        <p:spPr/>
        <p:txBody>
          <a:bodyPr>
            <a:normAutofit fontScale="92500" lnSpcReduction="10000"/>
          </a:bodyPr>
          <a:lstStyle/>
          <a:p>
            <a:r>
              <a:rPr lang="en-US" dirty="0"/>
              <a:t>SELECT </a:t>
            </a:r>
          </a:p>
          <a:p>
            <a:r>
              <a:rPr lang="en-US" dirty="0"/>
              <a:t>    membership_level AS 'Membership Level',</a:t>
            </a:r>
          </a:p>
          <a:p>
            <a:r>
              <a:rPr lang="en-US" dirty="0"/>
              <a:t>    AVG(age) AS 'Average Age'</a:t>
            </a:r>
          </a:p>
          <a:p>
            <a:r>
              <a:rPr lang="en-US" dirty="0"/>
              <a:t>FROM </a:t>
            </a:r>
          </a:p>
          <a:p>
            <a:r>
              <a:rPr lang="en-US" dirty="0"/>
              <a:t>    customers</a:t>
            </a:r>
          </a:p>
          <a:p>
            <a:r>
              <a:rPr lang="en-US" dirty="0"/>
              <a:t>GROUP BY </a:t>
            </a:r>
          </a:p>
          <a:p>
            <a:r>
              <a:rPr lang="en-US" dirty="0"/>
              <a:t>    membership_level</a:t>
            </a:r>
          </a:p>
          <a:p>
            <a:r>
              <a:rPr lang="en-US" dirty="0"/>
              <a:t>ORDER BY </a:t>
            </a:r>
          </a:p>
          <a:p>
            <a:r>
              <a:rPr lang="en-US" dirty="0"/>
              <a:t>    membership_level ASC;                                              </a:t>
            </a:r>
          </a:p>
          <a:p>
            <a:endParaRPr lang="en-IN" dirty="0"/>
          </a:p>
        </p:txBody>
      </p:sp>
      <p:pic>
        <p:nvPicPr>
          <p:cNvPr id="5" name="Picture 4">
            <a:extLst>
              <a:ext uri="{FF2B5EF4-FFF2-40B4-BE49-F238E27FC236}">
                <a16:creationId xmlns:a16="http://schemas.microsoft.com/office/drawing/2014/main" id="{556EAC91-BFD0-C322-2383-3E677955D37C}"/>
              </a:ext>
            </a:extLst>
          </p:cNvPr>
          <p:cNvPicPr>
            <a:picLocks noChangeAspect="1"/>
          </p:cNvPicPr>
          <p:nvPr/>
        </p:nvPicPr>
        <p:blipFill>
          <a:blip r:embed="rId2"/>
          <a:stretch>
            <a:fillRect/>
          </a:stretch>
        </p:blipFill>
        <p:spPr>
          <a:xfrm>
            <a:off x="6485233" y="3146096"/>
            <a:ext cx="4918841" cy="3153103"/>
          </a:xfrm>
          <a:prstGeom prst="rect">
            <a:avLst/>
          </a:prstGeom>
        </p:spPr>
      </p:pic>
    </p:spTree>
    <p:extLst>
      <p:ext uri="{BB962C8B-B14F-4D97-AF65-F5344CB8AC3E}">
        <p14:creationId xmlns:p14="http://schemas.microsoft.com/office/powerpoint/2010/main" val="236692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E3C79-C495-C60D-2905-D7C37BAC16FB}"/>
              </a:ext>
            </a:extLst>
          </p:cNvPr>
          <p:cNvSpPr>
            <a:spLocks noGrp="1"/>
          </p:cNvSpPr>
          <p:nvPr>
            <p:ph type="title"/>
          </p:nvPr>
        </p:nvSpPr>
        <p:spPr>
          <a:xfrm>
            <a:off x="273921" y="734721"/>
            <a:ext cx="9613861" cy="1080938"/>
          </a:xfrm>
        </p:spPr>
        <p:txBody>
          <a:bodyPr>
            <a:normAutofit fontScale="90000"/>
          </a:bodyPr>
          <a:lstStyle/>
          <a:p>
            <a:r>
              <a:rPr lang="en-US" dirty="0">
                <a:latin typeface="Britannic Bold" panose="020B0903060703020204" pitchFamily="34" charset="0"/>
              </a:rPr>
              <a:t>19.How many customers made purchases during weekends, and how much did they spend in total?</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FA6C436A-094E-94EF-A80E-45B62D60AE9F}"/>
              </a:ext>
            </a:extLst>
          </p:cNvPr>
          <p:cNvSpPr>
            <a:spLocks noGrp="1"/>
          </p:cNvSpPr>
          <p:nvPr>
            <p:ph idx="1"/>
          </p:nvPr>
        </p:nvSpPr>
        <p:spPr/>
        <p:txBody>
          <a:bodyPr/>
          <a:lstStyle/>
          <a:p>
            <a:r>
              <a:rPr lang="en-US" dirty="0"/>
              <a:t>SELECT </a:t>
            </a:r>
          </a:p>
          <a:p>
            <a:r>
              <a:rPr lang="en-US" dirty="0"/>
              <a:t>    COUNT(*) AS 'Customers Purchased on Weekends',</a:t>
            </a:r>
          </a:p>
          <a:p>
            <a:r>
              <a:rPr lang="en-US" dirty="0"/>
              <a:t>    SUM(total_spent) AS 'Total Spending on Weekends (₹)'</a:t>
            </a:r>
          </a:p>
          <a:p>
            <a:r>
              <a:rPr lang="en-US" dirty="0"/>
              <a:t>FROM </a:t>
            </a:r>
          </a:p>
          <a:p>
            <a:r>
              <a:rPr lang="en-US" dirty="0"/>
              <a:t>    customers</a:t>
            </a:r>
          </a:p>
          <a:p>
            <a:r>
              <a:rPr lang="en-US" dirty="0"/>
              <a:t>WHERE </a:t>
            </a:r>
          </a:p>
          <a:p>
            <a:r>
              <a:rPr lang="en-US" dirty="0"/>
              <a:t>    DAYOFWEEK(purchase_date) IN (1, 7);</a:t>
            </a:r>
          </a:p>
          <a:p>
            <a:endParaRPr lang="en-IN" dirty="0"/>
          </a:p>
        </p:txBody>
      </p:sp>
      <p:pic>
        <p:nvPicPr>
          <p:cNvPr id="5" name="Picture 4">
            <a:extLst>
              <a:ext uri="{FF2B5EF4-FFF2-40B4-BE49-F238E27FC236}">
                <a16:creationId xmlns:a16="http://schemas.microsoft.com/office/drawing/2014/main" id="{15D00BD6-CE4B-4905-4A30-880432548E4F}"/>
              </a:ext>
            </a:extLst>
          </p:cNvPr>
          <p:cNvPicPr>
            <a:picLocks noChangeAspect="1"/>
          </p:cNvPicPr>
          <p:nvPr/>
        </p:nvPicPr>
        <p:blipFill>
          <a:blip r:embed="rId2"/>
          <a:stretch>
            <a:fillRect/>
          </a:stretch>
        </p:blipFill>
        <p:spPr>
          <a:xfrm>
            <a:off x="7325359" y="4460240"/>
            <a:ext cx="4866641" cy="1290320"/>
          </a:xfrm>
          <a:prstGeom prst="rect">
            <a:avLst/>
          </a:prstGeom>
        </p:spPr>
      </p:pic>
    </p:spTree>
    <p:extLst>
      <p:ext uri="{BB962C8B-B14F-4D97-AF65-F5344CB8AC3E}">
        <p14:creationId xmlns:p14="http://schemas.microsoft.com/office/powerpoint/2010/main" val="2197589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7B2D-3C3B-FE5C-A3CE-FF17698DBD61}"/>
              </a:ext>
            </a:extLst>
          </p:cNvPr>
          <p:cNvSpPr>
            <a:spLocks noGrp="1"/>
          </p:cNvSpPr>
          <p:nvPr>
            <p:ph type="title"/>
          </p:nvPr>
        </p:nvSpPr>
        <p:spPr>
          <a:xfrm>
            <a:off x="253601" y="763388"/>
            <a:ext cx="9613861" cy="1080938"/>
          </a:xfrm>
        </p:spPr>
        <p:txBody>
          <a:bodyPr>
            <a:normAutofit fontScale="90000"/>
          </a:bodyPr>
          <a:lstStyle/>
          <a:p>
            <a:r>
              <a:rPr lang="en-US" dirty="0">
                <a:latin typeface="Britannic Bold" panose="020B0903060703020204" pitchFamily="34" charset="0"/>
              </a:rPr>
              <a:t>20.How many customers have consistently purchased at least one product every month this year?</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2DF2F86E-3692-803C-350B-D7DA9378781E}"/>
              </a:ext>
            </a:extLst>
          </p:cNvPr>
          <p:cNvSpPr>
            <a:spLocks noGrp="1"/>
          </p:cNvSpPr>
          <p:nvPr>
            <p:ph idx="1"/>
          </p:nvPr>
        </p:nvSpPr>
        <p:spPr/>
        <p:txBody>
          <a:bodyPr>
            <a:noAutofit/>
          </a:bodyPr>
          <a:lstStyle/>
          <a:p>
            <a:r>
              <a:rPr lang="en-US" sz="2000" dirty="0"/>
              <a:t>SELECT </a:t>
            </a:r>
          </a:p>
          <a:p>
            <a:r>
              <a:rPr lang="en-US" sz="2000" dirty="0"/>
              <a:t>    name AS 'Customer Name',</a:t>
            </a:r>
          </a:p>
          <a:p>
            <a:r>
              <a:rPr lang="en-US" sz="2000" dirty="0"/>
              <a:t>    COUNT(DISTINCT MONTH(purchase_date)) AS 'Months with Purchases'</a:t>
            </a:r>
          </a:p>
          <a:p>
            <a:r>
              <a:rPr lang="en-US" sz="2000" dirty="0"/>
              <a:t>FROM </a:t>
            </a:r>
          </a:p>
          <a:p>
            <a:r>
              <a:rPr lang="en-US" sz="2000" dirty="0"/>
              <a:t>    customers</a:t>
            </a:r>
          </a:p>
          <a:p>
            <a:r>
              <a:rPr lang="en-US" sz="2000" dirty="0"/>
              <a:t>WHERE </a:t>
            </a:r>
          </a:p>
          <a:p>
            <a:r>
              <a:rPr lang="en-US" sz="2000" dirty="0"/>
              <a:t>    YEAR(purchase_date) = YEAR(CURDATE())</a:t>
            </a:r>
          </a:p>
          <a:p>
            <a:r>
              <a:rPr lang="en-US" sz="2000" dirty="0"/>
              <a:t>GROUP BY </a:t>
            </a:r>
          </a:p>
          <a:p>
            <a:r>
              <a:rPr lang="en-US" sz="2000" dirty="0"/>
              <a:t>    name</a:t>
            </a:r>
          </a:p>
          <a:p>
            <a:r>
              <a:rPr lang="en-US" sz="2000" dirty="0"/>
              <a:t>HAVING </a:t>
            </a:r>
          </a:p>
          <a:p>
            <a:r>
              <a:rPr lang="en-US" sz="2000" dirty="0"/>
              <a:t>    COUNT(DISTINCT MONTH(purchase_date)) = MONTH(CURDATE());</a:t>
            </a:r>
          </a:p>
          <a:p>
            <a:endParaRPr lang="en-IN" sz="2000" dirty="0"/>
          </a:p>
        </p:txBody>
      </p:sp>
      <p:pic>
        <p:nvPicPr>
          <p:cNvPr id="5" name="Picture 4">
            <a:extLst>
              <a:ext uri="{FF2B5EF4-FFF2-40B4-BE49-F238E27FC236}">
                <a16:creationId xmlns:a16="http://schemas.microsoft.com/office/drawing/2014/main" id="{B24B639B-78F4-7AF1-0E40-EC944CD72159}"/>
              </a:ext>
            </a:extLst>
          </p:cNvPr>
          <p:cNvPicPr>
            <a:picLocks noChangeAspect="1"/>
          </p:cNvPicPr>
          <p:nvPr/>
        </p:nvPicPr>
        <p:blipFill>
          <a:blip r:embed="rId2"/>
          <a:stretch>
            <a:fillRect/>
          </a:stretch>
        </p:blipFill>
        <p:spPr>
          <a:xfrm>
            <a:off x="6526925" y="3584027"/>
            <a:ext cx="4440655" cy="1452271"/>
          </a:xfrm>
          <a:prstGeom prst="rect">
            <a:avLst/>
          </a:prstGeom>
        </p:spPr>
      </p:pic>
    </p:spTree>
    <p:extLst>
      <p:ext uri="{BB962C8B-B14F-4D97-AF65-F5344CB8AC3E}">
        <p14:creationId xmlns:p14="http://schemas.microsoft.com/office/powerpoint/2010/main" val="944899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6F78-AF98-286C-3FA4-AF7E6FB3568E}"/>
              </a:ext>
            </a:extLst>
          </p:cNvPr>
          <p:cNvSpPr>
            <a:spLocks noGrp="1"/>
          </p:cNvSpPr>
          <p:nvPr>
            <p:ph type="title"/>
          </p:nvPr>
        </p:nvSpPr>
        <p:spPr>
          <a:xfrm>
            <a:off x="426321" y="732908"/>
            <a:ext cx="9613861" cy="1080938"/>
          </a:xfrm>
        </p:spPr>
        <p:txBody>
          <a:bodyPr>
            <a:normAutofit fontScale="90000"/>
          </a:bodyPr>
          <a:lstStyle/>
          <a:p>
            <a:r>
              <a:rPr lang="en-US" dirty="0">
                <a:latin typeface="Britannic Bold" panose="020B0903060703020204" pitchFamily="34" charset="0"/>
              </a:rPr>
              <a:t>21.Based on past purchases, which regions are likely to generate the highest revenue in the next quarter?</a:t>
            </a:r>
            <a:endParaRPr lang="en-IN"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B1357A6C-6AE4-3AE9-2AF3-888B7138326C}"/>
              </a:ext>
            </a:extLst>
          </p:cNvPr>
          <p:cNvSpPr>
            <a:spLocks noGrp="1"/>
          </p:cNvSpPr>
          <p:nvPr>
            <p:ph idx="1"/>
          </p:nvPr>
        </p:nvSpPr>
        <p:spPr/>
        <p:txBody>
          <a:bodyPr>
            <a:noAutofit/>
          </a:bodyPr>
          <a:lstStyle/>
          <a:p>
            <a:r>
              <a:rPr lang="en-US" sz="1600" dirty="0"/>
              <a:t>SELECT </a:t>
            </a:r>
          </a:p>
          <a:p>
            <a:r>
              <a:rPr lang="en-US" sz="1600" dirty="0"/>
              <a:t>    region AS 'Region',</a:t>
            </a:r>
          </a:p>
          <a:p>
            <a:r>
              <a:rPr lang="en-US" sz="1600" dirty="0"/>
              <a:t>    SUM(total_spent) AS 'Total Revenue (₹)',</a:t>
            </a:r>
          </a:p>
          <a:p>
            <a:r>
              <a:rPr lang="en-US" sz="1600" dirty="0"/>
              <a:t>    COUNT(*) AS 'Number of Transactions',</a:t>
            </a:r>
          </a:p>
          <a:p>
            <a:r>
              <a:rPr lang="en-US" sz="1600" dirty="0"/>
              <a:t>    AVG(total_spent) AS 'Average Spending Per Transaction (₹)'</a:t>
            </a:r>
          </a:p>
          <a:p>
            <a:r>
              <a:rPr lang="en-US" sz="1600" dirty="0"/>
              <a:t>FROM </a:t>
            </a:r>
          </a:p>
          <a:p>
            <a:r>
              <a:rPr lang="en-US" sz="1600" dirty="0"/>
              <a:t>    customers</a:t>
            </a:r>
          </a:p>
          <a:p>
            <a:r>
              <a:rPr lang="en-US" sz="1600" dirty="0"/>
              <a:t>WHERE </a:t>
            </a:r>
          </a:p>
          <a:p>
            <a:r>
              <a:rPr lang="en-US" sz="1600" dirty="0"/>
              <a:t>    purchase_date &gt;= DATE_SUB(CURDATE(), INTERVAL 3 MONTH)</a:t>
            </a:r>
          </a:p>
          <a:p>
            <a:r>
              <a:rPr lang="en-US" sz="1600" dirty="0"/>
              <a:t>GROUP BY </a:t>
            </a:r>
          </a:p>
          <a:p>
            <a:r>
              <a:rPr lang="en-US" sz="1600" dirty="0"/>
              <a:t>    region</a:t>
            </a:r>
          </a:p>
          <a:p>
            <a:r>
              <a:rPr lang="en-US" sz="1600" dirty="0"/>
              <a:t>ORDER BY </a:t>
            </a:r>
          </a:p>
          <a:p>
            <a:r>
              <a:rPr lang="en-US" sz="1600" dirty="0"/>
              <a:t>    SUM(total_spent) DESC;</a:t>
            </a:r>
          </a:p>
          <a:p>
            <a:endParaRPr lang="en-IN" sz="1600" dirty="0"/>
          </a:p>
        </p:txBody>
      </p:sp>
      <p:pic>
        <p:nvPicPr>
          <p:cNvPr id="7" name="Picture 6">
            <a:extLst>
              <a:ext uri="{FF2B5EF4-FFF2-40B4-BE49-F238E27FC236}">
                <a16:creationId xmlns:a16="http://schemas.microsoft.com/office/drawing/2014/main" id="{2F9D0A2C-F66D-7247-59A7-79F38EB94B40}"/>
              </a:ext>
            </a:extLst>
          </p:cNvPr>
          <p:cNvPicPr>
            <a:picLocks noChangeAspect="1"/>
          </p:cNvPicPr>
          <p:nvPr/>
        </p:nvPicPr>
        <p:blipFill>
          <a:blip r:embed="rId2"/>
          <a:stretch>
            <a:fillRect/>
          </a:stretch>
        </p:blipFill>
        <p:spPr>
          <a:xfrm>
            <a:off x="5487251" y="5524314"/>
            <a:ext cx="6068272" cy="1333686"/>
          </a:xfrm>
          <a:prstGeom prst="rect">
            <a:avLst/>
          </a:prstGeom>
        </p:spPr>
      </p:pic>
    </p:spTree>
    <p:extLst>
      <p:ext uri="{BB962C8B-B14F-4D97-AF65-F5344CB8AC3E}">
        <p14:creationId xmlns:p14="http://schemas.microsoft.com/office/powerpoint/2010/main" val="396827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76D4-9263-9714-AC80-A747BD23F524}"/>
              </a:ext>
            </a:extLst>
          </p:cNvPr>
          <p:cNvSpPr>
            <a:spLocks noGrp="1"/>
          </p:cNvSpPr>
          <p:nvPr>
            <p:ph type="title"/>
          </p:nvPr>
        </p:nvSpPr>
        <p:spPr/>
        <p:txBody>
          <a:bodyPr>
            <a:normAutofit/>
          </a:bodyPr>
          <a:lstStyle/>
          <a:p>
            <a:r>
              <a:rPr lang="en-US" sz="4400" dirty="0">
                <a:latin typeface="Algerian" panose="04020705040A02060702" pitchFamily="82" charset="0"/>
              </a:rPr>
              <a:t>Conclusion</a:t>
            </a:r>
            <a:endParaRPr lang="en-IN" sz="4400" dirty="0">
              <a:latin typeface="Algerian" panose="04020705040A02060702" pitchFamily="82" charset="0"/>
            </a:endParaRPr>
          </a:p>
        </p:txBody>
      </p:sp>
      <p:sp>
        <p:nvSpPr>
          <p:cNvPr id="3" name="Content Placeholder 2">
            <a:extLst>
              <a:ext uri="{FF2B5EF4-FFF2-40B4-BE49-F238E27FC236}">
                <a16:creationId xmlns:a16="http://schemas.microsoft.com/office/drawing/2014/main" id="{828BD235-FBD5-231C-3F95-B25F493AC81B}"/>
              </a:ext>
            </a:extLst>
          </p:cNvPr>
          <p:cNvSpPr>
            <a:spLocks noGrp="1"/>
          </p:cNvSpPr>
          <p:nvPr>
            <p:ph idx="1"/>
          </p:nvPr>
        </p:nvSpPr>
        <p:spPr/>
        <p:txBody>
          <a:bodyPr>
            <a:noAutofit/>
          </a:bodyPr>
          <a:lstStyle/>
          <a:p>
            <a:pPr>
              <a:buFont typeface="Wingdings" panose="05000000000000000000" pitchFamily="2" charset="2"/>
              <a:buChar char="v"/>
            </a:pPr>
            <a:r>
              <a:rPr lang="en-US" sz="1800" dirty="0">
                <a:latin typeface="Arial" panose="020B0604020202020204" pitchFamily="34" charset="0"/>
                <a:cs typeface="Arial" panose="020B0604020202020204" pitchFamily="34" charset="0"/>
              </a:rPr>
              <a:t>Successfully identified different customer groups based on their purchasing behavior and demographics, helping in </a:t>
            </a:r>
            <a:r>
              <a:rPr lang="en-US" sz="1800" dirty="0" err="1">
                <a:latin typeface="Arial" panose="020B0604020202020204" pitchFamily="34" charset="0"/>
                <a:cs typeface="Arial" panose="020B0604020202020204" pitchFamily="34" charset="0"/>
              </a:rPr>
              <a:t>targated</a:t>
            </a:r>
            <a:r>
              <a:rPr lang="en-US" sz="1800" dirty="0">
                <a:latin typeface="Arial" panose="020B0604020202020204" pitchFamily="34" charset="0"/>
                <a:cs typeface="Arial" panose="020B0604020202020204" pitchFamily="34" charset="0"/>
              </a:rPr>
              <a:t> marketing.</a:t>
            </a:r>
          </a:p>
          <a:p>
            <a:pPr>
              <a:buFont typeface="Wingdings" panose="05000000000000000000" pitchFamily="2" charset="2"/>
              <a:buChar char="v"/>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1800" dirty="0" err="1">
                <a:latin typeface="Arial" panose="020B0604020202020204" pitchFamily="34" charset="0"/>
                <a:cs typeface="Arial" panose="020B0604020202020204" pitchFamily="34" charset="0"/>
              </a:rPr>
              <a:t>Analyzed</a:t>
            </a:r>
            <a:r>
              <a:rPr lang="en-IN" sz="1800" dirty="0">
                <a:latin typeface="Arial" panose="020B0604020202020204" pitchFamily="34" charset="0"/>
                <a:cs typeface="Arial" panose="020B0604020202020204" pitchFamily="34" charset="0"/>
              </a:rPr>
              <a:t> sales patterns to understand peak shopping periods and seasonal demand, improving sales forecasting.</a:t>
            </a:r>
          </a:p>
          <a:p>
            <a:pPr>
              <a:buFont typeface="Wingdings" panose="05000000000000000000" pitchFamily="2" charset="2"/>
              <a:buChar char="v"/>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1800" dirty="0">
                <a:latin typeface="Arial" panose="020B0604020202020204" pitchFamily="34" charset="0"/>
                <a:cs typeface="Arial" panose="020B0604020202020204" pitchFamily="34" charset="0"/>
              </a:rPr>
              <a:t>Determined the top-performing products and those with low sales to optimize inventory management.</a:t>
            </a:r>
          </a:p>
          <a:p>
            <a:pPr marL="0" indent="0">
              <a:buNone/>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1800" dirty="0">
                <a:latin typeface="Arial" panose="020B0604020202020204" pitchFamily="34" charset="0"/>
                <a:cs typeface="Arial" panose="020B0604020202020204" pitchFamily="34" charset="0"/>
              </a:rPr>
              <a:t>Identified factors leading to customer churn and suggested strategies to improve customer loyalty and retention.</a:t>
            </a:r>
          </a:p>
          <a:p>
            <a:pPr>
              <a:buFont typeface="Wingdings" panose="05000000000000000000" pitchFamily="2" charset="2"/>
              <a:buChar char="v"/>
            </a:pPr>
            <a:endParaRPr lang="en-IN"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IN" sz="1800" dirty="0" err="1">
                <a:latin typeface="Arial" panose="020B0604020202020204" pitchFamily="34" charset="0"/>
                <a:cs typeface="Arial" panose="020B0604020202020204" pitchFamily="34" charset="0"/>
              </a:rPr>
              <a:t>Analyzed</a:t>
            </a:r>
            <a:r>
              <a:rPr lang="en-IN" sz="1800" dirty="0">
                <a:latin typeface="Arial" panose="020B0604020202020204" pitchFamily="34" charset="0"/>
                <a:cs typeface="Arial" panose="020B0604020202020204" pitchFamily="34" charset="0"/>
              </a:rPr>
              <a:t> revenue contribution from various customer segments and regions to enhance sales strategies.</a:t>
            </a:r>
          </a:p>
        </p:txBody>
      </p:sp>
    </p:spTree>
    <p:extLst>
      <p:ext uri="{BB962C8B-B14F-4D97-AF65-F5344CB8AC3E}">
        <p14:creationId xmlns:p14="http://schemas.microsoft.com/office/powerpoint/2010/main" val="2724726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BE6F15D-03C0-8BDF-B08C-ECBB5E5A5322}"/>
              </a:ext>
            </a:extLst>
          </p:cNvPr>
          <p:cNvSpPr>
            <a:spLocks noGrp="1"/>
          </p:cNvSpPr>
          <p:nvPr>
            <p:ph type="title"/>
          </p:nvPr>
        </p:nvSpPr>
        <p:spPr/>
        <p:txBody>
          <a:bodyPr/>
          <a:lstStyle/>
          <a:p>
            <a:endParaRPr lang="en-IN" dirty="0"/>
          </a:p>
        </p:txBody>
      </p:sp>
      <p:sp>
        <p:nvSpPr>
          <p:cNvPr id="14" name="Content Placeholder 13">
            <a:extLst>
              <a:ext uri="{FF2B5EF4-FFF2-40B4-BE49-F238E27FC236}">
                <a16:creationId xmlns:a16="http://schemas.microsoft.com/office/drawing/2014/main" id="{F29AFA60-7D9A-27E9-233A-FC96DF3CBE93}"/>
              </a:ext>
            </a:extLst>
          </p:cNvPr>
          <p:cNvSpPr>
            <a:spLocks noGrp="1"/>
          </p:cNvSpPr>
          <p:nvPr>
            <p:ph idx="1"/>
          </p:nvPr>
        </p:nvSpPr>
        <p:spPr/>
        <p:txBody>
          <a:bodyPr>
            <a:noAutofit/>
          </a:bodyPr>
          <a:lstStyle/>
          <a:p>
            <a:pPr>
              <a:buFont typeface="Wingdings" panose="05000000000000000000" pitchFamily="2" charset="2"/>
              <a:buChar char="v"/>
            </a:pPr>
            <a:r>
              <a:rPr lang="en-US" sz="1800" dirty="0">
                <a:latin typeface="Arial" panose="020B0604020202020204" pitchFamily="34" charset="0"/>
                <a:cs typeface="Arial" panose="020B0604020202020204" pitchFamily="34" charset="0"/>
              </a:rPr>
              <a:t>Calculated customer lifetime value to target high-value customers and design personalized marketing </a:t>
            </a:r>
          </a:p>
          <a:p>
            <a:pPr marL="0" indent="0">
              <a:buNone/>
            </a:pPr>
            <a:r>
              <a:rPr lang="en-US" sz="1800" dirty="0">
                <a:latin typeface="Arial" panose="020B0604020202020204" pitchFamily="34" charset="0"/>
                <a:cs typeface="Arial" panose="020B0604020202020204" pitchFamily="34" charset="0"/>
              </a:rPr>
              <a:t>Campaigns.</a:t>
            </a:r>
          </a:p>
          <a:p>
            <a:pPr marL="0" indent="0">
              <a:buNone/>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a:latin typeface="Arial" panose="020B0604020202020204" pitchFamily="34" charset="0"/>
                <a:cs typeface="Arial" panose="020B0604020202020204" pitchFamily="34" charset="0"/>
              </a:rPr>
              <a:t>Assessed the effectiveness of discount campaigns on sales growth and customer acquisition.</a:t>
            </a:r>
          </a:p>
          <a:p>
            <a:pPr>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a:latin typeface="Arial" panose="020B0604020202020204" pitchFamily="34" charset="0"/>
                <a:cs typeface="Arial" panose="020B0604020202020204" pitchFamily="34" charset="0"/>
              </a:rPr>
              <a:t>Identified high-sales regions and areas requiring focused marketing efforts to boost sales.</a:t>
            </a:r>
          </a:p>
          <a:p>
            <a:pPr>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a:latin typeface="Arial" panose="020B0604020202020204" pitchFamily="34" charset="0"/>
                <a:cs typeface="Arial" panose="020B0604020202020204" pitchFamily="34" charset="0"/>
              </a:rPr>
              <a:t>Analyzed customer feedback to enhance service quality and overall customer experience.</a:t>
            </a:r>
          </a:p>
          <a:p>
            <a:pPr>
              <a:buFont typeface="Wingdings" panose="05000000000000000000" pitchFamily="2" charset="2"/>
              <a:buChar char="v"/>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1800" dirty="0">
                <a:latin typeface="Arial" panose="020B0604020202020204" pitchFamily="34" charset="0"/>
                <a:cs typeface="Arial" panose="020B0604020202020204" pitchFamily="34" charset="0"/>
              </a:rPr>
              <a:t>Provided actionable insights to improve business strategies and customer engagement for long-term growth.</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396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26B3-F317-E092-B692-222046A64390}"/>
              </a:ext>
            </a:extLst>
          </p:cNvPr>
          <p:cNvSpPr>
            <a:spLocks noGrp="1"/>
          </p:cNvSpPr>
          <p:nvPr>
            <p:ph type="title"/>
          </p:nvPr>
        </p:nvSpPr>
        <p:spPr>
          <a:xfrm>
            <a:off x="115614" y="809297"/>
            <a:ext cx="10131425" cy="777766"/>
          </a:xfrm>
        </p:spPr>
        <p:txBody>
          <a:bodyPr>
            <a:normAutofit/>
          </a:bodyPr>
          <a:lstStyle/>
          <a:p>
            <a:r>
              <a:rPr lang="en-US" sz="4400" dirty="0">
                <a:latin typeface="Algerian" panose="04020705040A02060702" pitchFamily="82" charset="0"/>
              </a:rPr>
              <a:t>Introduction:</a:t>
            </a:r>
            <a:endParaRPr lang="en-IN" sz="4400" dirty="0">
              <a:latin typeface="Algerian" panose="04020705040A02060702" pitchFamily="82" charset="0"/>
            </a:endParaRPr>
          </a:p>
        </p:txBody>
      </p:sp>
      <p:sp>
        <p:nvSpPr>
          <p:cNvPr id="7" name="Content Placeholder 6">
            <a:extLst>
              <a:ext uri="{FF2B5EF4-FFF2-40B4-BE49-F238E27FC236}">
                <a16:creationId xmlns:a16="http://schemas.microsoft.com/office/drawing/2014/main" id="{18A8A659-C7CB-6746-B3CE-0BD6B51A67EB}"/>
              </a:ext>
            </a:extLst>
          </p:cNvPr>
          <p:cNvSpPr>
            <a:spLocks noGrp="1"/>
          </p:cNvSpPr>
          <p:nvPr>
            <p:ph idx="1"/>
          </p:nvPr>
        </p:nvSpPr>
        <p:spPr>
          <a:xfrm>
            <a:off x="402022" y="2091559"/>
            <a:ext cx="10131425" cy="3415862"/>
          </a:xfrm>
        </p:spPr>
        <p:txBody>
          <a:bodyPr>
            <a:normAutofit fontScale="25000" lnSpcReduction="20000"/>
          </a:bodyPr>
          <a:lstStyle/>
          <a:p>
            <a:r>
              <a:rPr lang="en-US" sz="8000" dirty="0"/>
              <a:t>The Customer Report Summary generated through SQL query provides deep insights into customer behavior, sales trends, and overall business performance. By analyzing key metrics from the shopping behavior updated dataset, we can understand customer engagement patterns and make data-driven decisions to improve customer satisfaction and increase revenue</a:t>
            </a:r>
            <a:r>
              <a:rPr lang="en-US" sz="6400" dirty="0"/>
              <a:t>.</a:t>
            </a:r>
          </a:p>
          <a:p>
            <a:endParaRPr lang="en-US" sz="7200" dirty="0"/>
          </a:p>
          <a:p>
            <a:pPr>
              <a:buFont typeface="Wingdings" panose="05000000000000000000" pitchFamily="2" charset="2"/>
              <a:buChar char="Ø"/>
            </a:pPr>
            <a:r>
              <a:rPr lang="en-US" sz="11200" b="1" dirty="0">
                <a:latin typeface="Algerian" panose="04020705040A02060702" pitchFamily="82" charset="0"/>
              </a:rPr>
              <a:t>The Key Concepts Include:</a:t>
            </a:r>
          </a:p>
          <a:p>
            <a:pPr>
              <a:buFont typeface="Arial" panose="020B0604020202020204" pitchFamily="34" charset="0"/>
              <a:buChar char="•"/>
            </a:pPr>
            <a:endParaRPr lang="en-US" sz="4800" dirty="0"/>
          </a:p>
          <a:p>
            <a:pPr>
              <a:buFont typeface="Arial" panose="020B0604020202020204" pitchFamily="34" charset="0"/>
              <a:buChar char="•"/>
            </a:pPr>
            <a:r>
              <a:rPr lang="en-US" sz="8000" dirty="0"/>
              <a:t>Customer Base Overview.</a:t>
            </a:r>
          </a:p>
          <a:p>
            <a:pPr>
              <a:buFont typeface="Arial" panose="020B0604020202020204" pitchFamily="34" charset="0"/>
              <a:buChar char="•"/>
            </a:pPr>
            <a:r>
              <a:rPr lang="en-US" sz="8000" dirty="0"/>
              <a:t>Sales Performance Analysis.</a:t>
            </a:r>
          </a:p>
          <a:p>
            <a:pPr>
              <a:buFont typeface="Arial" panose="020B0604020202020204" pitchFamily="34" charset="0"/>
              <a:buChar char="•"/>
            </a:pPr>
            <a:r>
              <a:rPr lang="en-US" sz="8000" dirty="0"/>
              <a:t>Customer Retention and Churn Analysis.</a:t>
            </a:r>
          </a:p>
          <a:p>
            <a:pPr>
              <a:buFont typeface="Arial" panose="020B0604020202020204" pitchFamily="34" charset="0"/>
              <a:buChar char="•"/>
            </a:pPr>
            <a:r>
              <a:rPr lang="en-US" sz="8000" dirty="0"/>
              <a:t>Customer Segmentation By Payment Method.</a:t>
            </a:r>
          </a:p>
          <a:p>
            <a:pPr>
              <a:buFont typeface="Arial" panose="020B0604020202020204" pitchFamily="34" charset="0"/>
              <a:buChar char="•"/>
            </a:pPr>
            <a:r>
              <a:rPr lang="en-US" sz="8000" dirty="0"/>
              <a:t>Purchase Behavior Analysis.</a:t>
            </a:r>
          </a:p>
          <a:p>
            <a:pPr>
              <a:buFont typeface="Arial" panose="020B0604020202020204" pitchFamily="34" charset="0"/>
              <a:buChar char="•"/>
            </a:pPr>
            <a:r>
              <a:rPr lang="en-US" sz="8000" dirty="0"/>
              <a:t>Revenue Distribution and Product Performance.</a:t>
            </a:r>
          </a:p>
          <a:p>
            <a:pPr>
              <a:buFont typeface="Arial" panose="020B0604020202020204" pitchFamily="34" charset="0"/>
              <a:buChar char="•"/>
            </a:pPr>
            <a:r>
              <a:rPr lang="en-US" sz="8000" dirty="0"/>
              <a:t>Churn Pattern Identification.</a:t>
            </a:r>
          </a:p>
          <a:p>
            <a:pPr>
              <a:buFont typeface="Arial" panose="020B0604020202020204" pitchFamily="34" charset="0"/>
              <a:buChar char="•"/>
            </a:pPr>
            <a:endParaRPr lang="en-US" sz="3600" dirty="0"/>
          </a:p>
          <a:p>
            <a:pPr>
              <a:buFont typeface="Wingdings" panose="05000000000000000000" pitchFamily="2" charset="2"/>
              <a:buChar char="Ø"/>
            </a:pPr>
            <a:endParaRPr lang="en-US" sz="3200" b="1" dirty="0"/>
          </a:p>
          <a:p>
            <a:pPr>
              <a:buFont typeface="Wingdings" panose="05000000000000000000" pitchFamily="2" charset="2"/>
              <a:buChar char="§"/>
            </a:pPr>
            <a:endParaRPr lang="en-IN" sz="3200" dirty="0"/>
          </a:p>
        </p:txBody>
      </p:sp>
    </p:spTree>
    <p:extLst>
      <p:ext uri="{BB962C8B-B14F-4D97-AF65-F5344CB8AC3E}">
        <p14:creationId xmlns:p14="http://schemas.microsoft.com/office/powerpoint/2010/main" val="2657519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79DC83-FCAE-0BA0-4096-34ECCC0700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486640" cy="6858000"/>
          </a:xfrm>
          <a:prstGeom prst="rect">
            <a:avLst/>
          </a:prstGeom>
        </p:spPr>
      </p:pic>
    </p:spTree>
    <p:extLst>
      <p:ext uri="{BB962C8B-B14F-4D97-AF65-F5344CB8AC3E}">
        <p14:creationId xmlns:p14="http://schemas.microsoft.com/office/powerpoint/2010/main" val="2079726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0B5A0-1077-3A73-3536-DACEF86F9B78}"/>
              </a:ext>
            </a:extLst>
          </p:cNvPr>
          <p:cNvSpPr>
            <a:spLocks noGrp="1"/>
          </p:cNvSpPr>
          <p:nvPr>
            <p:ph type="title"/>
          </p:nvPr>
        </p:nvSpPr>
        <p:spPr>
          <a:xfrm>
            <a:off x="496615" y="788276"/>
            <a:ext cx="10131425" cy="882869"/>
          </a:xfrm>
        </p:spPr>
        <p:txBody>
          <a:bodyPr>
            <a:normAutofit/>
          </a:bodyPr>
          <a:lstStyle/>
          <a:p>
            <a:r>
              <a:rPr lang="en-US" sz="4400" dirty="0">
                <a:latin typeface="Algerian" panose="04020705040A02060702" pitchFamily="82" charset="0"/>
              </a:rPr>
              <a:t>Requirements:</a:t>
            </a:r>
            <a:endParaRPr lang="en-IN" sz="4400" dirty="0">
              <a:latin typeface="Algerian" panose="04020705040A02060702" pitchFamily="82" charset="0"/>
            </a:endParaRPr>
          </a:p>
        </p:txBody>
      </p:sp>
      <p:sp>
        <p:nvSpPr>
          <p:cNvPr id="7" name="Content Placeholder 6">
            <a:extLst>
              <a:ext uri="{FF2B5EF4-FFF2-40B4-BE49-F238E27FC236}">
                <a16:creationId xmlns:a16="http://schemas.microsoft.com/office/drawing/2014/main" id="{974EE620-E847-10DB-B1EC-A0C8A6F97482}"/>
              </a:ext>
            </a:extLst>
          </p:cNvPr>
          <p:cNvSpPr>
            <a:spLocks noGrp="1"/>
          </p:cNvSpPr>
          <p:nvPr>
            <p:ph idx="1"/>
          </p:nvPr>
        </p:nvSpPr>
        <p:spPr>
          <a:xfrm>
            <a:off x="680321" y="2039007"/>
            <a:ext cx="9613861" cy="3897182"/>
          </a:xfrm>
        </p:spPr>
        <p:txBody>
          <a:bodyPr>
            <a:noAutofit/>
          </a:bodyPr>
          <a:lstStyle/>
          <a:p>
            <a:pPr>
              <a:buFont typeface="Wingdings" panose="05000000000000000000" pitchFamily="2" charset="2"/>
              <a:buChar char="§"/>
            </a:pPr>
            <a:r>
              <a:rPr lang="en-US" sz="1400" dirty="0"/>
              <a:t>Fetch Total Number Of Customers</a:t>
            </a:r>
          </a:p>
          <a:p>
            <a:pPr>
              <a:buFont typeface="Wingdings" panose="05000000000000000000" pitchFamily="2" charset="2"/>
              <a:buChar char="§"/>
            </a:pPr>
            <a:r>
              <a:rPr lang="en-US" sz="1400" dirty="0"/>
              <a:t>Identify Active and Churned Customers</a:t>
            </a:r>
          </a:p>
          <a:p>
            <a:pPr>
              <a:buFont typeface="Wingdings" panose="05000000000000000000" pitchFamily="2" charset="2"/>
              <a:buChar char="§"/>
            </a:pPr>
            <a:r>
              <a:rPr lang="en-US" sz="1400" dirty="0"/>
              <a:t>Calculate Average Order Value</a:t>
            </a:r>
          </a:p>
          <a:p>
            <a:pPr>
              <a:buFont typeface="Wingdings" panose="05000000000000000000" pitchFamily="2" charset="2"/>
              <a:buChar char="§"/>
            </a:pPr>
            <a:r>
              <a:rPr lang="en-US" sz="1400" dirty="0"/>
              <a:t>Calculate Customer Lifetime Value (CLV)</a:t>
            </a:r>
          </a:p>
          <a:p>
            <a:pPr>
              <a:buFont typeface="Wingdings" panose="05000000000000000000" pitchFamily="2" charset="2"/>
              <a:buChar char="§"/>
            </a:pPr>
            <a:r>
              <a:rPr lang="en-US" sz="1400" dirty="0"/>
              <a:t>Track Purchase Frequency Per Customer</a:t>
            </a:r>
          </a:p>
          <a:p>
            <a:pPr>
              <a:buFont typeface="Wingdings" panose="05000000000000000000" pitchFamily="2" charset="2"/>
              <a:buChar char="§"/>
            </a:pPr>
            <a:r>
              <a:rPr lang="en-US" sz="1400" dirty="0"/>
              <a:t>Identify High-Value, Medium-Value, and Low-Value Customers</a:t>
            </a:r>
          </a:p>
          <a:p>
            <a:pPr>
              <a:buFont typeface="Wingdings" panose="05000000000000000000" pitchFamily="2" charset="2"/>
              <a:buChar char="§"/>
            </a:pPr>
            <a:r>
              <a:rPr lang="en-US" sz="1400" dirty="0"/>
              <a:t>Analyze Sales Performance By Product Category</a:t>
            </a:r>
          </a:p>
          <a:p>
            <a:pPr>
              <a:buFont typeface="Wingdings" panose="05000000000000000000" pitchFamily="2" charset="2"/>
              <a:buChar char="§"/>
            </a:pPr>
            <a:r>
              <a:rPr lang="en-US" sz="1400" dirty="0"/>
              <a:t>Analyze Sales By Region and Time Period</a:t>
            </a:r>
          </a:p>
          <a:p>
            <a:pPr>
              <a:buFont typeface="Wingdings" panose="05000000000000000000" pitchFamily="2" charset="2"/>
              <a:buChar char="§"/>
            </a:pPr>
            <a:r>
              <a:rPr lang="en-IN" sz="1400" dirty="0"/>
              <a:t>Track Revenue Growth Over Time</a:t>
            </a:r>
          </a:p>
          <a:p>
            <a:pPr>
              <a:buFont typeface="Wingdings" panose="05000000000000000000" pitchFamily="2" charset="2"/>
              <a:buChar char="§"/>
            </a:pPr>
            <a:r>
              <a:rPr lang="en-IN" sz="1400" dirty="0"/>
              <a:t>Identify Most Preferred Payment Method</a:t>
            </a:r>
          </a:p>
          <a:p>
            <a:pPr>
              <a:buFont typeface="Wingdings" panose="05000000000000000000" pitchFamily="2" charset="2"/>
              <a:buChar char="§"/>
            </a:pPr>
            <a:r>
              <a:rPr lang="en-IN" sz="1400" dirty="0"/>
              <a:t>Fetch Top 10 High-Spending Customers</a:t>
            </a:r>
          </a:p>
          <a:p>
            <a:pPr>
              <a:buFont typeface="Wingdings" panose="05000000000000000000" pitchFamily="2" charset="2"/>
              <a:buChar char="§"/>
            </a:pPr>
            <a:r>
              <a:rPr lang="en-IN" sz="1400" dirty="0"/>
              <a:t>Identify Repeat Customers</a:t>
            </a:r>
          </a:p>
          <a:p>
            <a:pPr>
              <a:buFont typeface="Wingdings" panose="05000000000000000000" pitchFamily="2" charset="2"/>
              <a:buChar char="§"/>
            </a:pPr>
            <a:r>
              <a:rPr lang="en-IN" sz="1400" dirty="0"/>
              <a:t>Count Cancelled Orders (Churn Analysis)</a:t>
            </a:r>
          </a:p>
          <a:p>
            <a:pPr>
              <a:buFont typeface="Wingdings" panose="05000000000000000000" pitchFamily="2" charset="2"/>
              <a:buChar char="§"/>
            </a:pPr>
            <a:r>
              <a:rPr lang="en-IN" sz="1400" dirty="0"/>
              <a:t>Calculate Customer Retention Rate </a:t>
            </a:r>
          </a:p>
          <a:p>
            <a:pPr>
              <a:buFont typeface="Wingdings" panose="05000000000000000000" pitchFamily="2" charset="2"/>
              <a:buChar char="§"/>
            </a:pPr>
            <a:r>
              <a:rPr lang="en-IN" sz="1400" dirty="0"/>
              <a:t>Fetch Last Purchase Date Of Each Customer</a:t>
            </a:r>
          </a:p>
          <a:p>
            <a:pPr marL="0" indent="0">
              <a:buNone/>
            </a:pPr>
            <a:endParaRPr lang="en-IN" sz="2400" dirty="0"/>
          </a:p>
        </p:txBody>
      </p:sp>
    </p:spTree>
    <p:extLst>
      <p:ext uri="{BB962C8B-B14F-4D97-AF65-F5344CB8AC3E}">
        <p14:creationId xmlns:p14="http://schemas.microsoft.com/office/powerpoint/2010/main" val="279370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E04E8-A553-C280-91B0-BA001449020E}"/>
              </a:ext>
            </a:extLst>
          </p:cNvPr>
          <p:cNvSpPr>
            <a:spLocks noGrp="1"/>
          </p:cNvSpPr>
          <p:nvPr>
            <p:ph type="title"/>
          </p:nvPr>
        </p:nvSpPr>
        <p:spPr/>
        <p:txBody>
          <a:bodyPr>
            <a:normAutofit/>
          </a:bodyPr>
          <a:lstStyle/>
          <a:p>
            <a:r>
              <a:rPr lang="en-US" sz="4400" dirty="0">
                <a:latin typeface="Algerian" panose="04020705040A02060702" pitchFamily="82" charset="0"/>
              </a:rPr>
              <a:t>Table Created</a:t>
            </a:r>
            <a:endParaRPr lang="en-IN" sz="44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4B028F4A-E539-572A-562D-4711629286C4}"/>
              </a:ext>
            </a:extLst>
          </p:cNvPr>
          <p:cNvPicPr>
            <a:picLocks noGrp="1" noChangeAspect="1"/>
          </p:cNvPicPr>
          <p:nvPr>
            <p:ph idx="1"/>
          </p:nvPr>
        </p:nvPicPr>
        <p:blipFill>
          <a:blip r:embed="rId2"/>
          <a:stretch>
            <a:fillRect/>
          </a:stretch>
        </p:blipFill>
        <p:spPr>
          <a:xfrm>
            <a:off x="1103586" y="2065867"/>
            <a:ext cx="5381297" cy="4450547"/>
          </a:xfrm>
        </p:spPr>
      </p:pic>
    </p:spTree>
    <p:extLst>
      <p:ext uri="{BB962C8B-B14F-4D97-AF65-F5344CB8AC3E}">
        <p14:creationId xmlns:p14="http://schemas.microsoft.com/office/powerpoint/2010/main" val="66274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05B8F3-EC64-1E99-18EA-1C3C9DA118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524262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FC44-606D-2E6B-D6FC-7985CEF40626}"/>
              </a:ext>
            </a:extLst>
          </p:cNvPr>
          <p:cNvSpPr>
            <a:spLocks noGrp="1"/>
          </p:cNvSpPr>
          <p:nvPr>
            <p:ph type="title"/>
          </p:nvPr>
        </p:nvSpPr>
        <p:spPr>
          <a:xfrm>
            <a:off x="168239" y="731520"/>
            <a:ext cx="10131424" cy="1149018"/>
          </a:xfrm>
        </p:spPr>
        <p:txBody>
          <a:bodyPr>
            <a:normAutofit fontScale="90000"/>
          </a:bodyPr>
          <a:lstStyle/>
          <a:p>
            <a:r>
              <a:rPr lang="en-US" dirty="0">
                <a:latin typeface="Britannic Bold" panose="020B0903060703020204" pitchFamily="34" charset="0"/>
              </a:rPr>
              <a:t>1.Who are the top 5 highest-spending customers, and how much have they spent in total?</a:t>
            </a:r>
            <a:endParaRPr lang="en-IN" dirty="0">
              <a:latin typeface="Britannic Bold" panose="020B0903060703020204" pitchFamily="34" charset="0"/>
            </a:endParaRPr>
          </a:p>
        </p:txBody>
      </p:sp>
      <p:sp>
        <p:nvSpPr>
          <p:cNvPr id="9" name="Content Placeholder 8">
            <a:extLst>
              <a:ext uri="{FF2B5EF4-FFF2-40B4-BE49-F238E27FC236}">
                <a16:creationId xmlns:a16="http://schemas.microsoft.com/office/drawing/2014/main" id="{B2ADF8A0-5C20-D2D5-F73A-DA66CE9FEEB7}"/>
              </a:ext>
            </a:extLst>
          </p:cNvPr>
          <p:cNvSpPr>
            <a:spLocks noGrp="1"/>
          </p:cNvSpPr>
          <p:nvPr>
            <p:ph idx="1"/>
          </p:nvPr>
        </p:nvSpPr>
        <p:spPr>
          <a:xfrm>
            <a:off x="685801" y="2522483"/>
            <a:ext cx="10131425" cy="3268717"/>
          </a:xfrm>
        </p:spPr>
        <p:txBody>
          <a:bodyPr>
            <a:normAutofit fontScale="77500" lnSpcReduction="20000"/>
          </a:bodyPr>
          <a:lstStyle/>
          <a:p>
            <a:pPr marL="0" indent="0">
              <a:buNone/>
            </a:pPr>
            <a:r>
              <a:rPr lang="en-US" sz="2800" dirty="0"/>
              <a:t>SELECT </a:t>
            </a:r>
          </a:p>
          <a:p>
            <a:pPr marL="0" indent="0">
              <a:buNone/>
            </a:pPr>
            <a:r>
              <a:rPr lang="en-US" sz="2800" dirty="0"/>
              <a:t>           name as ‘Customer_Name’,</a:t>
            </a:r>
          </a:p>
          <a:p>
            <a:pPr marL="0" indent="0">
              <a:buNone/>
            </a:pPr>
            <a:r>
              <a:rPr lang="en-US" sz="2800" dirty="0"/>
              <a:t>           total_spent as ‘Total_Spending ‘</a:t>
            </a:r>
          </a:p>
          <a:p>
            <a:pPr marL="0" indent="0">
              <a:buNone/>
            </a:pPr>
            <a:r>
              <a:rPr lang="en-US" sz="2800" dirty="0"/>
              <a:t>From </a:t>
            </a:r>
          </a:p>
          <a:p>
            <a:pPr marL="0" indent="0">
              <a:buNone/>
            </a:pPr>
            <a:r>
              <a:rPr lang="en-US" sz="2800" dirty="0"/>
              <a:t>           Customers</a:t>
            </a:r>
          </a:p>
          <a:p>
            <a:pPr marL="0" indent="0">
              <a:buNone/>
            </a:pPr>
            <a:r>
              <a:rPr lang="en-US" sz="2800" dirty="0"/>
              <a:t>ORDER BY</a:t>
            </a:r>
          </a:p>
          <a:p>
            <a:pPr marL="0" indent="0">
              <a:buNone/>
            </a:pPr>
            <a:r>
              <a:rPr lang="en-US" sz="2800" dirty="0"/>
              <a:t>           total_spent DESC</a:t>
            </a:r>
          </a:p>
          <a:p>
            <a:pPr marL="0" indent="0">
              <a:buNone/>
            </a:pPr>
            <a:r>
              <a:rPr lang="en-US" sz="2800" dirty="0"/>
              <a:t>LIMIT 5;</a:t>
            </a:r>
          </a:p>
          <a:p>
            <a:pPr marL="0" indent="0">
              <a:buNone/>
            </a:pPr>
            <a:r>
              <a:rPr lang="en-US" sz="2800" dirty="0"/>
              <a:t>                                     </a:t>
            </a:r>
            <a:r>
              <a:rPr lang="en-US" dirty="0"/>
              <a:t>                                                                                      </a:t>
            </a:r>
          </a:p>
          <a:p>
            <a:pPr marL="0" indent="0">
              <a:buNone/>
            </a:pPr>
            <a:endParaRPr lang="en-US" dirty="0"/>
          </a:p>
          <a:p>
            <a:pPr marL="0" indent="0">
              <a:buNone/>
            </a:pPr>
            <a:endParaRPr lang="en-IN" dirty="0"/>
          </a:p>
        </p:txBody>
      </p:sp>
      <p:pic>
        <p:nvPicPr>
          <p:cNvPr id="11" name="Picture 10">
            <a:extLst>
              <a:ext uri="{FF2B5EF4-FFF2-40B4-BE49-F238E27FC236}">
                <a16:creationId xmlns:a16="http://schemas.microsoft.com/office/drawing/2014/main" id="{FC4CCCD9-F16D-2012-C262-5C7E28C90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284" y="2522483"/>
            <a:ext cx="5538951" cy="2995448"/>
          </a:xfrm>
          <a:prstGeom prst="rect">
            <a:avLst/>
          </a:prstGeom>
        </p:spPr>
      </p:pic>
    </p:spTree>
    <p:extLst>
      <p:ext uri="{BB962C8B-B14F-4D97-AF65-F5344CB8AC3E}">
        <p14:creationId xmlns:p14="http://schemas.microsoft.com/office/powerpoint/2010/main" val="4286630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7133FD9D-CC5D-BA2C-FBD7-500DA8569DD8}"/>
              </a:ext>
            </a:extLst>
          </p:cNvPr>
          <p:cNvSpPr>
            <a:spLocks noGrp="1" noChangeArrowheads="1"/>
          </p:cNvSpPr>
          <p:nvPr>
            <p:ph type="title"/>
          </p:nvPr>
        </p:nvSpPr>
        <p:spPr bwMode="auto">
          <a:xfrm>
            <a:off x="225363" y="636673"/>
            <a:ext cx="98838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Britannic Bold" panose="020B0903060703020204" pitchFamily="34" charset="0"/>
              </a:rPr>
              <a:t>2.What is the average spending of customers in the Platinum membership level compared to G</a:t>
            </a:r>
            <a:r>
              <a:rPr kumimoji="0" lang="en-US" altLang="en-US" sz="4000" b="0" i="0" u="none" strike="noStrike" cap="none" normalizeH="0" baseline="0" dirty="0">
                <a:ln>
                  <a:noFill/>
                </a:ln>
                <a:solidFill>
                  <a:schemeClr val="tx1"/>
                </a:solidFill>
                <a:effectLst/>
                <a:latin typeface="Britannic Bold" panose="020B0903060703020204" pitchFamily="34" charset="0"/>
              </a:rPr>
              <a:t>o</a:t>
            </a:r>
            <a:r>
              <a:rPr lang="en-US" altLang="en-US" sz="3200" dirty="0">
                <a:latin typeface="Britannic Bold" panose="020B0903060703020204" pitchFamily="34" charset="0"/>
              </a:rPr>
              <a:t>ld?</a:t>
            </a:r>
            <a:endParaRPr kumimoji="0" lang="en-US" altLang="en-US" sz="3200" b="0" i="0" u="none" strike="noStrike" cap="none" normalizeH="0" baseline="0" dirty="0">
              <a:ln>
                <a:noFill/>
              </a:ln>
              <a:solidFill>
                <a:schemeClr val="tx1"/>
              </a:solidFill>
              <a:effectLst/>
              <a:latin typeface="Britannic Bold" panose="020B0903060703020204" pitchFamily="34" charset="0"/>
            </a:endParaRPr>
          </a:p>
        </p:txBody>
      </p:sp>
      <p:sp>
        <p:nvSpPr>
          <p:cNvPr id="7" name="Content Placeholder 6">
            <a:extLst>
              <a:ext uri="{FF2B5EF4-FFF2-40B4-BE49-F238E27FC236}">
                <a16:creationId xmlns:a16="http://schemas.microsoft.com/office/drawing/2014/main" id="{3419DA91-EF5C-5AB3-9ECA-012103DF50F2}"/>
              </a:ext>
            </a:extLst>
          </p:cNvPr>
          <p:cNvSpPr>
            <a:spLocks noGrp="1"/>
          </p:cNvSpPr>
          <p:nvPr>
            <p:ph idx="1"/>
          </p:nvPr>
        </p:nvSpPr>
        <p:spPr/>
        <p:txBody>
          <a:bodyPr>
            <a:normAutofit fontScale="92500" lnSpcReduction="10000"/>
          </a:bodyPr>
          <a:lstStyle/>
          <a:p>
            <a:r>
              <a:rPr lang="en-US" dirty="0"/>
              <a:t>SELECT </a:t>
            </a:r>
          </a:p>
          <a:p>
            <a:r>
              <a:rPr lang="en-US" dirty="0"/>
              <a:t>    membership_level AS 'Membership Level',</a:t>
            </a:r>
          </a:p>
          <a:p>
            <a:r>
              <a:rPr lang="en-US" dirty="0"/>
              <a:t>    AVG(total_spent) AS 'Average Spending (₹)'</a:t>
            </a:r>
          </a:p>
          <a:p>
            <a:r>
              <a:rPr lang="en-US" dirty="0"/>
              <a:t>FROM </a:t>
            </a:r>
          </a:p>
          <a:p>
            <a:r>
              <a:rPr lang="en-US" dirty="0"/>
              <a:t>    customers</a:t>
            </a:r>
          </a:p>
          <a:p>
            <a:r>
              <a:rPr lang="en-US" dirty="0"/>
              <a:t>WHERE </a:t>
            </a:r>
          </a:p>
          <a:p>
            <a:r>
              <a:rPr lang="en-US" dirty="0"/>
              <a:t>    membership_level IN ('Platinum', 'Gold')</a:t>
            </a:r>
          </a:p>
          <a:p>
            <a:r>
              <a:rPr lang="en-US" dirty="0"/>
              <a:t>GROUP BY </a:t>
            </a:r>
          </a:p>
          <a:p>
            <a:r>
              <a:rPr lang="en-US" dirty="0"/>
              <a:t>    membership_level;                                                                                 </a:t>
            </a:r>
          </a:p>
          <a:p>
            <a:endParaRPr lang="en-IN" dirty="0"/>
          </a:p>
        </p:txBody>
      </p:sp>
      <p:pic>
        <p:nvPicPr>
          <p:cNvPr id="10" name="Picture 9">
            <a:extLst>
              <a:ext uri="{FF2B5EF4-FFF2-40B4-BE49-F238E27FC236}">
                <a16:creationId xmlns:a16="http://schemas.microsoft.com/office/drawing/2014/main" id="{0AA9E4ED-2582-AE5D-7159-8F13D5C3DDB8}"/>
              </a:ext>
            </a:extLst>
          </p:cNvPr>
          <p:cNvPicPr>
            <a:picLocks noChangeAspect="1"/>
          </p:cNvPicPr>
          <p:nvPr/>
        </p:nvPicPr>
        <p:blipFill>
          <a:blip r:embed="rId2"/>
          <a:stretch>
            <a:fillRect/>
          </a:stretch>
        </p:blipFill>
        <p:spPr>
          <a:xfrm>
            <a:off x="6842235" y="2627586"/>
            <a:ext cx="5204111" cy="3415862"/>
          </a:xfrm>
          <a:prstGeom prst="rect">
            <a:avLst/>
          </a:prstGeom>
        </p:spPr>
      </p:pic>
    </p:spTree>
    <p:extLst>
      <p:ext uri="{BB962C8B-B14F-4D97-AF65-F5344CB8AC3E}">
        <p14:creationId xmlns:p14="http://schemas.microsoft.com/office/powerpoint/2010/main" val="244394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7846-3A22-94D9-7F72-855A40F92E5F}"/>
              </a:ext>
            </a:extLst>
          </p:cNvPr>
          <p:cNvSpPr>
            <a:spLocks noGrp="1"/>
          </p:cNvSpPr>
          <p:nvPr>
            <p:ph type="title"/>
          </p:nvPr>
        </p:nvSpPr>
        <p:spPr>
          <a:xfrm>
            <a:off x="111361" y="732908"/>
            <a:ext cx="9613861" cy="1080938"/>
          </a:xfrm>
        </p:spPr>
        <p:txBody>
          <a:bodyPr>
            <a:normAutofit/>
          </a:bodyPr>
          <a:lstStyle/>
          <a:p>
            <a:r>
              <a:rPr lang="en-US" sz="3200" dirty="0">
                <a:latin typeface="Britannic Bold" panose="020B0903060703020204" pitchFamily="34" charset="0"/>
              </a:rPr>
              <a:t>3. How many customers are from each region (North, South, East, West)?</a:t>
            </a:r>
            <a:endParaRPr lang="en-IN" sz="3200" dirty="0">
              <a:latin typeface="Britannic Bold" panose="020B0903060703020204" pitchFamily="34" charset="0"/>
            </a:endParaRPr>
          </a:p>
        </p:txBody>
      </p:sp>
      <p:sp>
        <p:nvSpPr>
          <p:cNvPr id="3" name="Content Placeholder 2">
            <a:extLst>
              <a:ext uri="{FF2B5EF4-FFF2-40B4-BE49-F238E27FC236}">
                <a16:creationId xmlns:a16="http://schemas.microsoft.com/office/drawing/2014/main" id="{19DE5CC1-7633-22C7-72CC-8CE0789C6CF3}"/>
              </a:ext>
            </a:extLst>
          </p:cNvPr>
          <p:cNvSpPr>
            <a:spLocks noGrp="1"/>
          </p:cNvSpPr>
          <p:nvPr>
            <p:ph idx="1"/>
          </p:nvPr>
        </p:nvSpPr>
        <p:spPr/>
        <p:txBody>
          <a:bodyPr/>
          <a:lstStyle/>
          <a:p>
            <a:r>
              <a:rPr lang="en-US" dirty="0"/>
              <a:t>SELECT </a:t>
            </a:r>
          </a:p>
          <a:p>
            <a:r>
              <a:rPr lang="en-US" dirty="0"/>
              <a:t>    region AS 'Region',</a:t>
            </a:r>
          </a:p>
          <a:p>
            <a:r>
              <a:rPr lang="en-US" dirty="0"/>
              <a:t>    COUNT(*) AS 'Total Customers'</a:t>
            </a:r>
          </a:p>
          <a:p>
            <a:r>
              <a:rPr lang="en-US" dirty="0"/>
              <a:t>FROM </a:t>
            </a:r>
          </a:p>
          <a:p>
            <a:r>
              <a:rPr lang="en-US" dirty="0"/>
              <a:t>    customers</a:t>
            </a:r>
          </a:p>
          <a:p>
            <a:r>
              <a:rPr lang="en-US" dirty="0"/>
              <a:t>GROUP BY </a:t>
            </a:r>
          </a:p>
          <a:p>
            <a:r>
              <a:rPr lang="en-US" dirty="0"/>
              <a:t>    region;                                                                       </a:t>
            </a:r>
          </a:p>
          <a:p>
            <a:endParaRPr lang="en-IN" dirty="0"/>
          </a:p>
        </p:txBody>
      </p:sp>
      <p:pic>
        <p:nvPicPr>
          <p:cNvPr id="5" name="Picture 4">
            <a:extLst>
              <a:ext uri="{FF2B5EF4-FFF2-40B4-BE49-F238E27FC236}">
                <a16:creationId xmlns:a16="http://schemas.microsoft.com/office/drawing/2014/main" id="{E99A3FC6-9E3C-0090-F0B4-B6002019F359}"/>
              </a:ext>
            </a:extLst>
          </p:cNvPr>
          <p:cNvPicPr>
            <a:picLocks noChangeAspect="1"/>
          </p:cNvPicPr>
          <p:nvPr/>
        </p:nvPicPr>
        <p:blipFill>
          <a:blip r:embed="rId2"/>
          <a:stretch>
            <a:fillRect/>
          </a:stretch>
        </p:blipFill>
        <p:spPr>
          <a:xfrm>
            <a:off x="5691850" y="2982782"/>
            <a:ext cx="5277775" cy="2953407"/>
          </a:xfrm>
          <a:prstGeom prst="rect">
            <a:avLst/>
          </a:prstGeom>
        </p:spPr>
      </p:pic>
    </p:spTree>
    <p:extLst>
      <p:ext uri="{BB962C8B-B14F-4D97-AF65-F5344CB8AC3E}">
        <p14:creationId xmlns:p14="http://schemas.microsoft.com/office/powerpoint/2010/main" val="7886756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1681</TotalTime>
  <Words>1509</Words>
  <Application>Microsoft Office PowerPoint</Application>
  <PresentationFormat>Widescreen</PresentationFormat>
  <Paragraphs>267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Algerian</vt:lpstr>
      <vt:lpstr>Arial</vt:lpstr>
      <vt:lpstr>Britannic Bold</vt:lpstr>
      <vt:lpstr>Trebuchet MS</vt:lpstr>
      <vt:lpstr>Wingdings</vt:lpstr>
      <vt:lpstr>Berlin</vt:lpstr>
      <vt:lpstr>PowerPoint Presentation</vt:lpstr>
      <vt:lpstr>Customer Report (SQL):</vt:lpstr>
      <vt:lpstr>Introduction:</vt:lpstr>
      <vt:lpstr>Requirements:</vt:lpstr>
      <vt:lpstr>Table Created</vt:lpstr>
      <vt:lpstr>PowerPoint Presentation</vt:lpstr>
      <vt:lpstr>1.Who are the top 5 highest-spending customers, and how much have they spent in total?</vt:lpstr>
      <vt:lpstr>2.What is the average spending of customers in the Platinum membership level compared to Gold?</vt:lpstr>
      <vt:lpstr>3. How many customers are from each region (North, South, East, West)?</vt:lpstr>
      <vt:lpstr>4.What is the gender distribution of customers in the Gold membership level? </vt:lpstr>
      <vt:lpstr>5.Which product category (item_purchased) is the most frequently sold? </vt:lpstr>
      <vt:lpstr>6.Who has purchased the highest number of units and what did they buy? </vt:lpstr>
      <vt:lpstr>7.What is the total revenue generated from customers aged 30 and above?</vt:lpstr>
      <vt:lpstr>8.Which region contributes the most to the total sales amount?</vt:lpstr>
      <vt:lpstr>9.How many customers have made multiple purchases </vt:lpstr>
      <vt:lpstr>10.What is the total number of customers who purchased within the last 30 days?</vt:lpstr>
      <vt:lpstr>11.How does the spending behavior vary across different membership levels (Silver, Gold, Platinum)?</vt:lpstr>
      <vt:lpstr>12.Which membership level has the most number of customers?</vt:lpstr>
      <vt:lpstr>13.What is the most recent purchase date, and who made the purchase?</vt:lpstr>
      <vt:lpstr>14.How many customers have made purchases in the current month?</vt:lpstr>
      <vt:lpstr>15.Who are the customers with total spending exceeding ₹1,00,000 and located in the South region? </vt:lpstr>
      <vt:lpstr>16.Which customers have purchased more than 3 units in a single transaction?</vt:lpstr>
      <vt:lpstr>17.Which customers made purchases in multiple regions, and what items did they buy in each location?</vt:lpstr>
      <vt:lpstr>18.What is the average age of customers for each membership level?</vt:lpstr>
      <vt:lpstr>19.How many customers made purchases during weekends, and how much did they spend in total?</vt:lpstr>
      <vt:lpstr>20.How many customers have consistently purchased at least one product every month this year?</vt:lpstr>
      <vt:lpstr>21.Based on past purchases, which regions are likely to generate the highest revenue in the next quarter?</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tejasrao34567@outlook.com</dc:creator>
  <cp:lastModifiedBy>tejasrao34567@outlook.com</cp:lastModifiedBy>
  <cp:revision>24</cp:revision>
  <dcterms:created xsi:type="dcterms:W3CDTF">2025-03-15T08:41:23Z</dcterms:created>
  <dcterms:modified xsi:type="dcterms:W3CDTF">2025-03-16T17:36:08Z</dcterms:modified>
</cp:coreProperties>
</file>