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b1e831ee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b1e831ee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2f80761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2f80761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2f80761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2f80761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b1e831ee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b1e831ee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b1e831ee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b1e831ee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b1e831ee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b1e831ee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263e1bb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263e1bb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263e1bb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263e1bb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263e1bb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263e1bb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263e1bb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263e1bb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080648" y="586525"/>
            <a:ext cx="4982700" cy="133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400"/>
              <a:t>Mini Project</a:t>
            </a:r>
            <a:endParaRPr sz="6400"/>
          </a:p>
        </p:txBody>
      </p:sp>
      <p:sp>
        <p:nvSpPr>
          <p:cNvPr id="60" name="Google Shape;60;p13"/>
          <p:cNvSpPr txBox="1"/>
          <p:nvPr>
            <p:ph idx="1" type="subTitle"/>
          </p:nvPr>
        </p:nvSpPr>
        <p:spPr>
          <a:xfrm>
            <a:off x="384475" y="1846525"/>
            <a:ext cx="8520600" cy="8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Topic : Expense Manager</a:t>
            </a:r>
            <a:endParaRPr sz="4700"/>
          </a:p>
        </p:txBody>
      </p:sp>
      <p:sp>
        <p:nvSpPr>
          <p:cNvPr id="61" name="Google Shape;61;p13"/>
          <p:cNvSpPr txBox="1"/>
          <p:nvPr/>
        </p:nvSpPr>
        <p:spPr>
          <a:xfrm>
            <a:off x="171525" y="3707625"/>
            <a:ext cx="61722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F3F3F3"/>
                </a:solidFill>
                <a:latin typeface="Times New Roman"/>
                <a:ea typeface="Times New Roman"/>
                <a:cs typeface="Times New Roman"/>
                <a:sym typeface="Times New Roman"/>
              </a:rPr>
              <a:t>Team Members : Rakshit Shah</a:t>
            </a:r>
            <a:endParaRPr b="1" sz="1900">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rgbClr val="F3F3F3"/>
                </a:solidFill>
                <a:latin typeface="Times New Roman"/>
                <a:ea typeface="Times New Roman"/>
                <a:cs typeface="Times New Roman"/>
                <a:sym typeface="Times New Roman"/>
              </a:rPr>
              <a:t>			     	Tejas Sheth</a:t>
            </a:r>
            <a:endParaRPr b="1" sz="1900">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rgbClr val="F3F3F3"/>
                </a:solidFill>
                <a:latin typeface="Times New Roman"/>
                <a:ea typeface="Times New Roman"/>
                <a:cs typeface="Times New Roman"/>
                <a:sym typeface="Times New Roman"/>
              </a:rPr>
              <a:t>			     	Het Patel</a:t>
            </a:r>
            <a:endParaRPr b="1" sz="1900">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rgbClr val="F3F3F3"/>
                </a:solidFill>
                <a:latin typeface="Times New Roman"/>
                <a:ea typeface="Times New Roman"/>
                <a:cs typeface="Times New Roman"/>
                <a:sym typeface="Times New Roman"/>
              </a:rPr>
              <a:t>			     	Vikas Kumar Sethiya</a:t>
            </a:r>
            <a:endParaRPr b="1" sz="1900">
              <a:solidFill>
                <a:srgbClr val="F3F3F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a:t>
            </a:r>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Programming language : Java</a:t>
            </a:r>
            <a:endParaRPr/>
          </a:p>
          <a:p>
            <a:pPr indent="-342900" lvl="0" marL="457200" rtl="0" algn="l">
              <a:spcBef>
                <a:spcPts val="0"/>
              </a:spcBef>
              <a:spcAft>
                <a:spcPts val="0"/>
              </a:spcAft>
              <a:buSzPts val="1800"/>
              <a:buChar char="●"/>
            </a:pPr>
            <a:r>
              <a:rPr lang="en"/>
              <a:t>Database : Mysql</a:t>
            </a:r>
            <a:endParaRPr/>
          </a:p>
          <a:p>
            <a:pPr indent="-342900" lvl="0" marL="457200" rtl="0" algn="l">
              <a:spcBef>
                <a:spcPts val="0"/>
              </a:spcBef>
              <a:spcAft>
                <a:spcPts val="0"/>
              </a:spcAft>
              <a:buSzPts val="1800"/>
              <a:buChar char="●"/>
            </a:pPr>
            <a:r>
              <a:rPr lang="en"/>
              <a:t>JDBC ( for connecting to Database )</a:t>
            </a:r>
            <a:endParaRPr/>
          </a:p>
          <a:p>
            <a:pPr indent="-342900" lvl="0" marL="457200" rtl="0" algn="l">
              <a:spcBef>
                <a:spcPts val="0"/>
              </a:spcBef>
              <a:spcAft>
                <a:spcPts val="0"/>
              </a:spcAft>
              <a:buSzPts val="1800"/>
              <a:buChar char="●"/>
            </a:pPr>
            <a:r>
              <a:rPr lang="en"/>
              <a:t>User Interface : Java Swing</a:t>
            </a:r>
            <a:endParaRPr/>
          </a:p>
          <a:p>
            <a:pPr indent="-342900" lvl="0" marL="457200" rtl="0" algn="l">
              <a:spcBef>
                <a:spcPts val="0"/>
              </a:spcBef>
              <a:spcAft>
                <a:spcPts val="0"/>
              </a:spcAft>
              <a:buSzPts val="1800"/>
              <a:buChar char="●"/>
            </a:pPr>
            <a:r>
              <a:rPr lang="en"/>
              <a:t>Tools : </a:t>
            </a:r>
            <a:endParaRPr/>
          </a:p>
          <a:p>
            <a:pPr indent="-323850" lvl="1" marL="914400" rtl="0" algn="l">
              <a:spcBef>
                <a:spcPts val="0"/>
              </a:spcBef>
              <a:spcAft>
                <a:spcPts val="0"/>
              </a:spcAft>
              <a:buSzPts val="1500"/>
              <a:buChar char="○"/>
            </a:pPr>
            <a:r>
              <a:rPr lang="en" sz="1500"/>
              <a:t>NetBeans</a:t>
            </a:r>
            <a:endParaRPr sz="1500"/>
          </a:p>
          <a:p>
            <a:pPr indent="-323850" lvl="1" marL="914400" rtl="0" algn="l">
              <a:spcBef>
                <a:spcPts val="0"/>
              </a:spcBef>
              <a:spcAft>
                <a:spcPts val="0"/>
              </a:spcAft>
              <a:buSzPts val="1500"/>
              <a:buChar char="○"/>
            </a:pPr>
            <a:r>
              <a:rPr lang="en" sz="1500"/>
              <a:t>Eclipse IDE</a:t>
            </a:r>
            <a:endParaRPr sz="1500"/>
          </a:p>
          <a:p>
            <a:pPr indent="-323850" lvl="1" marL="914400" rtl="0" algn="l">
              <a:spcBef>
                <a:spcPts val="0"/>
              </a:spcBef>
              <a:spcAft>
                <a:spcPts val="0"/>
              </a:spcAft>
              <a:buSzPts val="1500"/>
              <a:buChar char="○"/>
            </a:pPr>
            <a:r>
              <a:rPr lang="en" sz="1500"/>
              <a:t>Visual Studio Code Editor</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234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u="sng"/>
              <a:t>Problem</a:t>
            </a:r>
            <a:r>
              <a:rPr lang="en" sz="4800"/>
              <a:t> </a:t>
            </a:r>
            <a:r>
              <a:rPr lang="en" sz="4800" u="sng"/>
              <a:t>Statement</a:t>
            </a:r>
            <a:endParaRPr sz="4800" u="sng"/>
          </a:p>
          <a:p>
            <a:pPr indent="0" lvl="0" marL="0" rtl="0" algn="l">
              <a:spcBef>
                <a:spcPts val="0"/>
              </a:spcBef>
              <a:spcAft>
                <a:spcPts val="0"/>
              </a:spcAft>
              <a:buNone/>
            </a:pPr>
            <a:r>
              <a:rPr lang="en"/>
              <a:t> </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2200"/>
          </a:p>
          <a:p>
            <a:pPr indent="0" lvl="0" marL="0" rtl="0" algn="just">
              <a:lnSpc>
                <a:spcPct val="100000"/>
              </a:lnSpc>
              <a:spcBef>
                <a:spcPts val="0"/>
              </a:spcBef>
              <a:spcAft>
                <a:spcPts val="0"/>
              </a:spcAft>
              <a:buNone/>
            </a:pPr>
            <a:r>
              <a:t/>
            </a:r>
            <a:endParaRPr sz="2200"/>
          </a:p>
          <a:p>
            <a:pPr indent="0" lvl="0" marL="0" rtl="0" algn="just">
              <a:lnSpc>
                <a:spcPct val="100000"/>
              </a:lnSpc>
              <a:spcBef>
                <a:spcPts val="0"/>
              </a:spcBef>
              <a:spcAft>
                <a:spcPts val="0"/>
              </a:spcAft>
              <a:buNone/>
            </a:pPr>
            <a:r>
              <a:rPr lang="en" sz="2200"/>
              <a:t>To create a Java based Program for managing day to day expenses allowing user to keep a track of his/her Debited and Credited Amount on a daily basis, monthly basis and even yearly basis. To Notify user if he/she crosses a threshold amount and thus helping them in maintaining their balance and Expenses in a particular boundary.</a:t>
            </a:r>
            <a:endParaRPr sz="2200"/>
          </a:p>
          <a:p>
            <a:pPr indent="0" lvl="0" marL="0" rtl="0" algn="l">
              <a:spcBef>
                <a:spcPts val="0"/>
              </a:spcBef>
              <a:spcAft>
                <a:spcPts val="16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According to a 2019 paper by Sumit Agarwal, Pulak Ghosh, Jing Li and Tianyue Ruan available on Asian Bureau of Finance and Economic Research, the advent of digital payments have led to overspending, especially among Indians. While curtailing digital transactions isn't the answer, monitoring one's spending could definitely help.</a:t>
            </a:r>
            <a:endParaRPr sz="1300"/>
          </a:p>
          <a:p>
            <a:pPr indent="0" lvl="0" marL="0" rtl="0" algn="l">
              <a:spcBef>
                <a:spcPts val="1600"/>
              </a:spcBef>
              <a:spcAft>
                <a:spcPts val="0"/>
              </a:spcAft>
              <a:buNone/>
            </a:pPr>
            <a:r>
              <a:rPr lang="en" sz="1300"/>
              <a:t>With this aim in mind, we have planned a Java-encoded application to keep track of the user's daily, monthly as well as yearly debited and credited amount. The program would also feature a threshold that the user can set and adjust, spending above which would be notified to the user. On the backend, JDK 8 would be used for Java implementation, with MySQL service for database and JDBC to connect the database. The user interface is to be designed using Java Swing. </a:t>
            </a:r>
            <a:endParaRPr sz="1300"/>
          </a:p>
          <a:p>
            <a:pPr indent="0" lvl="0" marL="0" rtl="0" algn="l">
              <a:spcBef>
                <a:spcPts val="1600"/>
              </a:spcBef>
              <a:spcAft>
                <a:spcPts val="0"/>
              </a:spcAft>
              <a:buNone/>
            </a:pPr>
            <a:r>
              <a:rPr lang="en" sz="1300"/>
              <a:t>In conclusion, we intend for our </a:t>
            </a:r>
            <a:r>
              <a:rPr lang="en" sz="1300"/>
              <a:t>program </a:t>
            </a:r>
            <a:r>
              <a:rPr lang="en" sz="1300"/>
              <a:t>to be a financial management assistant, especially for the young and the millennial cluster. We believe that the app has the potential to be a success in the market, especially among the young and millennial dynamic.</a:t>
            </a:r>
            <a:endParaRPr sz="1300"/>
          </a:p>
          <a:p>
            <a:pPr indent="0" lvl="0" marL="0" rtl="0" algn="l">
              <a:spcBef>
                <a:spcPts val="1600"/>
              </a:spcBef>
              <a:spcAft>
                <a:spcPts val="16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The main purpose of the Program is to develop and maintain an expense manager</a:t>
            </a:r>
            <a:endParaRPr sz="1400"/>
          </a:p>
          <a:p>
            <a:pPr indent="0" lvl="0" marL="0" rtl="0" algn="l">
              <a:spcBef>
                <a:spcPts val="1600"/>
              </a:spcBef>
              <a:spcAft>
                <a:spcPts val="0"/>
              </a:spcAft>
              <a:buClr>
                <a:schemeClr val="dk1"/>
              </a:buClr>
              <a:buSzPts val="1100"/>
              <a:buFont typeface="Arial"/>
              <a:buNone/>
            </a:pPr>
            <a:r>
              <a:rPr lang="en" sz="1400"/>
              <a:t>Program enables users to keep track of their expenses.</a:t>
            </a:r>
            <a:endParaRPr sz="1400"/>
          </a:p>
          <a:p>
            <a:pPr indent="0" lvl="0" marL="0" rtl="0" algn="l">
              <a:spcBef>
                <a:spcPts val="1600"/>
              </a:spcBef>
              <a:spcAft>
                <a:spcPts val="0"/>
              </a:spcAft>
              <a:buClr>
                <a:schemeClr val="dk1"/>
              </a:buClr>
              <a:buSzPts val="1100"/>
              <a:buFont typeface="Arial"/>
              <a:buNone/>
            </a:pPr>
            <a:r>
              <a:rPr lang="en" sz="1400"/>
              <a:t>Expense Management automation is the means by which - an organization or person can significantly track their expenses</a:t>
            </a:r>
            <a:endParaRPr sz="1400"/>
          </a:p>
          <a:p>
            <a:pPr indent="0" lvl="0" marL="0" rtl="0" algn="l">
              <a:spcBef>
                <a:spcPts val="1600"/>
              </a:spcBef>
              <a:spcAft>
                <a:spcPts val="0"/>
              </a:spcAft>
              <a:buNone/>
            </a:pPr>
            <a:r>
              <a:rPr lang="en" sz="1400"/>
              <a:t>Improve management control with calculating and processing corporate or personal expenses - Automated solution typically provides the ability to.</a:t>
            </a:r>
            <a:endParaRPr sz="14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7"/>
          <p:cNvGrpSpPr/>
          <p:nvPr/>
        </p:nvGrpSpPr>
        <p:grpSpPr>
          <a:xfrm>
            <a:off x="3614360" y="410488"/>
            <a:ext cx="2166000" cy="2166000"/>
            <a:chOff x="3614360" y="410488"/>
            <a:chExt cx="2166000" cy="2166000"/>
          </a:xfrm>
        </p:grpSpPr>
        <p:sp>
          <p:nvSpPr>
            <p:cNvPr id="85" name="Google Shape;85;p17"/>
            <p:cNvSpPr/>
            <p:nvPr/>
          </p:nvSpPr>
          <p:spPr>
            <a:xfrm>
              <a:off x="3614360" y="410488"/>
              <a:ext cx="2166000" cy="2166000"/>
            </a:xfrm>
            <a:prstGeom prst="ellipse">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3961563" y="92435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Improving Finance</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n" sz="1200">
                  <a:solidFill>
                    <a:srgbClr val="FFFFFF"/>
                  </a:solidFill>
                  <a:latin typeface="Roboto"/>
                  <a:ea typeface="Roboto"/>
                  <a:cs typeface="Roboto"/>
                  <a:sym typeface="Roboto"/>
                </a:rPr>
                <a:t>Management Control</a:t>
              </a:r>
              <a:endParaRPr sz="1200">
                <a:solidFill>
                  <a:srgbClr val="FFFFFF"/>
                </a:solidFill>
                <a:latin typeface="Roboto"/>
                <a:ea typeface="Roboto"/>
                <a:cs typeface="Roboto"/>
                <a:sym typeface="Roboto"/>
              </a:endParaRPr>
            </a:p>
          </p:txBody>
        </p:sp>
      </p:grpSp>
      <p:grpSp>
        <p:nvGrpSpPr>
          <p:cNvPr id="87" name="Google Shape;87;p17"/>
          <p:cNvGrpSpPr/>
          <p:nvPr/>
        </p:nvGrpSpPr>
        <p:grpSpPr>
          <a:xfrm>
            <a:off x="2519466" y="1493908"/>
            <a:ext cx="2166000" cy="2166000"/>
            <a:chOff x="2519466" y="1493908"/>
            <a:chExt cx="2166000" cy="2166000"/>
          </a:xfrm>
        </p:grpSpPr>
        <p:sp>
          <p:nvSpPr>
            <p:cNvPr id="88" name="Google Shape;88;p17"/>
            <p:cNvSpPr/>
            <p:nvPr/>
          </p:nvSpPr>
          <p:spPr>
            <a:xfrm>
              <a:off x="2519466" y="1493908"/>
              <a:ext cx="2166000" cy="2166000"/>
            </a:xfrm>
            <a:prstGeom prst="ellipse">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nvSpPr>
          <p:spPr>
            <a:xfrm>
              <a:off x="2633313" y="220755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Import &amp; Export </a:t>
              </a:r>
              <a:endParaRPr sz="1300">
                <a:solidFill>
                  <a:srgbClr val="FFFFFF"/>
                </a:solidFill>
                <a:latin typeface="Roboto"/>
                <a:ea typeface="Roboto"/>
                <a:cs typeface="Roboto"/>
                <a:sym typeface="Roboto"/>
              </a:endParaRPr>
            </a:p>
            <a:p>
              <a:pPr indent="0" lvl="0" marL="0" rtl="0" algn="ctr">
                <a:spcBef>
                  <a:spcPts val="0"/>
                </a:spcBef>
                <a:spcAft>
                  <a:spcPts val="0"/>
                </a:spcAft>
                <a:buNone/>
              </a:pPr>
              <a:r>
                <a:rPr lang="en" sz="1300">
                  <a:solidFill>
                    <a:srgbClr val="FFFFFF"/>
                  </a:solidFill>
                  <a:latin typeface="Roboto"/>
                  <a:ea typeface="Roboto"/>
                  <a:cs typeface="Roboto"/>
                  <a:sym typeface="Roboto"/>
                </a:rPr>
                <a:t>Amount activities</a:t>
              </a:r>
              <a:endParaRPr sz="1300">
                <a:solidFill>
                  <a:srgbClr val="FFFFFF"/>
                </a:solidFill>
                <a:latin typeface="Roboto"/>
                <a:ea typeface="Roboto"/>
                <a:cs typeface="Roboto"/>
                <a:sym typeface="Roboto"/>
              </a:endParaRPr>
            </a:p>
          </p:txBody>
        </p:sp>
      </p:grpSp>
      <p:grpSp>
        <p:nvGrpSpPr>
          <p:cNvPr id="90" name="Google Shape;90;p17"/>
          <p:cNvGrpSpPr/>
          <p:nvPr/>
        </p:nvGrpSpPr>
        <p:grpSpPr>
          <a:xfrm>
            <a:off x="3614356" y="2566908"/>
            <a:ext cx="2166000" cy="2166000"/>
            <a:chOff x="3614356" y="2566908"/>
            <a:chExt cx="2166000" cy="2166000"/>
          </a:xfrm>
        </p:grpSpPr>
        <p:sp>
          <p:nvSpPr>
            <p:cNvPr id="91" name="Google Shape;91;p17"/>
            <p:cNvSpPr/>
            <p:nvPr/>
          </p:nvSpPr>
          <p:spPr>
            <a:xfrm>
              <a:off x="3614356" y="2566908"/>
              <a:ext cx="2166000" cy="2166000"/>
            </a:xfrm>
            <a:prstGeom prst="ellipse">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nvSpPr>
          <p:spPr>
            <a:xfrm>
              <a:off x="3961563" y="3539875"/>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Generate expenditure</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n" sz="1200">
                  <a:solidFill>
                    <a:srgbClr val="FFFFFF"/>
                  </a:solidFill>
                  <a:latin typeface="Roboto"/>
                  <a:ea typeface="Roboto"/>
                  <a:cs typeface="Roboto"/>
                  <a:sym typeface="Roboto"/>
                </a:rPr>
                <a:t>By different categories</a:t>
              </a:r>
              <a:endParaRPr sz="1200">
                <a:solidFill>
                  <a:srgbClr val="FFFFFF"/>
                </a:solidFill>
                <a:latin typeface="Roboto"/>
                <a:ea typeface="Roboto"/>
                <a:cs typeface="Roboto"/>
                <a:sym typeface="Roboto"/>
              </a:endParaRPr>
            </a:p>
          </p:txBody>
        </p:sp>
      </p:grpSp>
      <p:grpSp>
        <p:nvGrpSpPr>
          <p:cNvPr id="93" name="Google Shape;93;p17"/>
          <p:cNvGrpSpPr/>
          <p:nvPr/>
        </p:nvGrpSpPr>
        <p:grpSpPr>
          <a:xfrm>
            <a:off x="4701894" y="1493874"/>
            <a:ext cx="2166000" cy="2166000"/>
            <a:chOff x="4701894" y="1493874"/>
            <a:chExt cx="2166000" cy="2166000"/>
          </a:xfrm>
        </p:grpSpPr>
        <p:sp>
          <p:nvSpPr>
            <p:cNvPr id="94" name="Google Shape;94;p17"/>
            <p:cNvSpPr/>
            <p:nvPr/>
          </p:nvSpPr>
          <p:spPr>
            <a:xfrm>
              <a:off x="4701894" y="1493874"/>
              <a:ext cx="2166000" cy="2166000"/>
            </a:xfrm>
            <a:prstGeom prst="ellipse">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5295688" y="222030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Reducing </a:t>
              </a:r>
              <a:endParaRPr sz="1300">
                <a:solidFill>
                  <a:srgbClr val="FFFFFF"/>
                </a:solidFill>
                <a:latin typeface="Roboto"/>
                <a:ea typeface="Roboto"/>
                <a:cs typeface="Roboto"/>
                <a:sym typeface="Roboto"/>
              </a:endParaRPr>
            </a:p>
            <a:p>
              <a:pPr indent="0" lvl="0" marL="0" rtl="0" algn="ctr">
                <a:spcBef>
                  <a:spcPts val="0"/>
                </a:spcBef>
                <a:spcAft>
                  <a:spcPts val="0"/>
                </a:spcAft>
                <a:buNone/>
              </a:pPr>
              <a:r>
                <a:rPr lang="en" sz="1300">
                  <a:solidFill>
                    <a:srgbClr val="FFFFFF"/>
                  </a:solidFill>
                  <a:latin typeface="Roboto"/>
                  <a:ea typeface="Roboto"/>
                  <a:cs typeface="Roboto"/>
                  <a:sym typeface="Roboto"/>
                </a:rPr>
                <a:t>Paper work</a:t>
              </a:r>
              <a:endParaRPr sz="1300">
                <a:solidFill>
                  <a:srgbClr val="FFFFFF"/>
                </a:solidFill>
                <a:latin typeface="Roboto"/>
                <a:ea typeface="Roboto"/>
                <a:cs typeface="Roboto"/>
                <a:sym typeface="Roboto"/>
              </a:endParaRPr>
            </a:p>
          </p:txBody>
        </p:sp>
      </p:grpSp>
      <p:sp>
        <p:nvSpPr>
          <p:cNvPr id="96" name="Google Shape;96;p17"/>
          <p:cNvSpPr/>
          <p:nvPr/>
        </p:nvSpPr>
        <p:spPr>
          <a:xfrm>
            <a:off x="4084505" y="1946091"/>
            <a:ext cx="1225800" cy="1225800"/>
          </a:xfrm>
          <a:prstGeom prst="ellipse">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t>Expense</a:t>
            </a:r>
            <a:endParaRPr sz="1300"/>
          </a:p>
          <a:p>
            <a:pPr indent="0" lvl="0" marL="0" rtl="0" algn="l">
              <a:spcBef>
                <a:spcPts val="0"/>
              </a:spcBef>
              <a:spcAft>
                <a:spcPts val="0"/>
              </a:spcAft>
              <a:buNone/>
            </a:pPr>
            <a:r>
              <a:rPr lang="en" sz="900"/>
              <a:t>Management</a:t>
            </a:r>
            <a:endParaRPr sz="900"/>
          </a:p>
        </p:txBody>
      </p:sp>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a:t>
            </a:r>
            <a:endParaRPr/>
          </a:p>
          <a:p>
            <a:pPr indent="0" lvl="0" marL="0" rtl="0" algn="l">
              <a:spcBef>
                <a:spcPts val="0"/>
              </a:spcBef>
              <a:spcAft>
                <a:spcPts val="0"/>
              </a:spcAft>
              <a:buNone/>
            </a:pPr>
            <a:r>
              <a:t/>
            </a:r>
            <a:endParaRPr/>
          </a:p>
        </p:txBody>
      </p:sp>
      <p:sp>
        <p:nvSpPr>
          <p:cNvPr id="98" name="Google Shape;98;p17"/>
          <p:cNvSpPr txBox="1"/>
          <p:nvPr/>
        </p:nvSpPr>
        <p:spPr>
          <a:xfrm>
            <a:off x="7973275" y="320400"/>
            <a:ext cx="1059900" cy="8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50" y="1701300"/>
            <a:ext cx="9144000" cy="174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rgbClr val="000000"/>
                </a:solidFill>
              </a:rPr>
              <a:t>FrontEnd</a:t>
            </a:r>
            <a:endParaRPr sz="7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193825"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BackEnd</a:t>
            </a:r>
            <a:endParaRPr sz="7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